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>
      <p:cViewPr varScale="1">
        <p:scale>
          <a:sx n="46" d="100"/>
          <a:sy n="46" d="100"/>
        </p:scale>
        <p:origin x="18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F9291-45E3-4DB9-AA26-E9FC3A4F61A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3EEE2-B43E-4F68-9FA6-57B96D2E6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180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F9291-45E3-4DB9-AA26-E9FC3A4F61A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3EEE2-B43E-4F68-9FA6-57B96D2E6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6294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F9291-45E3-4DB9-AA26-E9FC3A4F61A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3EEE2-B43E-4F68-9FA6-57B96D2E6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8545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F9291-45E3-4DB9-AA26-E9FC3A4F61A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3EEE2-B43E-4F68-9FA6-57B96D2E6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33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F9291-45E3-4DB9-AA26-E9FC3A4F61A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3EEE2-B43E-4F68-9FA6-57B96D2E6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256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F9291-45E3-4DB9-AA26-E9FC3A4F61A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3EEE2-B43E-4F68-9FA6-57B96D2E6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612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F9291-45E3-4DB9-AA26-E9FC3A4F61A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3EEE2-B43E-4F68-9FA6-57B96D2E6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161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F9291-45E3-4DB9-AA26-E9FC3A4F61A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3EEE2-B43E-4F68-9FA6-57B96D2E6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887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F9291-45E3-4DB9-AA26-E9FC3A4F61A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3EEE2-B43E-4F68-9FA6-57B96D2E6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2666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F9291-45E3-4DB9-AA26-E9FC3A4F61A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3EEE2-B43E-4F68-9FA6-57B96D2E6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0413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F9291-45E3-4DB9-AA26-E9FC3A4F61A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3EEE2-B43E-4F68-9FA6-57B96D2E6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631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4F9291-45E3-4DB9-AA26-E9FC3A4F61A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3EEE2-B43E-4F68-9FA6-57B96D2E6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407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0"/>
            <a:ext cx="10515600" cy="1325563"/>
          </a:xfrm>
        </p:spPr>
        <p:txBody>
          <a:bodyPr/>
          <a:lstStyle/>
          <a:p>
            <a:pPr algn="ctr"/>
            <a:r>
              <a:rPr lang="en-US" b="1" dirty="0" smtClean="0"/>
              <a:t>REZONANŢA TENSIUNILOR</a:t>
            </a:r>
            <a:endParaRPr lang="en-US" b="1" dirty="0"/>
          </a:p>
        </p:txBody>
      </p:sp>
      <p:sp>
        <p:nvSpPr>
          <p:cNvPr id="3" name="TextBox 2"/>
          <p:cNvSpPr txBox="1"/>
          <p:nvPr/>
        </p:nvSpPr>
        <p:spPr>
          <a:xfrm>
            <a:off x="581891" y="993054"/>
            <a:ext cx="10536382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600" dirty="0" smtClean="0"/>
              <a:t>Daca U</a:t>
            </a:r>
            <a:r>
              <a:rPr lang="ro-RO" sz="3600" baseline="-25000" dirty="0" smtClean="0"/>
              <a:t>L</a:t>
            </a:r>
            <a:r>
              <a:rPr lang="ro-RO" sz="3600" dirty="0" smtClean="0"/>
              <a:t> = U</a:t>
            </a:r>
            <a:r>
              <a:rPr lang="ro-RO" sz="3600" baseline="-25000" dirty="0" smtClean="0"/>
              <a:t>c</a:t>
            </a:r>
            <a:r>
              <a:rPr lang="ro-RO" sz="3600" dirty="0" smtClean="0"/>
              <a:t> </a:t>
            </a:r>
            <a:r>
              <a:rPr lang="en-US" sz="3600" dirty="0" smtClean="0"/>
              <a:t>       X</a:t>
            </a:r>
            <a:r>
              <a:rPr lang="ro-RO" sz="3600" baseline="-25000" dirty="0" smtClean="0"/>
              <a:t>L</a:t>
            </a:r>
            <a:r>
              <a:rPr lang="ro-RO" sz="3600" dirty="0" smtClean="0"/>
              <a:t> </a:t>
            </a:r>
            <a:r>
              <a:rPr lang="ro-RO" sz="3600" dirty="0"/>
              <a:t>= </a:t>
            </a:r>
            <a:r>
              <a:rPr lang="en-US" sz="3600" dirty="0" smtClean="0"/>
              <a:t>X</a:t>
            </a:r>
            <a:r>
              <a:rPr lang="ro-RO" sz="3600" baseline="-25000" dirty="0" smtClean="0"/>
              <a:t>c</a:t>
            </a:r>
            <a:r>
              <a:rPr lang="ro-RO" sz="3600" dirty="0" smtClean="0"/>
              <a:t> </a:t>
            </a:r>
            <a:r>
              <a:rPr lang="en-US" sz="3600" dirty="0" smtClean="0"/>
              <a:t> </a:t>
            </a:r>
          </a:p>
          <a:p>
            <a:r>
              <a:rPr lang="en-US" sz="3600" dirty="0" smtClean="0"/>
              <a:t> </a:t>
            </a:r>
            <a:r>
              <a:rPr lang="en-US" sz="3600" dirty="0" err="1" smtClean="0"/>
              <a:t>efectul</a:t>
            </a:r>
            <a:r>
              <a:rPr lang="en-US" sz="3600" dirty="0" smtClean="0"/>
              <a:t> </a:t>
            </a:r>
            <a:r>
              <a:rPr lang="en-US" sz="3600" dirty="0" err="1" smtClean="0"/>
              <a:t>capacitiv</a:t>
            </a:r>
            <a:r>
              <a:rPr lang="en-US" sz="3600" dirty="0" smtClean="0"/>
              <a:t>  se </a:t>
            </a:r>
            <a:r>
              <a:rPr lang="en-US" sz="3600" dirty="0" err="1" smtClean="0"/>
              <a:t>compenseaza</a:t>
            </a:r>
            <a:r>
              <a:rPr lang="en-US" sz="3600" dirty="0" smtClean="0"/>
              <a:t> cu </a:t>
            </a:r>
            <a:r>
              <a:rPr lang="en-US" sz="3600" dirty="0" err="1" smtClean="0"/>
              <a:t>cel</a:t>
            </a:r>
            <a:r>
              <a:rPr lang="en-US" sz="3600" dirty="0" smtClean="0"/>
              <a:t> </a:t>
            </a:r>
            <a:r>
              <a:rPr lang="en-US" sz="3600" dirty="0" err="1" smtClean="0"/>
              <a:t>inductiv</a:t>
            </a:r>
            <a:endParaRPr lang="en-US" sz="3600" dirty="0"/>
          </a:p>
          <a:p>
            <a:endParaRPr lang="en-US" sz="3600" dirty="0" smtClean="0"/>
          </a:p>
          <a:p>
            <a:r>
              <a:rPr lang="en-US" sz="3600" dirty="0" smtClean="0"/>
              <a:t> </a:t>
            </a:r>
            <a:r>
              <a:rPr lang="en-US" sz="3600" dirty="0" err="1" smtClean="0"/>
              <a:t>tg</a:t>
            </a:r>
            <a:r>
              <a:rPr lang="el-GR" sz="3600" dirty="0" smtClean="0"/>
              <a:t>ϕ</a:t>
            </a:r>
            <a:r>
              <a:rPr lang="en-US" sz="3600" dirty="0" smtClean="0"/>
              <a:t> =0   </a:t>
            </a:r>
            <a:r>
              <a:rPr lang="en-US" sz="3600" dirty="0" err="1" smtClean="0"/>
              <a:t>deci</a:t>
            </a:r>
            <a:r>
              <a:rPr lang="en-US" sz="3600" dirty="0" smtClean="0"/>
              <a:t> </a:t>
            </a:r>
            <a:r>
              <a:rPr lang="ro-RO" sz="3600" dirty="0" smtClean="0"/>
              <a:t>defazajul </a:t>
            </a:r>
            <a:r>
              <a:rPr lang="ro-RO" sz="3600" dirty="0" smtClean="0"/>
              <a:t>este </a:t>
            </a:r>
            <a:r>
              <a:rPr lang="ro-RO" sz="3600" dirty="0" smtClean="0"/>
              <a:t>nul</a:t>
            </a:r>
            <a:r>
              <a:rPr lang="en-US" sz="3600" dirty="0" smtClean="0"/>
              <a:t>, </a:t>
            </a:r>
            <a:r>
              <a:rPr lang="en-US" sz="3600" dirty="0" err="1" smtClean="0"/>
              <a:t>caz</a:t>
            </a:r>
            <a:r>
              <a:rPr lang="en-US" sz="3600" dirty="0" smtClean="0"/>
              <a:t> </a:t>
            </a:r>
            <a:r>
              <a:rPr lang="en-US" sz="3600" dirty="0" err="1" smtClean="0"/>
              <a:t>numit</a:t>
            </a:r>
            <a:r>
              <a:rPr lang="en-US" sz="3600" dirty="0" smtClean="0"/>
              <a:t> </a:t>
            </a:r>
            <a:r>
              <a:rPr lang="ro-RO" sz="3600" dirty="0" smtClean="0"/>
              <a:t>-  </a:t>
            </a:r>
            <a:r>
              <a:rPr lang="en-US" sz="3600" b="1" dirty="0"/>
              <a:t>r</a:t>
            </a:r>
            <a:r>
              <a:rPr lang="ro-RO" sz="3600" b="1" dirty="0" smtClean="0"/>
              <a:t>ezonanta tensiunilor</a:t>
            </a:r>
            <a:r>
              <a:rPr lang="en-US" sz="3600" b="1" dirty="0" smtClean="0"/>
              <a:t> in </a:t>
            </a:r>
            <a:r>
              <a:rPr lang="en-US" sz="3600" b="1" dirty="0" err="1" smtClean="0"/>
              <a:t>circuitul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serie</a:t>
            </a:r>
            <a:endParaRPr lang="en-US" sz="3600" b="1" dirty="0" smtClean="0"/>
          </a:p>
          <a:p>
            <a:endParaRPr lang="en-US" sz="3600" dirty="0"/>
          </a:p>
          <a:p>
            <a:r>
              <a:rPr lang="en-US" sz="3600" dirty="0"/>
              <a:t> </a:t>
            </a:r>
            <a:r>
              <a:rPr lang="el-GR" sz="3600" dirty="0" smtClean="0"/>
              <a:t>ϕ</a:t>
            </a:r>
            <a:r>
              <a:rPr lang="en-US" sz="3600" dirty="0" smtClean="0"/>
              <a:t> </a:t>
            </a:r>
            <a:r>
              <a:rPr lang="en-US" sz="3600" dirty="0" err="1" smtClean="0"/>
              <a:t>este</a:t>
            </a:r>
            <a:r>
              <a:rPr lang="en-US" sz="3600" dirty="0" smtClean="0"/>
              <a:t> </a:t>
            </a:r>
            <a:r>
              <a:rPr lang="en-US" sz="3600" dirty="0" err="1" smtClean="0"/>
              <a:t>defazajul</a:t>
            </a:r>
            <a:r>
              <a:rPr lang="en-US" sz="3600" dirty="0" smtClean="0"/>
              <a:t> </a:t>
            </a:r>
            <a:r>
              <a:rPr lang="en-US" sz="3600" dirty="0" err="1" smtClean="0"/>
              <a:t>dintre</a:t>
            </a:r>
            <a:r>
              <a:rPr lang="en-US" sz="3600" dirty="0" smtClean="0"/>
              <a:t> </a:t>
            </a:r>
            <a:r>
              <a:rPr lang="en-US" sz="3600" dirty="0" err="1" smtClean="0"/>
              <a:t>tensiunea</a:t>
            </a:r>
            <a:r>
              <a:rPr lang="en-US" sz="3600" dirty="0" smtClean="0"/>
              <a:t> </a:t>
            </a:r>
            <a:r>
              <a:rPr lang="en-US" sz="3600" dirty="0" err="1" smtClean="0"/>
              <a:t>aplicata</a:t>
            </a:r>
            <a:r>
              <a:rPr lang="en-US" sz="3600" dirty="0" smtClean="0"/>
              <a:t> la </a:t>
            </a:r>
            <a:r>
              <a:rPr lang="en-US" sz="3600" dirty="0" err="1" smtClean="0"/>
              <a:t>bornele</a:t>
            </a:r>
            <a:r>
              <a:rPr lang="en-US" sz="3600" dirty="0" smtClean="0"/>
              <a:t> </a:t>
            </a:r>
            <a:r>
              <a:rPr lang="en-US" sz="3600" dirty="0" err="1" smtClean="0"/>
              <a:t>circuitului</a:t>
            </a:r>
            <a:r>
              <a:rPr lang="en-US" sz="3600" dirty="0" smtClean="0"/>
              <a:t> </a:t>
            </a:r>
            <a:r>
              <a:rPr lang="en-US" sz="3600" dirty="0" err="1" smtClean="0"/>
              <a:t>si</a:t>
            </a:r>
            <a:r>
              <a:rPr lang="en-US" sz="3600" dirty="0" smtClean="0"/>
              <a:t> </a:t>
            </a:r>
            <a:r>
              <a:rPr lang="en-US" sz="3600" dirty="0" err="1" smtClean="0"/>
              <a:t>intensitatea</a:t>
            </a:r>
            <a:r>
              <a:rPr lang="en-US" sz="3600" dirty="0" smtClean="0"/>
              <a:t> </a:t>
            </a:r>
            <a:r>
              <a:rPr lang="en-US" sz="3600" dirty="0" err="1" smtClean="0"/>
              <a:t>curentului</a:t>
            </a:r>
            <a:r>
              <a:rPr lang="en-US" sz="3600" dirty="0" smtClean="0"/>
              <a:t> in circuit</a:t>
            </a:r>
          </a:p>
          <a:p>
            <a:endParaRPr lang="en-US" sz="3600" dirty="0" smtClean="0"/>
          </a:p>
          <a:p>
            <a:r>
              <a:rPr lang="en-US" sz="3600" dirty="0" err="1"/>
              <a:t>Defazajul</a:t>
            </a:r>
            <a:r>
              <a:rPr lang="en-US" sz="3600" dirty="0"/>
              <a:t> </a:t>
            </a:r>
            <a:r>
              <a:rPr lang="en-US" sz="3600" dirty="0" err="1"/>
              <a:t>dintre</a:t>
            </a:r>
            <a:r>
              <a:rPr lang="en-US" sz="3600" dirty="0"/>
              <a:t> </a:t>
            </a:r>
            <a:r>
              <a:rPr lang="ro-RO" sz="3600" dirty="0"/>
              <a:t>U</a:t>
            </a:r>
            <a:r>
              <a:rPr lang="ro-RO" sz="3600" baseline="-25000" dirty="0"/>
              <a:t>L</a:t>
            </a:r>
            <a:r>
              <a:rPr lang="ro-RO" sz="3600" dirty="0"/>
              <a:t> </a:t>
            </a:r>
            <a:r>
              <a:rPr lang="en-US" sz="3600" dirty="0" err="1"/>
              <a:t>si</a:t>
            </a:r>
            <a:r>
              <a:rPr lang="en-US" sz="3600" dirty="0"/>
              <a:t> </a:t>
            </a:r>
            <a:r>
              <a:rPr lang="ro-RO" sz="3600" dirty="0"/>
              <a:t>U</a:t>
            </a:r>
            <a:r>
              <a:rPr lang="ro-RO" sz="3600" baseline="-25000" dirty="0"/>
              <a:t>c</a:t>
            </a:r>
            <a:r>
              <a:rPr lang="ro-RO" sz="3600" dirty="0"/>
              <a:t> </a:t>
            </a:r>
            <a:r>
              <a:rPr lang="en-US" sz="3600" dirty="0" err="1"/>
              <a:t>este</a:t>
            </a:r>
            <a:r>
              <a:rPr lang="en-US" sz="3600" dirty="0"/>
              <a:t> </a:t>
            </a:r>
            <a:r>
              <a:rPr lang="el-GR" sz="3600" dirty="0"/>
              <a:t>π</a:t>
            </a:r>
            <a:endParaRPr lang="en-US" sz="3600" dirty="0"/>
          </a:p>
          <a:p>
            <a:endParaRPr lang="en-US" sz="2400" dirty="0"/>
          </a:p>
          <a:p>
            <a:endParaRPr lang="ro-RO" sz="2400" dirty="0"/>
          </a:p>
          <a:p>
            <a:pPr marL="457200" indent="-457200">
              <a:buAutoNum type="arabicPeriod"/>
            </a:pPr>
            <a:endParaRPr lang="en-US" sz="2400" dirty="0" smtClean="0"/>
          </a:p>
          <a:p>
            <a:r>
              <a:rPr lang="en-US" sz="2400" dirty="0"/>
              <a:t> </a:t>
            </a:r>
            <a:r>
              <a:rPr lang="en-US" sz="2400" dirty="0" smtClean="0"/>
              <a:t>                         </a:t>
            </a:r>
            <a:endParaRPr lang="ro-RO" sz="2400" dirty="0"/>
          </a:p>
        </p:txBody>
      </p:sp>
      <p:sp>
        <p:nvSpPr>
          <p:cNvPr id="5" name="Right Arrow 4"/>
          <p:cNvSpPr/>
          <p:nvPr/>
        </p:nvSpPr>
        <p:spPr>
          <a:xfrm>
            <a:off x="3034145" y="1325563"/>
            <a:ext cx="477982" cy="8312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112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0"/>
            <a:ext cx="10515600" cy="1325563"/>
          </a:xfrm>
        </p:spPr>
        <p:txBody>
          <a:bodyPr/>
          <a:lstStyle/>
          <a:p>
            <a:pPr algn="ctr"/>
            <a:r>
              <a:rPr lang="en-US" b="1" dirty="0" err="1"/>
              <a:t>Concluzii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1416023" y="889145"/>
                <a:ext cx="9359951" cy="62908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sz="2400" dirty="0"/>
              </a:p>
              <a:p>
                <a:pPr marL="457200" indent="-457200">
                  <a:buFontTx/>
                  <a:buAutoNum type="arabicPeriod"/>
                </a:pPr>
                <a:r>
                  <a:rPr lang="en-US" sz="3600" dirty="0" smtClean="0"/>
                  <a:t>La </a:t>
                </a:r>
                <a:r>
                  <a:rPr lang="en-US" sz="3600" dirty="0" err="1" smtClean="0"/>
                  <a:t>rezonanta</a:t>
                </a:r>
                <a:r>
                  <a:rPr lang="en-US" sz="3600" dirty="0" smtClean="0"/>
                  <a:t> </a:t>
                </a:r>
                <a:r>
                  <a:rPr lang="en-US" sz="3600" dirty="0" err="1" smtClean="0"/>
                  <a:t>impedanta</a:t>
                </a:r>
                <a:r>
                  <a:rPr lang="en-US" sz="3600" dirty="0" smtClean="0"/>
                  <a:t> </a:t>
                </a:r>
                <a:r>
                  <a:rPr lang="en-US" sz="3600" dirty="0" err="1" smtClean="0"/>
                  <a:t>circuitului</a:t>
                </a:r>
                <a:r>
                  <a:rPr lang="en-US" sz="3600" dirty="0" smtClean="0"/>
                  <a:t> </a:t>
                </a:r>
                <a:r>
                  <a:rPr lang="en-US" sz="3600" dirty="0" err="1" smtClean="0"/>
                  <a:t>serie</a:t>
                </a:r>
                <a:r>
                  <a:rPr lang="en-US" sz="3600" dirty="0" smtClean="0"/>
                  <a:t> </a:t>
                </a:r>
                <a:r>
                  <a:rPr lang="en-US" sz="3600" dirty="0" err="1" smtClean="0"/>
                  <a:t>este</a:t>
                </a:r>
                <a:r>
                  <a:rPr lang="en-US" sz="3600" dirty="0" smtClean="0"/>
                  <a:t> minima, Z=R </a:t>
                </a:r>
                <a:r>
                  <a:rPr lang="en-US" sz="3600" dirty="0" err="1" smtClean="0"/>
                  <a:t>si</a:t>
                </a:r>
                <a:r>
                  <a:rPr lang="en-US" sz="3600" dirty="0" smtClean="0"/>
                  <a:t> </a:t>
                </a:r>
                <a:r>
                  <a:rPr lang="en-US" sz="3600" dirty="0" err="1" smtClean="0"/>
                  <a:t>deci</a:t>
                </a:r>
                <a:r>
                  <a:rPr lang="en-US" sz="3600" dirty="0" smtClean="0"/>
                  <a:t> </a:t>
                </a:r>
                <a:r>
                  <a:rPr lang="en-US" sz="3600" dirty="0" err="1" smtClean="0"/>
                  <a:t>intensitatea</a:t>
                </a:r>
                <a:r>
                  <a:rPr lang="en-US" sz="3600" dirty="0" smtClean="0"/>
                  <a:t> </a:t>
                </a:r>
                <a:r>
                  <a:rPr lang="en-US" sz="3600" dirty="0" err="1" smtClean="0"/>
                  <a:t>curentului</a:t>
                </a:r>
                <a:r>
                  <a:rPr lang="en-US" sz="3600" dirty="0" smtClean="0"/>
                  <a:t> in circuit </a:t>
                </a:r>
                <a:r>
                  <a:rPr lang="en-US" sz="3600" dirty="0" err="1" smtClean="0"/>
                  <a:t>este</a:t>
                </a:r>
                <a:r>
                  <a:rPr lang="en-US" sz="3600" dirty="0" smtClean="0"/>
                  <a:t> maxima     </a:t>
                </a:r>
              </a:p>
              <a:p>
                <a:r>
                  <a:rPr lang="en-US" sz="3600" dirty="0"/>
                  <a:t> </a:t>
                </a:r>
                <a:r>
                  <a:rPr lang="en-US" sz="3600" dirty="0" smtClean="0"/>
                  <a:t>              </a:t>
                </a:r>
                <a:r>
                  <a:rPr lang="en-US" sz="3600" dirty="0" err="1" smtClean="0"/>
                  <a:t>I</a:t>
                </a:r>
                <a:r>
                  <a:rPr lang="en-US" sz="3200" dirty="0" err="1" smtClean="0"/>
                  <a:t>rez</a:t>
                </a:r>
                <a:r>
                  <a:rPr lang="en-US" sz="3600" dirty="0" smtClean="0"/>
                  <a:t> </a:t>
                </a:r>
                <a:r>
                  <a:rPr lang="en-US" sz="3600" dirty="0"/>
                  <a:t>= </a:t>
                </a:r>
                <a:r>
                  <a:rPr lang="en-US" sz="3600" dirty="0" smtClean="0"/>
                  <a:t>U/R</a:t>
                </a:r>
              </a:p>
              <a:p>
                <a:pPr marL="457200" indent="-457200">
                  <a:buAutoNum type="arabicPeriod" startAt="2"/>
                </a:pPr>
                <a:r>
                  <a:rPr lang="en-US" sz="3600" dirty="0" err="1" smtClean="0"/>
                  <a:t>Rezonanta</a:t>
                </a:r>
                <a:r>
                  <a:rPr lang="en-US" sz="3600" dirty="0" smtClean="0"/>
                  <a:t> </a:t>
                </a:r>
                <a:r>
                  <a:rPr lang="en-US" sz="3600" dirty="0" err="1" smtClean="0"/>
                  <a:t>tensiunilor</a:t>
                </a:r>
                <a:r>
                  <a:rPr lang="en-US" sz="3600" dirty="0" smtClean="0"/>
                  <a:t> se </a:t>
                </a:r>
                <a:r>
                  <a:rPr lang="en-US" sz="3600" dirty="0" err="1" smtClean="0"/>
                  <a:t>realizeaza</a:t>
                </a:r>
                <a:r>
                  <a:rPr lang="en-US" sz="3600" dirty="0" smtClean="0"/>
                  <a:t> la o </a:t>
                </a:r>
                <a:r>
                  <a:rPr lang="en-US" sz="3600" dirty="0" err="1" smtClean="0"/>
                  <a:t>anumita</a:t>
                </a:r>
                <a:r>
                  <a:rPr lang="en-US" sz="3600" dirty="0" smtClean="0"/>
                  <a:t> </a:t>
                </a:r>
                <a:r>
                  <a:rPr lang="en-US" sz="3600" dirty="0" err="1" smtClean="0"/>
                  <a:t>frecventa</a:t>
                </a:r>
                <a:r>
                  <a:rPr lang="en-US" sz="3600" dirty="0" smtClean="0"/>
                  <a:t> = </a:t>
                </a:r>
                <a:r>
                  <a:rPr lang="en-US" sz="3600" dirty="0" err="1" smtClean="0"/>
                  <a:t>frecventa</a:t>
                </a:r>
                <a:r>
                  <a:rPr lang="en-US" sz="3600" dirty="0" smtClean="0"/>
                  <a:t> de </a:t>
                </a:r>
                <a:r>
                  <a:rPr lang="en-US" sz="3600" dirty="0" err="1" smtClean="0"/>
                  <a:t>rezonanta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sz="3600" b="0" i="1" dirty="0" smtClean="0">
                  <a:latin typeface="Cambria Math" panose="02040503050406030204" pitchFamily="18" charset="0"/>
                </a:endParaRPr>
              </a:p>
              <a:p>
                <a:pPr/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                                  </m:t>
                    </m:r>
                    <m:r>
                      <m:rPr>
                        <m:sty m:val="p"/>
                      </m:rPr>
                      <a:rPr lang="el-GR" sz="3600" b="0" i="1" smtClean="0">
                        <a:latin typeface="Cambria Math" panose="02040503050406030204" pitchFamily="18" charset="0"/>
                      </a:rPr>
                      <m:t>υ</m:t>
                    </m:r>
                    <m:r>
                      <a:rPr lang="en-US" sz="3600" b="0" i="1" baseline="-25000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US" sz="3600" baseline="-25000" dirty="0" smtClean="0"/>
                  <a:t>=</a:t>
                </a:r>
                <a:r>
                  <a:rPr lang="en-US" sz="3600" dirty="0" smtClean="0"/>
                  <a:t> 1/2</a:t>
                </a:r>
                <a:r>
                  <a:rPr lang="el-GR" sz="3600" dirty="0" smtClean="0"/>
                  <a:t>π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l-GR" sz="360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3600" b="0" i="1" smtClean="0">
                            <a:latin typeface="Cambria Math" panose="02040503050406030204" pitchFamily="18" charset="0"/>
                          </a:rPr>
                          <m:t>𝐿𝐶</m:t>
                        </m:r>
                      </m:e>
                    </m:rad>
                  </m:oMath>
                </a14:m>
                <a:r>
                  <a:rPr lang="en-US" sz="3600" baseline="-25000" dirty="0" smtClean="0"/>
                  <a:t>     </a:t>
                </a:r>
              </a:p>
              <a:p>
                <a:pPr/>
                <a:r>
                  <a:rPr lang="en-US" sz="3600" baseline="-25000" dirty="0" smtClean="0"/>
                  <a:t> </a:t>
                </a:r>
                <a:r>
                  <a:rPr lang="en-US" sz="3600" dirty="0" err="1" smtClean="0"/>
                  <a:t>iar</a:t>
                </a:r>
                <a:r>
                  <a:rPr lang="en-US" sz="3600" dirty="0" smtClean="0"/>
                  <a:t> </a:t>
                </a:r>
                <a:r>
                  <a:rPr lang="en-US" sz="3600" dirty="0" err="1" smtClean="0"/>
                  <a:t>perioada</a:t>
                </a:r>
                <a:r>
                  <a:rPr lang="en-US" sz="3600" dirty="0" smtClean="0"/>
                  <a:t> </a:t>
                </a:r>
                <a:r>
                  <a:rPr lang="en-US" sz="3600" dirty="0" err="1" smtClean="0"/>
                  <a:t>tensiunii</a:t>
                </a:r>
                <a:r>
                  <a:rPr lang="en-US" sz="3600" dirty="0" smtClean="0"/>
                  <a:t>  alternative </a:t>
                </a:r>
              </a:p>
              <a:p>
                <a:pPr/>
                <a:r>
                  <a:rPr lang="en-US" sz="3600" dirty="0"/>
                  <a:t> </a:t>
                </a:r>
                <a:r>
                  <a:rPr lang="en-US" sz="3600" dirty="0" smtClean="0"/>
                  <a:t>                        T</a:t>
                </a:r>
                <a:r>
                  <a:rPr lang="en-US" sz="3600" baseline="-25000" dirty="0" smtClean="0"/>
                  <a:t>0</a:t>
                </a:r>
                <a:r>
                  <a:rPr lang="en-US" sz="3600" dirty="0" smtClean="0"/>
                  <a:t> = 2</a:t>
                </a:r>
                <a:r>
                  <a:rPr lang="el-GR" sz="3600" dirty="0"/>
                  <a:t>π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l-GR" sz="36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𝐿𝐶</m:t>
                        </m:r>
                      </m:e>
                    </m:rad>
                  </m:oMath>
                </a14:m>
                <a:r>
                  <a:rPr lang="en-US" sz="3600" dirty="0" smtClean="0"/>
                  <a:t>     formula </a:t>
                </a:r>
                <a:r>
                  <a:rPr lang="en-US" sz="3600" dirty="0" err="1" smtClean="0"/>
                  <a:t>lui</a:t>
                </a:r>
                <a:r>
                  <a:rPr lang="en-US" sz="3600" dirty="0" smtClean="0"/>
                  <a:t> Thomson</a:t>
                </a:r>
                <a:endParaRPr lang="ro-RO" sz="3600" dirty="0"/>
              </a:p>
              <a:p>
                <a:pPr marL="457200" indent="-457200">
                  <a:buAutoNum type="arabicPeriod"/>
                </a:pPr>
                <a:endParaRPr lang="en-US" sz="2400" dirty="0" smtClean="0"/>
              </a:p>
              <a:p>
                <a:r>
                  <a:rPr lang="en-US" sz="2400" dirty="0"/>
                  <a:t> </a:t>
                </a:r>
                <a:r>
                  <a:rPr lang="en-US" sz="2400" dirty="0" smtClean="0"/>
                  <a:t>                         </a:t>
                </a:r>
                <a:endParaRPr lang="ro-RO" sz="2400" dirty="0"/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6023" y="889145"/>
                <a:ext cx="9359951" cy="6290825"/>
              </a:xfrm>
              <a:prstGeom prst="rect">
                <a:avLst/>
              </a:prstGeom>
              <a:blipFill rotWithShape="0">
                <a:blip r:embed="rId2"/>
                <a:stretch>
                  <a:fillRect l="-2018" r="-84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08821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27364" y="602673"/>
            <a:ext cx="10515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La </a:t>
            </a:r>
            <a:r>
              <a:rPr lang="en-US" sz="3200" dirty="0" err="1" smtClean="0"/>
              <a:t>rezonanta</a:t>
            </a:r>
            <a:r>
              <a:rPr lang="en-US" sz="3200" dirty="0" smtClean="0"/>
              <a:t>- </a:t>
            </a:r>
            <a:r>
              <a:rPr lang="en-US" sz="3200" dirty="0" err="1" smtClean="0"/>
              <a:t>intensitatea</a:t>
            </a:r>
            <a:r>
              <a:rPr lang="en-US" sz="3200" dirty="0" smtClean="0"/>
              <a:t> </a:t>
            </a:r>
            <a:r>
              <a:rPr lang="en-US" sz="3200" dirty="0" err="1" smtClean="0"/>
              <a:t>curentului</a:t>
            </a:r>
            <a:r>
              <a:rPr lang="en-US" sz="3200" dirty="0" smtClean="0"/>
              <a:t> </a:t>
            </a:r>
            <a:r>
              <a:rPr lang="en-US" sz="3200" dirty="0" err="1" smtClean="0"/>
              <a:t>este</a:t>
            </a:r>
            <a:r>
              <a:rPr lang="en-US" sz="3200" dirty="0" smtClean="0"/>
              <a:t> maxima</a:t>
            </a:r>
          </a:p>
          <a:p>
            <a:r>
              <a:rPr lang="en-US" sz="3200" dirty="0"/>
              <a:t> </a:t>
            </a:r>
            <a:r>
              <a:rPr lang="en-US" sz="3200" dirty="0" smtClean="0"/>
              <a:t>                       </a:t>
            </a:r>
            <a:r>
              <a:rPr lang="en-US" sz="3200" dirty="0" err="1" smtClean="0"/>
              <a:t>tensiunile</a:t>
            </a:r>
            <a:r>
              <a:rPr lang="en-US" sz="3200" dirty="0" smtClean="0"/>
              <a:t> la </a:t>
            </a:r>
            <a:r>
              <a:rPr lang="en-US" sz="3200" dirty="0" err="1" smtClean="0"/>
              <a:t>bornele</a:t>
            </a:r>
            <a:r>
              <a:rPr lang="en-US" sz="3200" dirty="0" smtClean="0"/>
              <a:t> </a:t>
            </a:r>
            <a:r>
              <a:rPr lang="en-US" sz="3200" dirty="0" err="1" smtClean="0"/>
              <a:t>bobinei</a:t>
            </a:r>
            <a:r>
              <a:rPr lang="en-US" sz="3200" dirty="0" smtClean="0"/>
              <a:t> </a:t>
            </a:r>
            <a:r>
              <a:rPr lang="en-US" sz="3200" dirty="0" err="1" smtClean="0"/>
              <a:t>si</a:t>
            </a:r>
            <a:r>
              <a:rPr lang="en-US" sz="3200" dirty="0" smtClean="0"/>
              <a:t> </a:t>
            </a:r>
            <a:r>
              <a:rPr lang="en-US" sz="3200" dirty="0" err="1" smtClean="0"/>
              <a:t>condensatorului</a:t>
            </a:r>
            <a:r>
              <a:rPr lang="en-US" sz="3200" dirty="0" smtClean="0"/>
              <a:t> </a:t>
            </a:r>
            <a:r>
              <a:rPr lang="en-US" sz="3200" dirty="0" err="1" smtClean="0"/>
              <a:t>iau</a:t>
            </a:r>
            <a:r>
              <a:rPr lang="en-US" sz="3200" dirty="0" smtClean="0"/>
              <a:t> </a:t>
            </a:r>
            <a:r>
              <a:rPr lang="en-US" sz="3200" dirty="0" err="1" smtClean="0"/>
              <a:t>valorile</a:t>
            </a:r>
            <a:endParaRPr lang="en-US" sz="3200" dirty="0" smtClean="0"/>
          </a:p>
          <a:p>
            <a:endParaRPr lang="en-US" sz="3200" dirty="0" smtClean="0"/>
          </a:p>
          <a:p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364" y="2265217"/>
            <a:ext cx="10515600" cy="1399443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/>
              <p:cNvSpPr txBox="1"/>
              <p:nvPr/>
            </p:nvSpPr>
            <p:spPr>
              <a:xfrm>
                <a:off x="727364" y="4049931"/>
                <a:ext cx="10515600" cy="22872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/>
                  <a:t>Factor de </a:t>
                </a:r>
                <a:r>
                  <a:rPr lang="en-US" sz="2800" dirty="0" err="1" smtClean="0"/>
                  <a:t>calitate</a:t>
                </a:r>
                <a:r>
                  <a:rPr lang="en-US" sz="2800" dirty="0" smtClean="0"/>
                  <a:t> al </a:t>
                </a:r>
                <a:r>
                  <a:rPr lang="en-US" sz="2800" dirty="0" err="1" smtClean="0"/>
                  <a:t>circuitului</a:t>
                </a:r>
                <a:r>
                  <a:rPr lang="en-US" sz="2800" dirty="0" smtClean="0"/>
                  <a:t> Q (factor de </a:t>
                </a:r>
                <a:r>
                  <a:rPr lang="en-US" sz="2800" dirty="0" err="1" smtClean="0"/>
                  <a:t>supratensiune</a:t>
                </a:r>
                <a:r>
                  <a:rPr lang="en-US" sz="2800" dirty="0" smtClean="0"/>
                  <a:t>)   </a:t>
                </a:r>
              </a:p>
              <a:p>
                <a:r>
                  <a:rPr lang="en-US" sz="2800" dirty="0" smtClean="0"/>
                  <a:t>Q= </a:t>
                </a:r>
                <a:r>
                  <a:rPr lang="ro-RO" sz="2800" dirty="0" smtClean="0"/>
                  <a:t>U</a:t>
                </a:r>
                <a:r>
                  <a:rPr lang="ro-RO" sz="2800" baseline="-25000" dirty="0" smtClean="0"/>
                  <a:t>L</a:t>
                </a:r>
                <a:r>
                  <a:rPr lang="ro-RO" sz="2800" dirty="0" smtClean="0"/>
                  <a:t> </a:t>
                </a:r>
                <a:r>
                  <a:rPr lang="en-US" sz="2800" dirty="0" smtClean="0"/>
                  <a:t>/U =</a:t>
                </a:r>
                <a:r>
                  <a:rPr lang="ro-RO" sz="2800" dirty="0" smtClean="0"/>
                  <a:t> U</a:t>
                </a:r>
                <a:r>
                  <a:rPr lang="ro-RO" sz="2800" baseline="-25000" dirty="0" smtClean="0"/>
                  <a:t>c</a:t>
                </a:r>
                <a:r>
                  <a:rPr lang="en-US" sz="2800" baseline="-25000" dirty="0"/>
                  <a:t> </a:t>
                </a:r>
                <a:r>
                  <a:rPr lang="en-US" sz="2800" dirty="0" smtClean="0"/>
                  <a:t>/U</a:t>
                </a:r>
              </a:p>
              <a:p>
                <a:r>
                  <a:rPr lang="en-US" sz="2800" dirty="0" smtClean="0"/>
                  <a:t>La </a:t>
                </a:r>
                <a:r>
                  <a:rPr lang="en-US" sz="2800" dirty="0" err="1" smtClean="0"/>
                  <a:t>rezonanta</a:t>
                </a:r>
                <a:r>
                  <a:rPr lang="en-US" sz="2800" dirty="0" smtClean="0"/>
                  <a:t> , </a:t>
                </a:r>
                <a:r>
                  <a:rPr lang="en-US" sz="2800" dirty="0" err="1" smtClean="0"/>
                  <a:t>tensiunile</a:t>
                </a:r>
                <a:r>
                  <a:rPr lang="en-US" sz="2800" dirty="0" smtClean="0"/>
                  <a:t> la </a:t>
                </a:r>
                <a:r>
                  <a:rPr lang="en-US" sz="2800" dirty="0" err="1" smtClean="0"/>
                  <a:t>bornele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bobinei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respectiv</a:t>
                </a:r>
                <a:r>
                  <a:rPr lang="en-US" sz="2800" dirty="0" smtClean="0"/>
                  <a:t> a </a:t>
                </a:r>
                <a:r>
                  <a:rPr lang="en-US" sz="2800" dirty="0" err="1" smtClean="0"/>
                  <a:t>condensatorului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sunt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mult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mai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mari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decat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tensiunea</a:t>
                </a:r>
                <a:r>
                  <a:rPr lang="en-US" sz="2800" dirty="0" smtClean="0"/>
                  <a:t> la </a:t>
                </a:r>
                <a:r>
                  <a:rPr lang="en-US" sz="2800" dirty="0" err="1" smtClean="0"/>
                  <a:t>bornele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circuitului</a:t>
                </a:r>
                <a:r>
                  <a:rPr lang="en-US" sz="2800" dirty="0" smtClean="0"/>
                  <a:t>.</a:t>
                </a:r>
              </a:p>
              <a:p>
                <a:r>
                  <a:rPr lang="en-US" sz="2800" dirty="0" smtClean="0"/>
                  <a:t>Z</a:t>
                </a:r>
                <a:r>
                  <a:rPr lang="en-US" sz="2800" baseline="-25000" dirty="0" smtClean="0"/>
                  <a:t>0</a:t>
                </a:r>
                <a:r>
                  <a:rPr lang="en-US" sz="2800" dirty="0" smtClean="0"/>
                  <a:t> 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l-GR" sz="280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𝐿𝐶</m:t>
                        </m:r>
                      </m:e>
                    </m:rad>
                  </m:oMath>
                </a14:m>
                <a:r>
                  <a:rPr lang="en-US" sz="2800" dirty="0" smtClean="0"/>
                  <a:t> </a:t>
                </a:r>
                <a:r>
                  <a:rPr lang="en-US" sz="2800" dirty="0" err="1" smtClean="0"/>
                  <a:t>este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numita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impedanta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caracteristica</a:t>
                </a:r>
                <a:r>
                  <a:rPr lang="en-US" sz="2800" dirty="0" smtClean="0"/>
                  <a:t> a </a:t>
                </a:r>
                <a:r>
                  <a:rPr lang="en-US" sz="2800" dirty="0" err="1" smtClean="0"/>
                  <a:t>circuitului</a:t>
                </a:r>
                <a:endParaRPr lang="en-US" sz="2800" dirty="0"/>
              </a:p>
            </p:txBody>
          </p:sp>
        </mc:Choice>
        <mc:Fallback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7364" y="4049931"/>
                <a:ext cx="10515600" cy="2287293"/>
              </a:xfrm>
              <a:prstGeom prst="rect">
                <a:avLst/>
              </a:prstGeom>
              <a:blipFill rotWithShape="0">
                <a:blip r:embed="rId3"/>
                <a:stretch>
                  <a:fillRect l="-1159" t="-2394" r="-348" b="-66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337928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158</Words>
  <Application>Microsoft Office PowerPoint</Application>
  <PresentationFormat>Widescreen</PresentationFormat>
  <Paragraphs>29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Cambria Math</vt:lpstr>
      <vt:lpstr>Office Theme</vt:lpstr>
      <vt:lpstr>REZONANŢA TENSIUNILOR</vt:lpstr>
      <vt:lpstr>Concluzii 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REZONANŢA TENSIUNILOR</dc:title>
  <dc:creator>Microsoft account</dc:creator>
  <cp:lastModifiedBy>Microsoft account</cp:lastModifiedBy>
  <cp:revision>3</cp:revision>
  <dcterms:created xsi:type="dcterms:W3CDTF">2020-05-11T16:11:07Z</dcterms:created>
  <dcterms:modified xsi:type="dcterms:W3CDTF">2020-05-11T16:21:52Z</dcterms:modified>
</cp:coreProperties>
</file>