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94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FF00"/>
    <a:srgbClr val="000000"/>
    <a:srgbClr val="0000FF"/>
    <a:srgbClr val="3399FF"/>
    <a:srgbClr val="FF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7" autoAdjust="0"/>
    <p:restoredTop sz="94664" autoAdjust="0"/>
  </p:normalViewPr>
  <p:slideViewPr>
    <p:cSldViewPr>
      <p:cViewPr varScale="1">
        <p:scale>
          <a:sx n="42" d="100"/>
          <a:sy n="42" d="100"/>
        </p:scale>
        <p:origin x="75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4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4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CA0BE63-CCA1-414D-A4D0-2AFF84CFCD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13354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2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32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32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2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CC7D4E7C-AE5B-40F5-944B-D974F5445BE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61131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8F1C58-0076-4CC1-AA37-2138BEF7DAD7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832828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97618-5A09-4CC6-A31F-C2F5796C491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693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  <p:bldP spid="3" grpId="0" build="p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371AD-6CAD-429B-ABBE-4281F503F323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0215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90F68-0F9A-4B44-8621-48C9414B914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43561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479B-2D46-4296-ADF3-B1254D1EE0F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8257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FFD9-2CB4-4FBD-BDCE-2B41B165DB1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26488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82F03-6F1B-4CF7-A888-16A536F0BAF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5908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AC68-2461-406A-863C-E88B75EB212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6178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E13E-A5DE-431E-8983-110BF34CAC5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2755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03C5F-7437-4BCF-89DC-DECF946893D6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09591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5559014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7187673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7256513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2680736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458678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0809434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3593C-2030-4BEC-8BCE-F905D403408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34801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9E06A-7EEB-44BE-97E3-1E0AF2BB930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7231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EB5B1-7FEF-488A-87D1-A1D9465BCC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190094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  <p:sldLayoutId id="2147483808" r:id="rId14"/>
    <p:sldLayoutId id="2147483809" r:id="rId15"/>
    <p:sldLayoutId id="2147483810" r:id="rId16"/>
    <p:sldLayoutId id="2147483811" r:id="rId17"/>
  </p:sldLayoutIdLst>
  <p:hf hdr="0" dt="0"/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 shadeToTitle="1">
        <a:gradFill flip="none" rotWithShape="1">
          <a:gsLst>
            <a:gs pos="0">
              <a:schemeClr val="accent5">
                <a:lumMod val="89000"/>
              </a:schemeClr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6" name="WordArt 4"/>
          <p:cNvSpPr>
            <a:spLocks noChangeArrowheads="1" noChangeShapeType="1" noTextEdit="1"/>
          </p:cNvSpPr>
          <p:nvPr/>
        </p:nvSpPr>
        <p:spPr bwMode="auto">
          <a:xfrm>
            <a:off x="323528" y="2420888"/>
            <a:ext cx="8569325" cy="15128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366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3399"/>
              </a:extrusionClr>
              <a:contourClr>
                <a:srgbClr val="FF3399"/>
              </a:contourClr>
            </a:sp3d>
          </a:bodyPr>
          <a:lstStyle/>
          <a:p>
            <a:pPr algn="ctr"/>
            <a:r>
              <a:rPr lang="en-US" sz="3600" b="1" i="1" kern="10" dirty="0">
                <a:ln w="19050"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Forte" panose="03060902040502070203" pitchFamily="66" charset="0"/>
              </a:rPr>
              <a:t>BAZE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 shadeToTitle="1">
        <a:gradFill flip="none" rotWithShape="1">
          <a:gsLst>
            <a:gs pos="0">
              <a:schemeClr val="accent5">
                <a:lumMod val="89000"/>
              </a:schemeClr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ACDC-ED80-4D5F-87AC-E6EED6650D35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6617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ct val="50000"/>
              </a:spcBef>
            </a:pPr>
            <a:endParaRPr lang="en-US" altLang="en-US" sz="2400" b="1" dirty="0" smtClean="0"/>
          </a:p>
          <a:p>
            <a:pPr marL="0" indent="0">
              <a:spcBef>
                <a:spcPct val="50000"/>
              </a:spcBef>
            </a:pPr>
            <a:endParaRPr lang="en-US" altLang="en-US" sz="2400" b="1" dirty="0" smtClean="0"/>
          </a:p>
          <a:p>
            <a:pPr marL="0" indent="0">
              <a:spcBef>
                <a:spcPct val="50000"/>
              </a:spcBef>
            </a:pPr>
            <a:r>
              <a:rPr lang="en-US" altLang="en-US" sz="3200" b="1" dirty="0" smtClean="0"/>
              <a:t>DEFINITIE</a:t>
            </a:r>
            <a:r>
              <a:rPr lang="en-US" altLang="en-US" sz="3200" dirty="0" smtClean="0"/>
              <a:t>: </a:t>
            </a:r>
            <a:r>
              <a:rPr lang="en-US" altLang="en-US" sz="3200" b="1" i="1" dirty="0" smtClean="0"/>
              <a:t>- </a:t>
            </a:r>
            <a:r>
              <a:rPr lang="en-US" altLang="en-US" sz="3200" b="1" i="1" dirty="0" err="1" smtClean="0"/>
              <a:t>substante</a:t>
            </a:r>
            <a:r>
              <a:rPr lang="en-US" altLang="en-US" sz="3200" b="1" i="1" dirty="0" smtClean="0"/>
              <a:t> </a:t>
            </a:r>
            <a:r>
              <a:rPr lang="en-US" altLang="en-US" sz="3200" b="1" i="1" dirty="0" err="1" smtClean="0"/>
              <a:t>compuse</a:t>
            </a:r>
            <a:r>
              <a:rPr lang="en-US" altLang="en-US" sz="3200" b="1" i="1" dirty="0" smtClean="0"/>
              <a:t> </a:t>
            </a:r>
            <a:r>
              <a:rPr lang="en-US" altLang="en-US" sz="3200" b="1" i="1" dirty="0" err="1" smtClean="0"/>
              <a:t>dintr</a:t>
            </a:r>
            <a:r>
              <a:rPr lang="en-US" altLang="en-US" sz="3200" b="1" i="1" dirty="0" smtClean="0"/>
              <a:t>-un ion de metal </a:t>
            </a:r>
            <a:r>
              <a:rPr lang="en-US" altLang="en-US" sz="3200" b="1" i="1" dirty="0" err="1" smtClean="0"/>
              <a:t>si</a:t>
            </a:r>
            <a:r>
              <a:rPr lang="en-US" altLang="en-US" sz="3200" b="1" i="1" dirty="0" smtClean="0"/>
              <a:t> un </a:t>
            </a:r>
            <a:r>
              <a:rPr lang="en-US" altLang="en-US" sz="3200" b="1" i="1" dirty="0" err="1" smtClean="0"/>
              <a:t>numar</a:t>
            </a:r>
            <a:r>
              <a:rPr lang="en-US" altLang="en-US" sz="3200" b="1" i="1" dirty="0" smtClean="0"/>
              <a:t> de </a:t>
            </a:r>
            <a:r>
              <a:rPr lang="en-US" altLang="en-US" sz="3200" b="1" i="1" dirty="0" err="1" smtClean="0"/>
              <a:t>ioni</a:t>
            </a:r>
            <a:r>
              <a:rPr lang="en-US" altLang="en-US" sz="3200" b="1" i="1" dirty="0" smtClean="0"/>
              <a:t> </a:t>
            </a:r>
            <a:r>
              <a:rPr lang="en-US" altLang="en-US" sz="3200" b="1" i="1" dirty="0" err="1" smtClean="0"/>
              <a:t>hidroxil</a:t>
            </a:r>
            <a:r>
              <a:rPr lang="en-US" altLang="en-US" sz="3200" b="1" i="1" dirty="0" smtClean="0"/>
              <a:t> </a:t>
            </a:r>
            <a:r>
              <a:rPr lang="en-US" altLang="en-US" sz="3200" b="1" i="1" dirty="0" err="1" smtClean="0"/>
              <a:t>egal</a:t>
            </a:r>
            <a:r>
              <a:rPr lang="en-US" altLang="en-US" sz="3200" b="1" i="1" dirty="0" smtClean="0"/>
              <a:t> cu </a:t>
            </a:r>
            <a:r>
              <a:rPr lang="en-US" altLang="en-US" sz="3200" b="1" i="1" dirty="0" err="1" smtClean="0"/>
              <a:t>valenta</a:t>
            </a:r>
            <a:r>
              <a:rPr lang="en-US" altLang="en-US" sz="3200" b="1" i="1" dirty="0" smtClean="0"/>
              <a:t> </a:t>
            </a:r>
            <a:r>
              <a:rPr lang="en-US" altLang="en-US" sz="3200" b="1" i="1" dirty="0" err="1" smtClean="0"/>
              <a:t>metalelor</a:t>
            </a:r>
            <a:endParaRPr lang="en-US" altLang="en-US" sz="3200" b="1" i="1" dirty="0" smtClean="0"/>
          </a:p>
          <a:p>
            <a:pPr marL="0" indent="0">
              <a:spcBef>
                <a:spcPct val="50000"/>
              </a:spcBef>
            </a:pPr>
            <a:endParaRPr lang="en-US" altLang="en-US" sz="2400" dirty="0" smtClean="0"/>
          </a:p>
          <a:p>
            <a:pPr marL="0" indent="0">
              <a:spcBef>
                <a:spcPct val="50000"/>
              </a:spcBef>
            </a:pPr>
            <a:r>
              <a:rPr lang="en-US" altLang="en-US" sz="2400" dirty="0" err="1" smtClean="0"/>
              <a:t>Exemplu</a:t>
            </a:r>
            <a:r>
              <a:rPr lang="en-US" altLang="en-US" sz="2400" dirty="0"/>
              <a:t>: - Na OH = soda </a:t>
            </a:r>
            <a:r>
              <a:rPr lang="en-US" altLang="en-US" sz="2400" dirty="0" err="1"/>
              <a:t>caustica</a:t>
            </a:r>
            <a:endParaRPr lang="en-US" altLang="en-US" sz="2400" dirty="0"/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             -Ca (OH)</a:t>
            </a:r>
            <a:r>
              <a:rPr lang="en-US" altLang="en-US" sz="2400" baseline="-25000" dirty="0"/>
              <a:t>2</a:t>
            </a:r>
            <a:r>
              <a:rPr lang="en-US" altLang="en-US" sz="2400" dirty="0"/>
              <a:t> = </a:t>
            </a:r>
            <a:r>
              <a:rPr lang="en-US" altLang="en-US" sz="2400" dirty="0" err="1"/>
              <a:t>var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stins</a:t>
            </a:r>
            <a:r>
              <a:rPr lang="en-US" altLang="en-US" sz="2400" dirty="0"/>
              <a:t>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             -Al (OH)</a:t>
            </a:r>
            <a:r>
              <a:rPr lang="en-US" altLang="en-US" sz="2400" baseline="-25000" dirty="0"/>
              <a:t>3</a:t>
            </a:r>
            <a:r>
              <a:rPr lang="en-US" altLang="en-US" sz="2400" dirty="0"/>
              <a:t>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            -Fe (OH)</a:t>
            </a:r>
            <a:r>
              <a:rPr lang="en-US" altLang="en-US" sz="2400" baseline="-25000" dirty="0"/>
              <a:t>2</a:t>
            </a:r>
          </a:p>
          <a:p>
            <a:pPr>
              <a:spcBef>
                <a:spcPct val="50000"/>
              </a:spcBef>
            </a:pPr>
            <a:endParaRPr lang="en-US" altLang="en-US" sz="2400" dirty="0"/>
          </a:p>
          <a:p>
            <a:pPr>
              <a:spcBef>
                <a:spcPct val="50000"/>
              </a:spcBef>
            </a:pPr>
            <a:endParaRPr lang="en-US" altLang="en-US" sz="2400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7AF08-5578-4618-AC48-3B889FC38D85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 dirty="0" smtClean="0"/>
              <a:t>   </a:t>
            </a:r>
            <a:r>
              <a:rPr lang="en-US" altLang="en-US" sz="2400" b="1" dirty="0" smtClean="0"/>
              <a:t> DENUMIRE:</a:t>
            </a:r>
          </a:p>
          <a:p>
            <a:pPr>
              <a:spcBef>
                <a:spcPct val="50000"/>
              </a:spcBef>
            </a:pPr>
            <a:r>
              <a:rPr lang="en-US" altLang="en-US" sz="2400" dirty="0" smtClean="0"/>
              <a:t>   </a:t>
            </a:r>
            <a:r>
              <a:rPr lang="en-US" altLang="en-US" sz="2400" dirty="0"/>
              <a:t>a)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bazele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metalelor</a:t>
            </a:r>
            <a:r>
              <a:rPr lang="en-US" altLang="en-US" sz="2400" dirty="0"/>
              <a:t> cu o </a:t>
            </a:r>
            <a:r>
              <a:rPr lang="en-US" altLang="en-US" sz="2400" dirty="0" err="1"/>
              <a:t>valenta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fixa</a:t>
            </a:r>
            <a:r>
              <a:rPr lang="en-US" altLang="en-US" sz="2400" dirty="0"/>
              <a:t>: 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- </a:t>
            </a:r>
            <a:r>
              <a:rPr lang="en-US" altLang="en-US" sz="2400" dirty="0" err="1"/>
              <a:t>termenul</a:t>
            </a:r>
            <a:r>
              <a:rPr lang="en-US" altLang="en-US" sz="2400" dirty="0"/>
              <a:t> “</a:t>
            </a:r>
            <a:r>
              <a:rPr lang="en-US" altLang="en-US" sz="2400" dirty="0" err="1"/>
              <a:t>hidroxid</a:t>
            </a:r>
            <a:r>
              <a:rPr lang="en-US" altLang="en-US" sz="2400" dirty="0"/>
              <a:t>” + </a:t>
            </a:r>
            <a:r>
              <a:rPr lang="en-US" altLang="en-US" sz="2400" dirty="0" err="1"/>
              <a:t>denumire</a:t>
            </a:r>
            <a:r>
              <a:rPr lang="en-US" altLang="en-US" sz="2400" dirty="0"/>
              <a:t> metal 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b)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bazele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metalelor</a:t>
            </a:r>
            <a:r>
              <a:rPr lang="en-US" altLang="en-US" sz="2400" dirty="0"/>
              <a:t> cu </a:t>
            </a:r>
            <a:r>
              <a:rPr lang="en-US" altLang="en-US" sz="2400" dirty="0" err="1"/>
              <a:t>valenta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variabila</a:t>
            </a:r>
            <a:r>
              <a:rPr lang="en-US" altLang="en-US" sz="2400" dirty="0"/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- </a:t>
            </a:r>
            <a:r>
              <a:rPr lang="en-US" altLang="en-US" sz="2400" dirty="0" err="1"/>
              <a:t>dupa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termenul</a:t>
            </a:r>
            <a:r>
              <a:rPr lang="en-US" altLang="en-US" sz="2400" dirty="0"/>
              <a:t> “</a:t>
            </a:r>
            <a:r>
              <a:rPr lang="en-US" altLang="en-US" sz="2400" dirty="0" err="1"/>
              <a:t>hidroxid</a:t>
            </a:r>
            <a:r>
              <a:rPr lang="en-US" altLang="en-US" sz="2400" dirty="0"/>
              <a:t>” </a:t>
            </a:r>
            <a:r>
              <a:rPr lang="en-US" altLang="en-US" sz="2400" dirty="0" err="1"/>
              <a:t>urmat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denumirea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metalului</a:t>
            </a:r>
            <a:r>
              <a:rPr lang="en-US" altLang="en-US" sz="2400" dirty="0"/>
              <a:t> se </a:t>
            </a:r>
            <a:r>
              <a:rPr lang="en-US" altLang="en-US" sz="2400" dirty="0" err="1"/>
              <a:t>pune</a:t>
            </a:r>
            <a:r>
              <a:rPr lang="en-US" altLang="en-US" sz="2400" dirty="0"/>
              <a:t> in </a:t>
            </a:r>
            <a:r>
              <a:rPr lang="en-US" altLang="en-US" sz="2400" dirty="0" err="1"/>
              <a:t>paranteza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valenta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metalului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sau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dupa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denumirea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coraspunzatoare</a:t>
            </a:r>
            <a:r>
              <a:rPr lang="en-US" altLang="en-US" sz="2400" dirty="0"/>
              <a:t> se </a:t>
            </a:r>
            <a:r>
              <a:rPr lang="en-US" altLang="en-US" sz="2400" dirty="0" err="1"/>
              <a:t>pune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sufixul</a:t>
            </a:r>
            <a:r>
              <a:rPr lang="en-US" altLang="en-US" sz="2400" dirty="0"/>
              <a:t> “-</a:t>
            </a:r>
            <a:r>
              <a:rPr lang="en-US" altLang="en-US" sz="2400" dirty="0" err="1"/>
              <a:t>os</a:t>
            </a:r>
            <a:r>
              <a:rPr lang="en-US" altLang="en-US" sz="2400" dirty="0"/>
              <a:t>” </a:t>
            </a:r>
            <a:r>
              <a:rPr lang="en-US" altLang="en-US" sz="2400" dirty="0" err="1"/>
              <a:t>atunci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cand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metalul</a:t>
            </a:r>
            <a:r>
              <a:rPr lang="en-US" altLang="en-US" sz="2400" dirty="0"/>
              <a:t> are </a:t>
            </a:r>
            <a:r>
              <a:rPr lang="en-US" altLang="en-US" sz="2400" dirty="0" err="1"/>
              <a:t>valenta</a:t>
            </a:r>
            <a:r>
              <a:rPr lang="en-US" altLang="en-US" sz="2400" dirty="0"/>
              <a:t> minima </a:t>
            </a:r>
            <a:r>
              <a:rPr lang="en-US" altLang="en-US" sz="2400" dirty="0" err="1"/>
              <a:t>si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sufixul</a:t>
            </a:r>
            <a:r>
              <a:rPr lang="en-US" altLang="en-US" sz="2400" dirty="0"/>
              <a:t> “-</a:t>
            </a:r>
            <a:r>
              <a:rPr lang="en-US" altLang="en-US" sz="2400" dirty="0" err="1"/>
              <a:t>ic</a:t>
            </a:r>
            <a:r>
              <a:rPr lang="en-US" altLang="en-US" sz="2400" dirty="0"/>
              <a:t>”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valenta</a:t>
            </a:r>
            <a:r>
              <a:rPr lang="en-US" altLang="en-US" sz="2400" dirty="0"/>
              <a:t> maxima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</a:t>
            </a:r>
            <a:r>
              <a:rPr lang="en-US" altLang="en-US" sz="2400" dirty="0" smtClean="0"/>
              <a:t> </a:t>
            </a:r>
            <a:r>
              <a:rPr lang="en-US" altLang="en-US" sz="2400" dirty="0" smtClean="0"/>
              <a:t> </a:t>
            </a:r>
            <a:r>
              <a:rPr lang="en-US" altLang="en-US" sz="2400" b="1" dirty="0" smtClean="0"/>
              <a:t>FORMULA GENERALA</a:t>
            </a:r>
            <a:r>
              <a:rPr lang="en-US" altLang="en-US" sz="2400" dirty="0" smtClean="0"/>
              <a:t>: </a:t>
            </a:r>
            <a:endParaRPr lang="en-US" altLang="en-US" sz="2400" dirty="0"/>
          </a:p>
          <a:p>
            <a:pPr>
              <a:spcBef>
                <a:spcPct val="50000"/>
              </a:spcBef>
            </a:pPr>
            <a:r>
              <a:rPr lang="en-US" altLang="en-US" dirty="0"/>
              <a:t>     </a:t>
            </a:r>
            <a:r>
              <a:rPr lang="en-US" altLang="en-US" sz="4000" dirty="0"/>
              <a:t>M     OH </a:t>
            </a:r>
            <a:r>
              <a:rPr lang="en-US" altLang="en-US" sz="4000" dirty="0">
                <a:sym typeface="Wingdings" panose="05000000000000000000" pitchFamily="2" charset="2"/>
              </a:rPr>
              <a:t> M (OH)</a:t>
            </a:r>
            <a:r>
              <a:rPr lang="en-US" altLang="en-US" dirty="0">
                <a:sym typeface="Wingdings" panose="05000000000000000000" pitchFamily="2" charset="2"/>
              </a:rPr>
              <a:t>n</a:t>
            </a:r>
            <a:endParaRPr lang="en-US" altLang="en-US" dirty="0"/>
          </a:p>
        </p:txBody>
      </p:sp>
      <p:sp>
        <p:nvSpPr>
          <p:cNvPr id="118789" name="Line 5"/>
          <p:cNvSpPr>
            <a:spLocks noChangeShapeType="1"/>
          </p:cNvSpPr>
          <p:nvPr/>
        </p:nvSpPr>
        <p:spPr bwMode="auto">
          <a:xfrm flipH="1">
            <a:off x="971550" y="4652963"/>
            <a:ext cx="576263" cy="4318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8790" name="Line 6"/>
          <p:cNvSpPr>
            <a:spLocks noChangeShapeType="1"/>
          </p:cNvSpPr>
          <p:nvPr/>
        </p:nvSpPr>
        <p:spPr bwMode="auto">
          <a:xfrm>
            <a:off x="971550" y="4652963"/>
            <a:ext cx="647700" cy="4318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AC68-2461-406A-863C-E88B75EB2124}" type="slidenum">
              <a:rPr lang="en-US" altLang="en-US" smtClean="0"/>
              <a:pPr/>
              <a:t>4</a:t>
            </a:fld>
            <a:endParaRPr lang="en-US" altLang="en-US"/>
          </a:p>
        </p:txBody>
      </p:sp>
      <p:sp>
        <p:nvSpPr>
          <p:cNvPr id="4" name="Rectangle 3"/>
          <p:cNvSpPr/>
          <p:nvPr/>
        </p:nvSpPr>
        <p:spPr>
          <a:xfrm>
            <a:off x="421615" y="295736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Source Sans Pro"/>
              </a:rPr>
              <a:t>Caracterul</a:t>
            </a:r>
            <a:r>
              <a:rPr lang="en-US" dirty="0">
                <a:latin typeface="Source Sans Pro"/>
              </a:rPr>
              <a:t> acid </a:t>
            </a:r>
            <a:r>
              <a:rPr lang="en-US" dirty="0" err="1">
                <a:latin typeface="Source Sans Pro"/>
              </a:rPr>
              <a:t>sau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bazic</a:t>
            </a:r>
            <a:r>
              <a:rPr lang="en-US" dirty="0">
                <a:latin typeface="Source Sans Pro"/>
              </a:rPr>
              <a:t> al </a:t>
            </a:r>
            <a:r>
              <a:rPr lang="en-US" dirty="0" err="1">
                <a:latin typeface="Source Sans Pro"/>
              </a:rPr>
              <a:t>unei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soluții</a:t>
            </a:r>
            <a:r>
              <a:rPr lang="en-US" dirty="0">
                <a:latin typeface="Source Sans Pro"/>
              </a:rPr>
              <a:t> se </a:t>
            </a:r>
            <a:r>
              <a:rPr lang="en-US" dirty="0" err="1">
                <a:latin typeface="Source Sans Pro"/>
              </a:rPr>
              <a:t>stabilește</a:t>
            </a:r>
            <a:r>
              <a:rPr lang="en-US" dirty="0">
                <a:latin typeface="Source Sans Pro"/>
              </a:rPr>
              <a:t> cu </a:t>
            </a:r>
            <a:r>
              <a:rPr lang="en-US" dirty="0" err="1">
                <a:latin typeface="Source Sans Pro"/>
              </a:rPr>
              <a:t>ajutorul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indicatorilor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și</a:t>
            </a:r>
            <a:r>
              <a:rPr lang="en-US" dirty="0">
                <a:latin typeface="Source Sans Pro"/>
              </a:rPr>
              <a:t> se </a:t>
            </a:r>
            <a:r>
              <a:rPr lang="en-US" dirty="0" err="1">
                <a:latin typeface="Source Sans Pro"/>
              </a:rPr>
              <a:t>exprimă</a:t>
            </a:r>
            <a:r>
              <a:rPr lang="en-US" dirty="0">
                <a:latin typeface="Source Sans Pro"/>
              </a:rPr>
              <a:t> numeric </a:t>
            </a:r>
            <a:r>
              <a:rPr lang="en-US" dirty="0" err="1">
                <a:latin typeface="Source Sans Pro"/>
              </a:rPr>
              <a:t>prin</a:t>
            </a:r>
            <a:r>
              <a:rPr lang="en-US" dirty="0">
                <a:latin typeface="Source Sans Pro"/>
              </a:rPr>
              <a:t> </a:t>
            </a:r>
            <a:r>
              <a:rPr lang="en-US" b="1" dirty="0" err="1">
                <a:latin typeface="Source Sans Pro"/>
              </a:rPr>
              <a:t>pH</a:t>
            </a:r>
            <a:r>
              <a:rPr lang="en-US" dirty="0" err="1">
                <a:latin typeface="Source Sans Pro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latin typeface="Source Sans Pro"/>
              </a:rPr>
              <a:t>     </a:t>
            </a:r>
            <a:r>
              <a:rPr lang="en-US" dirty="0" err="1">
                <a:latin typeface="Source Sans Pro"/>
              </a:rPr>
              <a:t>Pentru</a:t>
            </a:r>
            <a:r>
              <a:rPr lang="en-US" dirty="0">
                <a:latin typeface="Source Sans Pro"/>
              </a:rPr>
              <a:t> a </a:t>
            </a:r>
            <a:r>
              <a:rPr lang="en-US" dirty="0" err="1">
                <a:latin typeface="Source Sans Pro"/>
              </a:rPr>
              <a:t>măsura</a:t>
            </a:r>
            <a:r>
              <a:rPr lang="en-US" dirty="0">
                <a:latin typeface="Source Sans Pro"/>
              </a:rPr>
              <a:t> pH-</a:t>
            </a:r>
            <a:r>
              <a:rPr lang="en-US" dirty="0" err="1">
                <a:latin typeface="Source Sans Pro"/>
              </a:rPr>
              <a:t>ul</a:t>
            </a:r>
            <a:r>
              <a:rPr lang="en-US" dirty="0">
                <a:latin typeface="Source Sans Pro"/>
              </a:rPr>
              <a:t>, </a:t>
            </a:r>
            <a:r>
              <a:rPr lang="en-US" dirty="0" err="1">
                <a:latin typeface="Source Sans Pro"/>
              </a:rPr>
              <a:t>folosim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scala</a:t>
            </a:r>
            <a:r>
              <a:rPr lang="en-US" dirty="0">
                <a:latin typeface="Source Sans Pro"/>
              </a:rPr>
              <a:t> de pH </a:t>
            </a:r>
            <a:r>
              <a:rPr lang="en-US" dirty="0" err="1">
                <a:latin typeface="Source Sans Pro"/>
              </a:rPr>
              <a:t>reprezentată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mai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jos.</a:t>
            </a:r>
            <a:endParaRPr lang="en-US" dirty="0"/>
          </a:p>
        </p:txBody>
      </p:sp>
      <p:pic>
        <p:nvPicPr>
          <p:cNvPr id="1026" name="Picture 2" descr="Atmosfera terestră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077" y="1772816"/>
            <a:ext cx="6840760" cy="1631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21615" y="3717032"/>
            <a:ext cx="81108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Source Sans Pro"/>
              </a:rPr>
              <a:t>Indicatorii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sunt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substanțe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organice</a:t>
            </a:r>
            <a:r>
              <a:rPr lang="en-US" dirty="0">
                <a:latin typeface="Source Sans Pro"/>
              </a:rPr>
              <a:t> care </a:t>
            </a:r>
            <a:r>
              <a:rPr lang="en-US" dirty="0" err="1">
                <a:latin typeface="Source Sans Pro"/>
              </a:rPr>
              <a:t>își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modifică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culoarea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în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mediu</a:t>
            </a:r>
            <a:r>
              <a:rPr lang="en-US" dirty="0">
                <a:latin typeface="Source Sans Pro"/>
              </a:rPr>
              <a:t> acid </a:t>
            </a:r>
            <a:r>
              <a:rPr lang="en-US" dirty="0" err="1">
                <a:latin typeface="Source Sans Pro"/>
              </a:rPr>
              <a:t>sau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bazic</a:t>
            </a:r>
            <a:r>
              <a:rPr lang="en-US" dirty="0">
                <a:latin typeface="Source Sans Pro"/>
              </a:rPr>
              <a:t>. </a:t>
            </a:r>
            <a:r>
              <a:rPr lang="en-US" dirty="0" err="1">
                <a:latin typeface="Source Sans Pro"/>
              </a:rPr>
              <a:t>Cei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mai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utilizați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indicatori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sunt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fenolftaleina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și</a:t>
            </a:r>
            <a:r>
              <a:rPr lang="en-US" dirty="0">
                <a:latin typeface="Source Sans Pro"/>
              </a:rPr>
              <a:t> </a:t>
            </a:r>
            <a:r>
              <a:rPr lang="en-US" dirty="0" err="1">
                <a:latin typeface="Source Sans Pro"/>
              </a:rPr>
              <a:t>turnesolul</a:t>
            </a:r>
            <a:r>
              <a:rPr lang="en-US" dirty="0">
                <a:latin typeface="Source Sans Pro"/>
              </a:rPr>
              <a:t>.</a:t>
            </a:r>
            <a:endParaRPr lang="en-US" dirty="0"/>
          </a:p>
        </p:txBody>
      </p:sp>
      <p:pic>
        <p:nvPicPr>
          <p:cNvPr id="1028" name="Picture 4" descr="Atmosfera terestr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6" y="5157192"/>
            <a:ext cx="6284667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022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AC68-2461-406A-863C-E88B75EB2124}" type="slidenum">
              <a:rPr lang="en-US" altLang="en-US" smtClean="0"/>
              <a:pPr/>
              <a:t>5</a:t>
            </a:fld>
            <a:endParaRPr lang="en-US" altLang="en-US"/>
          </a:p>
        </p:txBody>
      </p:sp>
      <p:sp>
        <p:nvSpPr>
          <p:cNvPr id="4" name="TextBox 3"/>
          <p:cNvSpPr txBox="1"/>
          <p:nvPr/>
        </p:nvSpPr>
        <p:spPr>
          <a:xfrm>
            <a:off x="755576" y="764704"/>
            <a:ext cx="367240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TEMA:</a:t>
            </a:r>
          </a:p>
          <a:p>
            <a:r>
              <a:rPr lang="en-US" dirty="0" smtClean="0"/>
              <a:t>1. </a:t>
            </a:r>
            <a:r>
              <a:rPr lang="en-US" dirty="0" err="1" smtClean="0"/>
              <a:t>Completeaza</a:t>
            </a:r>
            <a:r>
              <a:rPr lang="en-US" dirty="0" smtClean="0"/>
              <a:t> </a:t>
            </a:r>
            <a:r>
              <a:rPr lang="en-US" dirty="0" err="1" smtClean="0"/>
              <a:t>tabelul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7766951"/>
              </p:ext>
            </p:extLst>
          </p:nvPr>
        </p:nvGraphicFramePr>
        <p:xfrm>
          <a:off x="755576" y="1844824"/>
          <a:ext cx="6711950" cy="3718560"/>
        </p:xfrm>
        <a:graphic>
          <a:graphicData uri="http://schemas.openxmlformats.org/drawingml/2006/table">
            <a:tbl>
              <a:tblPr/>
              <a:tblGrid>
                <a:gridCol w="3355975"/>
                <a:gridCol w="3355975"/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Formula </a:t>
                      </a:r>
                      <a:r>
                        <a:rPr lang="en-US" b="1" dirty="0" err="1">
                          <a:effectLst/>
                        </a:rPr>
                        <a:t>chimică</a:t>
                      </a:r>
                      <a:endParaRPr lang="en-US" b="1" dirty="0">
                        <a:effectLst/>
                      </a:endParaRPr>
                    </a:p>
                  </a:txBody>
                  <a:tcPr marL="95250" marR="95250" marT="95250" marB="95250" anchor="ctr">
                    <a:lnL>
                      <a:noFill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0B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Denumire</a:t>
                      </a:r>
                    </a:p>
                  </a:txBody>
                  <a:tcPr marL="95250" marR="95250" marT="95250" marB="95250"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0B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/>
                        </a:rPr>
                        <a:t>…</a:t>
                      </a:r>
                      <a:endParaRPr lang="en-US" dirty="0">
                        <a:effectLst/>
                      </a:endParaRPr>
                    </a:p>
                  </a:txBody>
                  <a:tcPr marL="95250" marR="95250" marT="95250" marB="95250" anchor="ctr">
                    <a:lnL>
                      <a:noFill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solidFill>
                            <a:srgbClr val="EE1C25"/>
                          </a:solidFill>
                          <a:effectLst/>
                        </a:rPr>
                        <a:t>Hidroxid</a:t>
                      </a:r>
                      <a:r>
                        <a:rPr lang="en-US" b="1">
                          <a:effectLst/>
                        </a:rPr>
                        <a:t> de </a:t>
                      </a:r>
                      <a:r>
                        <a:rPr lang="en-US" b="1">
                          <a:solidFill>
                            <a:srgbClr val="00ADEE"/>
                          </a:solidFill>
                          <a:effectLst/>
                        </a:rPr>
                        <a:t>sodiu</a:t>
                      </a:r>
                      <a:endParaRPr lang="en-US" b="1">
                        <a:effectLst/>
                      </a:endParaRPr>
                    </a:p>
                  </a:txBody>
                  <a:tcPr marL="95250" marR="95250" marT="95250" marB="95250"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...</a:t>
                      </a:r>
                      <a:endParaRPr lang="en-US">
                        <a:effectLst/>
                      </a:endParaRPr>
                    </a:p>
                  </a:txBody>
                  <a:tcPr marL="95250" marR="95250" marT="95250" marB="95250" anchor="ctr">
                    <a:lnL>
                      <a:noFill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solidFill>
                            <a:srgbClr val="EE1C25"/>
                          </a:solidFill>
                          <a:effectLst/>
                        </a:rPr>
                        <a:t>Hidroxid</a:t>
                      </a:r>
                      <a:r>
                        <a:rPr lang="en-US" b="1">
                          <a:effectLst/>
                        </a:rPr>
                        <a:t> de </a:t>
                      </a:r>
                      <a:r>
                        <a:rPr lang="en-US" b="1">
                          <a:solidFill>
                            <a:srgbClr val="00ADEE"/>
                          </a:solidFill>
                          <a:effectLst/>
                        </a:rPr>
                        <a:t>magneziu</a:t>
                      </a:r>
                      <a:endParaRPr lang="en-US" b="1">
                        <a:effectLst/>
                      </a:endParaRPr>
                    </a:p>
                  </a:txBody>
                  <a:tcPr marL="95250" marR="95250" marT="95250" marB="95250"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...</a:t>
                      </a:r>
                      <a:endParaRPr lang="en-US">
                        <a:effectLst/>
                      </a:endParaRPr>
                    </a:p>
                  </a:txBody>
                  <a:tcPr marL="95250" marR="95250" marT="95250" marB="95250" anchor="ctr">
                    <a:lnL>
                      <a:noFill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solidFill>
                            <a:srgbClr val="EE1C25"/>
                          </a:solidFill>
                          <a:effectLst/>
                        </a:rPr>
                        <a:t>Hidroxid</a:t>
                      </a:r>
                      <a:r>
                        <a:rPr lang="en-US" b="1">
                          <a:effectLst/>
                        </a:rPr>
                        <a:t> de </a:t>
                      </a:r>
                      <a:r>
                        <a:rPr lang="en-US" b="1">
                          <a:solidFill>
                            <a:srgbClr val="00ADEE"/>
                          </a:solidFill>
                          <a:effectLst/>
                        </a:rPr>
                        <a:t>aluminiu</a:t>
                      </a:r>
                      <a:endParaRPr lang="en-US" b="1">
                        <a:effectLst/>
                      </a:endParaRPr>
                    </a:p>
                  </a:txBody>
                  <a:tcPr marL="95250" marR="95250" marT="95250" marB="95250"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...</a:t>
                      </a:r>
                      <a:endParaRPr lang="en-US">
                        <a:effectLst/>
                      </a:endParaRPr>
                    </a:p>
                  </a:txBody>
                  <a:tcPr marL="95250" marR="95250" marT="95250" marB="95250" anchor="ctr">
                    <a:lnL>
                      <a:noFill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solidFill>
                            <a:srgbClr val="EE1C25"/>
                          </a:solidFill>
                          <a:effectLst/>
                        </a:rPr>
                        <a:t>Hidroxid</a:t>
                      </a:r>
                      <a:r>
                        <a:rPr lang="en-US" b="1">
                          <a:effectLst/>
                        </a:rPr>
                        <a:t> de </a:t>
                      </a:r>
                      <a:r>
                        <a:rPr lang="en-US" b="1">
                          <a:solidFill>
                            <a:srgbClr val="00ADEE"/>
                          </a:solidFill>
                          <a:effectLst/>
                        </a:rPr>
                        <a:t>fier (II)</a:t>
                      </a:r>
                      <a:endParaRPr lang="en-US" b="1">
                        <a:effectLst/>
                      </a:endParaRPr>
                    </a:p>
                  </a:txBody>
                  <a:tcPr marL="95250" marR="95250" marT="95250" marB="95250"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...</a:t>
                      </a:r>
                      <a:endParaRPr lang="en-US">
                        <a:effectLst/>
                      </a:endParaRPr>
                    </a:p>
                  </a:txBody>
                  <a:tcPr marL="95250" marR="95250" marT="95250" marB="95250" anchor="ctr">
                    <a:lnL>
                      <a:noFill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solidFill>
                            <a:srgbClr val="EE1C25"/>
                          </a:solidFill>
                          <a:effectLst/>
                        </a:rPr>
                        <a:t>Hidroxid</a:t>
                      </a:r>
                      <a:r>
                        <a:rPr lang="en-US" b="1">
                          <a:effectLst/>
                        </a:rPr>
                        <a:t> de </a:t>
                      </a:r>
                      <a:r>
                        <a:rPr lang="en-US" b="1">
                          <a:solidFill>
                            <a:srgbClr val="00ADEE"/>
                          </a:solidFill>
                          <a:effectLst/>
                        </a:rPr>
                        <a:t>argint</a:t>
                      </a:r>
                      <a:endParaRPr lang="en-US" b="1">
                        <a:effectLst/>
                      </a:endParaRPr>
                    </a:p>
                  </a:txBody>
                  <a:tcPr marL="95250" marR="95250" marT="95250" marB="95250"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...</a:t>
                      </a:r>
                      <a:endParaRPr lang="en-US">
                        <a:effectLst/>
                      </a:endParaRPr>
                    </a:p>
                  </a:txBody>
                  <a:tcPr marL="95250" marR="95250" marT="95250" marB="95250" anchor="ctr">
                    <a:lnL>
                      <a:noFill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solidFill>
                            <a:srgbClr val="EE1C25"/>
                          </a:solidFill>
                          <a:effectLst/>
                        </a:rPr>
                        <a:t>Hidroxid</a:t>
                      </a:r>
                      <a:r>
                        <a:rPr lang="en-US" b="1">
                          <a:effectLst/>
                        </a:rPr>
                        <a:t> de </a:t>
                      </a:r>
                      <a:r>
                        <a:rPr lang="en-US" b="1">
                          <a:solidFill>
                            <a:srgbClr val="00ADEE"/>
                          </a:solidFill>
                          <a:effectLst/>
                        </a:rPr>
                        <a:t>zinc</a:t>
                      </a:r>
                      <a:endParaRPr lang="en-US" b="1">
                        <a:effectLst/>
                      </a:endParaRPr>
                    </a:p>
                  </a:txBody>
                  <a:tcPr marL="95250" marR="95250" marT="95250" marB="95250"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</a:rPr>
                        <a:t>...</a:t>
                      </a:r>
                      <a:endParaRPr lang="en-US">
                        <a:effectLst/>
                      </a:endParaRPr>
                    </a:p>
                  </a:txBody>
                  <a:tcPr marL="95250" marR="95250" marT="95250" marB="95250" anchor="ctr">
                    <a:lnL>
                      <a:noFill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err="1">
                          <a:solidFill>
                            <a:srgbClr val="EE1C25"/>
                          </a:solidFill>
                          <a:effectLst/>
                        </a:rPr>
                        <a:t>Hidroxid</a:t>
                      </a:r>
                      <a:r>
                        <a:rPr lang="en-US" b="1" dirty="0">
                          <a:effectLst/>
                        </a:rPr>
                        <a:t> de </a:t>
                      </a:r>
                      <a:r>
                        <a:rPr lang="en-US" b="1" dirty="0" err="1">
                          <a:solidFill>
                            <a:srgbClr val="00ADEE"/>
                          </a:solidFill>
                          <a:effectLst/>
                        </a:rPr>
                        <a:t>nichel</a:t>
                      </a:r>
                      <a:endParaRPr lang="en-US" b="1" dirty="0">
                        <a:effectLst/>
                      </a:endParaRPr>
                    </a:p>
                  </a:txBody>
                  <a:tcPr marL="95250" marR="95250" marT="95250" marB="95250" anchor="ctr">
                    <a:lnL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AD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9129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AC68-2461-406A-863C-E88B75EB2124}" type="slidenum">
              <a:rPr lang="en-US" altLang="en-US" smtClean="0"/>
              <a:pPr/>
              <a:t>6</a:t>
            </a:fld>
            <a:endParaRPr lang="en-US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27584" y="908720"/>
            <a:ext cx="777686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2. </a:t>
            </a:r>
            <a:r>
              <a:rPr lang="en-US" dirty="0" err="1" smtClean="0"/>
              <a:t>Stabilește</a:t>
            </a:r>
            <a:r>
              <a:rPr lang="en-US" dirty="0" smtClean="0"/>
              <a:t> </a:t>
            </a:r>
            <a:r>
              <a:rPr lang="en-US" dirty="0" err="1"/>
              <a:t>denumirea</a:t>
            </a:r>
            <a:r>
              <a:rPr lang="en-US" dirty="0"/>
              <a:t> </a:t>
            </a:r>
            <a:r>
              <a:rPr lang="en-US" dirty="0" err="1"/>
              <a:t>următoarelor</a:t>
            </a:r>
            <a:r>
              <a:rPr lang="en-US" dirty="0"/>
              <a:t> </a:t>
            </a:r>
            <a:r>
              <a:rPr lang="en-US" dirty="0" err="1"/>
              <a:t>baze</a:t>
            </a:r>
            <a:r>
              <a:rPr lang="en-US" dirty="0" smtClean="0"/>
              <a:t>:</a:t>
            </a:r>
          </a:p>
          <a:p>
            <a:r>
              <a:rPr lang="en-US" dirty="0"/>
              <a:t> </a:t>
            </a:r>
            <a:r>
              <a:rPr lang="en-US" dirty="0" smtClean="0"/>
              <a:t>      Ni(OH)</a:t>
            </a:r>
            <a:r>
              <a:rPr lang="en-US" baseline="-25000" dirty="0" smtClean="0"/>
              <a:t>2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     </a:t>
            </a:r>
            <a:r>
              <a:rPr lang="en-US" dirty="0" err="1" smtClean="0"/>
              <a:t>AgOH</a:t>
            </a:r>
            <a:endParaRPr lang="en-US" dirty="0"/>
          </a:p>
          <a:p>
            <a:r>
              <a:rPr lang="en-US" dirty="0"/>
              <a:t> </a:t>
            </a:r>
            <a:r>
              <a:rPr lang="en-US" dirty="0" smtClean="0"/>
              <a:t>      Mg(OH)</a:t>
            </a:r>
            <a:r>
              <a:rPr lang="en-US" baseline="-25000" dirty="0" smtClean="0"/>
              <a:t>2</a:t>
            </a:r>
            <a:endParaRPr lang="en-US" dirty="0"/>
          </a:p>
          <a:p>
            <a:r>
              <a:rPr lang="en-US" dirty="0"/>
              <a:t> </a:t>
            </a:r>
            <a:r>
              <a:rPr lang="en-US" dirty="0" smtClean="0"/>
              <a:t>      </a:t>
            </a:r>
            <a:r>
              <a:rPr lang="en-US" dirty="0" err="1" smtClean="0"/>
              <a:t>Pb</a:t>
            </a:r>
            <a:r>
              <a:rPr lang="en-US" dirty="0" smtClean="0"/>
              <a:t>(OH)</a:t>
            </a:r>
            <a:r>
              <a:rPr lang="en-US" baseline="-25000" dirty="0" smtClean="0"/>
              <a:t>2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     KOH </a:t>
            </a:r>
          </a:p>
          <a:p>
            <a:r>
              <a:rPr lang="en-US" dirty="0"/>
              <a:t> </a:t>
            </a:r>
            <a:r>
              <a:rPr lang="en-US" dirty="0" smtClean="0"/>
              <a:t>      Cr(OH)</a:t>
            </a:r>
            <a:r>
              <a:rPr lang="en-US" baseline="-25000" dirty="0" smtClean="0"/>
              <a:t>3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3. </a:t>
            </a:r>
            <a:r>
              <a:rPr lang="en-US" dirty="0"/>
              <a:t> </a:t>
            </a:r>
            <a:r>
              <a:rPr lang="en-US" dirty="0" err="1"/>
              <a:t>Cunoscând</a:t>
            </a:r>
            <a:r>
              <a:rPr lang="en-US" dirty="0"/>
              <a:t> </a:t>
            </a:r>
            <a:r>
              <a:rPr lang="en-US" dirty="0" err="1"/>
              <a:t>valențele</a:t>
            </a:r>
            <a:r>
              <a:rPr lang="en-US" dirty="0"/>
              <a:t> </a:t>
            </a:r>
            <a:r>
              <a:rPr lang="en-US" dirty="0" err="1"/>
              <a:t>elementelor</a:t>
            </a:r>
            <a:r>
              <a:rPr lang="en-US" dirty="0"/>
              <a:t> Al(III), Zn(II), </a:t>
            </a:r>
            <a:r>
              <a:rPr lang="en-US" dirty="0" err="1"/>
              <a:t>Mn</a:t>
            </a:r>
            <a:r>
              <a:rPr lang="en-US" dirty="0"/>
              <a:t>(II), </a:t>
            </a:r>
            <a:r>
              <a:rPr lang="en-US" dirty="0" err="1"/>
              <a:t>scrie</a:t>
            </a:r>
            <a:r>
              <a:rPr lang="en-US" dirty="0"/>
              <a:t> </a:t>
            </a:r>
            <a:r>
              <a:rPr lang="en-US" dirty="0" err="1"/>
              <a:t>formulele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denumirile</a:t>
            </a:r>
            <a:r>
              <a:rPr lang="en-US" dirty="0"/>
              <a:t> </a:t>
            </a:r>
            <a:r>
              <a:rPr lang="en-US" dirty="0" err="1"/>
              <a:t>bazelor</a:t>
            </a:r>
            <a:r>
              <a:rPr lang="en-US" dirty="0"/>
              <a:t> </a:t>
            </a:r>
            <a:r>
              <a:rPr lang="en-US" dirty="0" err="1"/>
              <a:t>corespunzătoare</a:t>
            </a:r>
            <a:r>
              <a:rPr lang="en-US" dirty="0"/>
              <a:t>.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7005844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324</TotalTime>
  <Words>222</Words>
  <Application>Microsoft Office PowerPoint</Application>
  <PresentationFormat>On-screen Show (4:3)</PresentationFormat>
  <Paragraphs>59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Century Gothic</vt:lpstr>
      <vt:lpstr>Forte</vt:lpstr>
      <vt:lpstr>Source Sans Pro</vt:lpstr>
      <vt:lpstr>Wingdings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DRAGOS</dc:creator>
  <cp:lastModifiedBy>user</cp:lastModifiedBy>
  <cp:revision>14</cp:revision>
  <cp:lastPrinted>1601-01-01T00:00:00Z</cp:lastPrinted>
  <dcterms:created xsi:type="dcterms:W3CDTF">2010-04-20T00:54:10Z</dcterms:created>
  <dcterms:modified xsi:type="dcterms:W3CDTF">2020-03-25T12:05:30Z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4</vt:i4>
  </property>
</Properties>
</file>