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4706"/>
  </p:normalViewPr>
  <p:slideViewPr>
    <p:cSldViewPr snapToGrid="0" snapToObjects="1">
      <p:cViewPr varScale="1">
        <p:scale>
          <a:sx n="121" d="100"/>
          <a:sy n="121" d="100"/>
        </p:scale>
        <p:origin x="200" y="3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3/27/20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3/27/20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q=schema+becului&amp;tbm=isch&amp;ved=2ahUKEwjzhLO0srvoAhUHP-wKHTLvCdMQ2-cCegQIABAA&amp;oq=schema+becului&amp;gs_lcp" TargetMode="External"/><Relationship Id="rId2" Type="http://schemas.openxmlformats.org/officeDocument/2006/relationships/hyperlink" Target="https://www.google.com/search?q=efectul+electric&amp;client=safari&amp;rls=en&amp;sxsrf=ALeKk01O2nNoh68aZDGTlRUd3-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edu.glogster.com/glog/efectul-curentului-electric/1v2kalcecfr" TargetMode="External"/><Relationship Id="rId4" Type="http://schemas.openxmlformats.org/officeDocument/2006/relationships/hyperlink" Target="https://ro.wikipedia.org/wiki/Efectele_curentului_electric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E06D7F-5B85-F44A-A05D-85F7A35E8A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96886" y="849086"/>
            <a:ext cx="7924800" cy="2569027"/>
          </a:xfrm>
        </p:spPr>
        <p:txBody>
          <a:bodyPr>
            <a:noAutofit/>
          </a:bodyPr>
          <a:lstStyle/>
          <a:p>
            <a:pPr algn="ctr"/>
            <a:r>
              <a:rPr lang="ro-RO" sz="5000" dirty="0">
                <a:solidFill>
                  <a:schemeClr val="bg1"/>
                </a:solidFill>
                <a:latin typeface="Bradley Hand" pitchFamily="2" charset="77"/>
                <a:cs typeface="Apple Chancery" panose="03020702040506060504" pitchFamily="66" charset="-79"/>
              </a:rPr>
              <a:t>EFECTELE CURENTULUI ELECTRIC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EEAEED-6611-3140-B3D4-E08F74D2D5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00943" y="4615543"/>
            <a:ext cx="8567056" cy="1284513"/>
          </a:xfrm>
        </p:spPr>
        <p:txBody>
          <a:bodyPr>
            <a:normAutofit fontScale="92500" lnSpcReduction="10000"/>
          </a:bodyPr>
          <a:lstStyle/>
          <a:p>
            <a:r>
              <a:rPr lang="ro-RO" dirty="0"/>
              <a:t>ELEV: </a:t>
            </a:r>
            <a:r>
              <a:rPr lang="ro-RO" dirty="0" err="1"/>
              <a:t>benteu</a:t>
            </a:r>
            <a:r>
              <a:rPr lang="ro-RO" dirty="0"/>
              <a:t> </a:t>
            </a:r>
            <a:r>
              <a:rPr lang="ro-RO" dirty="0" err="1"/>
              <a:t>giulia</a:t>
            </a:r>
            <a:endParaRPr lang="ro-RO" dirty="0"/>
          </a:p>
          <a:p>
            <a:r>
              <a:rPr lang="ro-RO" dirty="0"/>
              <a:t>Clasa: a x-a p</a:t>
            </a:r>
          </a:p>
          <a:p>
            <a:r>
              <a:rPr lang="ro-RO" dirty="0"/>
              <a:t>Profesor: </a:t>
            </a:r>
            <a:r>
              <a:rPr lang="ro-RO" dirty="0" err="1"/>
              <a:t>fodor</a:t>
            </a:r>
            <a:r>
              <a:rPr lang="ro-RO" dirty="0"/>
              <a:t> </a:t>
            </a:r>
            <a:r>
              <a:rPr lang="ro-RO" dirty="0" err="1"/>
              <a:t>adriana</a:t>
            </a:r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32193783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52713B-16DA-0347-8AAB-CC0678B139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o-RO" sz="4800" i="1" dirty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Efectul magnetic al curentului electric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532846-724E-514E-AFAC-84726759BB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2746444"/>
            <a:ext cx="9905999" cy="35417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o-RO" sz="3200" dirty="0">
                <a:solidFill>
                  <a:schemeClr val="bg1"/>
                </a:solidFill>
              </a:rPr>
              <a:t>Def: Efectul magnetic al curentului electric-constă în apariția unui câmp magnetic în jurul conductelor străbătute de curent electric devenind acul magnetic al busolei</a:t>
            </a:r>
          </a:p>
        </p:txBody>
      </p:sp>
    </p:spTree>
    <p:extLst>
      <p:ext uri="{BB962C8B-B14F-4D97-AF65-F5344CB8AC3E}">
        <p14:creationId xmlns:p14="http://schemas.microsoft.com/office/powerpoint/2010/main" val="13117284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90BB45-EFF9-8248-8C71-3FD1BADB83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i="1" dirty="0">
                <a:solidFill>
                  <a:schemeClr val="bg1">
                    <a:lumMod val="85000"/>
                    <a:lumOff val="15000"/>
                  </a:schemeClr>
                </a:solidFill>
                <a:latin typeface="Adobe Caslon Pro" panose="0205050205050A020403" pitchFamily="18" charset="77"/>
              </a:rPr>
              <a:t>Circuitul termic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C6BD6-B190-9541-8A9E-91661894C5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1872" y="4186482"/>
            <a:ext cx="9905999" cy="116928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o-RO" sz="3200" dirty="0">
                <a:solidFill>
                  <a:schemeClr val="bg1"/>
                </a:solidFill>
              </a:rPr>
              <a:t>Atunci când întrerupătorul este pe poziția închis conductorul se încălzește</a:t>
            </a:r>
          </a:p>
          <a:p>
            <a:pPr marL="0" indent="0">
              <a:buNone/>
            </a:pPr>
            <a:endParaRPr lang="ro-RO" dirty="0">
              <a:solidFill>
                <a:schemeClr val="bg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9A61E99-A21C-E840-AE3D-302237C6707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189" t="53542" r="13642" b="11042"/>
          <a:stretch/>
        </p:blipFill>
        <p:spPr>
          <a:xfrm>
            <a:off x="1346686" y="1798083"/>
            <a:ext cx="5478464" cy="156369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6323378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F50F94-38F9-1644-B3FC-658EEA468B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8513" y="257175"/>
            <a:ext cx="9905998" cy="1485900"/>
          </a:xfrm>
        </p:spPr>
        <p:txBody>
          <a:bodyPr>
            <a:normAutofit/>
          </a:bodyPr>
          <a:lstStyle/>
          <a:p>
            <a:r>
              <a:rPr lang="ro-RO" sz="4000" i="1" dirty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Sensul curentului electric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7EA68D-0D18-BA4A-893C-CC7B862114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2825" y="1271588"/>
            <a:ext cx="9905999" cy="3233738"/>
          </a:xfrm>
        </p:spPr>
        <p:txBody>
          <a:bodyPr/>
          <a:lstStyle/>
          <a:p>
            <a:pPr marL="0" indent="0">
              <a:buNone/>
            </a:pPr>
            <a:endParaRPr lang="ro-RO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ro-RO" dirty="0">
                <a:solidFill>
                  <a:schemeClr val="bg1"/>
                </a:solidFill>
              </a:rPr>
              <a:t>Prin circuitul exterior, curentul electric are sensul de la borna pozitiva a generatorului spre borna negativa.</a:t>
            </a:r>
          </a:p>
          <a:p>
            <a:pPr marL="0" indent="0">
              <a:buNone/>
            </a:pPr>
            <a:endParaRPr lang="ro-RO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ro-RO" dirty="0">
              <a:solidFill>
                <a:schemeClr val="bg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7BA2FEE-CB57-C440-A7AD-5D9C089BD95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145" t="57709" r="7208" b="9375"/>
          <a:stretch/>
        </p:blipFill>
        <p:spPr>
          <a:xfrm>
            <a:off x="1728787" y="2871787"/>
            <a:ext cx="6815138" cy="225742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637137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018E91-D30A-DE4E-861D-AD8A4B26CF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-449705"/>
            <a:ext cx="9905998" cy="224853"/>
          </a:xfrm>
        </p:spPr>
        <p:txBody>
          <a:bodyPr>
            <a:normAutofit fontScale="90000"/>
          </a:bodyPr>
          <a:lstStyle/>
          <a:p>
            <a:r>
              <a:rPr lang="ro-RO" dirty="0"/>
              <a:t>j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7116CA-ACCE-7B48-91EB-44276C3E67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8144" y="595324"/>
            <a:ext cx="9905999" cy="450204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o-RO" sz="3200" dirty="0">
                <a:solidFill>
                  <a:schemeClr val="bg1"/>
                </a:solidFill>
              </a:rPr>
              <a:t>Efectul magnetic al curentului electric consta in devierea acului magnetic aflat in apropierea unui conductor </a:t>
            </a:r>
            <a:r>
              <a:rPr lang="ro-RO" sz="3200" dirty="0" err="1">
                <a:solidFill>
                  <a:schemeClr val="bg1"/>
                </a:solidFill>
              </a:rPr>
              <a:t>strabatut</a:t>
            </a:r>
            <a:r>
              <a:rPr lang="ro-RO" sz="3200" dirty="0">
                <a:solidFill>
                  <a:schemeClr val="bg1"/>
                </a:solidFill>
              </a:rPr>
              <a:t> de curent electric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CC89B59-5A78-C440-8513-30FD4E5D1FD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919" t="54643" r="30816"/>
          <a:stretch/>
        </p:blipFill>
        <p:spPr>
          <a:xfrm>
            <a:off x="4302139" y="2133600"/>
            <a:ext cx="3584546" cy="214359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83A93C0-C4B9-934D-A940-C519CAB5D253}"/>
              </a:ext>
            </a:extLst>
          </p:cNvPr>
          <p:cNvSpPr txBox="1"/>
          <p:nvPr/>
        </p:nvSpPr>
        <p:spPr>
          <a:xfrm>
            <a:off x="296970" y="4277195"/>
            <a:ext cx="73214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800" dirty="0">
                <a:solidFill>
                  <a:schemeClr val="bg1"/>
                </a:solidFill>
              </a:rPr>
              <a:t>Acul magnetic este paralel cu </a:t>
            </a:r>
            <a:r>
              <a:rPr lang="ro-RO" sz="2800" dirty="0" err="1">
                <a:solidFill>
                  <a:schemeClr val="bg1"/>
                </a:solidFill>
              </a:rPr>
              <a:t>directia</a:t>
            </a:r>
            <a:r>
              <a:rPr lang="ro-RO" sz="2800" dirty="0">
                <a:solidFill>
                  <a:schemeClr val="bg1"/>
                </a:solidFill>
              </a:rPr>
              <a:t> conductorului, </a:t>
            </a:r>
            <a:r>
              <a:rPr lang="ro-RO" sz="2800" dirty="0" err="1">
                <a:solidFill>
                  <a:schemeClr val="bg1"/>
                </a:solidFill>
              </a:rPr>
              <a:t>inainte</a:t>
            </a:r>
            <a:r>
              <a:rPr lang="ro-RO" sz="2800" dirty="0">
                <a:solidFill>
                  <a:schemeClr val="bg1"/>
                </a:solidFill>
              </a:rPr>
              <a:t> de </a:t>
            </a:r>
            <a:r>
              <a:rPr lang="ro-RO" sz="2800" dirty="0" err="1">
                <a:solidFill>
                  <a:schemeClr val="bg1"/>
                </a:solidFill>
              </a:rPr>
              <a:t>inchiderea</a:t>
            </a:r>
            <a:r>
              <a:rPr lang="ro-RO" sz="2800" dirty="0">
                <a:solidFill>
                  <a:schemeClr val="bg1"/>
                </a:solidFill>
              </a:rPr>
              <a:t> circuitului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B18034-6D3D-CD4A-B62B-C54542D5FA9D}"/>
              </a:ext>
            </a:extLst>
          </p:cNvPr>
          <p:cNvSpPr txBox="1"/>
          <p:nvPr/>
        </p:nvSpPr>
        <p:spPr>
          <a:xfrm>
            <a:off x="4061134" y="5440493"/>
            <a:ext cx="76511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800" dirty="0" err="1">
                <a:solidFill>
                  <a:schemeClr val="bg1"/>
                </a:solidFill>
              </a:rPr>
              <a:t>Dupa</a:t>
            </a:r>
            <a:r>
              <a:rPr lang="ro-RO" sz="2800" dirty="0">
                <a:solidFill>
                  <a:schemeClr val="bg1"/>
                </a:solidFill>
              </a:rPr>
              <a:t> </a:t>
            </a:r>
            <a:r>
              <a:rPr lang="ro-RO" sz="2800" dirty="0" err="1">
                <a:solidFill>
                  <a:schemeClr val="bg1"/>
                </a:solidFill>
              </a:rPr>
              <a:t>îchiderea</a:t>
            </a:r>
            <a:r>
              <a:rPr lang="ro-RO" sz="2800" dirty="0">
                <a:solidFill>
                  <a:schemeClr val="bg1"/>
                </a:solidFill>
              </a:rPr>
              <a:t> circuitului, acul magnetic se </a:t>
            </a:r>
            <a:r>
              <a:rPr lang="ro-RO" sz="2800" dirty="0" err="1">
                <a:solidFill>
                  <a:schemeClr val="bg1"/>
                </a:solidFill>
              </a:rPr>
              <a:t>orienteaza</a:t>
            </a:r>
            <a:r>
              <a:rPr lang="ro-RO" sz="2800" dirty="0">
                <a:solidFill>
                  <a:schemeClr val="bg1"/>
                </a:solidFill>
              </a:rPr>
              <a:t> perpendicular fata de conductor.</a:t>
            </a:r>
          </a:p>
        </p:txBody>
      </p:sp>
    </p:spTree>
    <p:extLst>
      <p:ext uri="{BB962C8B-B14F-4D97-AF65-F5344CB8AC3E}">
        <p14:creationId xmlns:p14="http://schemas.microsoft.com/office/powerpoint/2010/main" val="15692716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B61F94-B133-D942-A049-7088E53364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o-RO" sz="4800" i="1" dirty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Efectul termic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8A05C8-21A6-BB44-8437-7A25717227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o-RO" sz="3600" dirty="0">
                <a:solidFill>
                  <a:schemeClr val="bg1"/>
                </a:solidFill>
              </a:rPr>
              <a:t>Sensul curentului electric: Prin circuitul exterior, curentul electric are sensul de la borna pozitiva a generatorului spre borna negativa</a:t>
            </a:r>
          </a:p>
        </p:txBody>
      </p:sp>
    </p:spTree>
    <p:extLst>
      <p:ext uri="{BB962C8B-B14F-4D97-AF65-F5344CB8AC3E}">
        <p14:creationId xmlns:p14="http://schemas.microsoft.com/office/powerpoint/2010/main" val="33674478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3A9E9B-DFE2-4B4F-AE6D-9F528C9733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o-RO" sz="5400" i="1" dirty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Schema becului electric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D0DE157-13B4-BC4D-A894-E00D643370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1413" y="1769165"/>
            <a:ext cx="6818243" cy="4631635"/>
          </a:xfrm>
        </p:spPr>
      </p:pic>
    </p:spTree>
    <p:extLst>
      <p:ext uri="{BB962C8B-B14F-4D97-AF65-F5344CB8AC3E}">
        <p14:creationId xmlns:p14="http://schemas.microsoft.com/office/powerpoint/2010/main" val="34217675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B913D-73C4-A641-8982-A20E324D4D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o-RO" sz="4800" i="1" dirty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Efectul magnetic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B7D647-AB4C-9A47-8C04-0645B779CD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689652"/>
            <a:ext cx="11050588" cy="4651513"/>
          </a:xfrm>
        </p:spPr>
        <p:txBody>
          <a:bodyPr>
            <a:normAutofit fontScale="25000" lnSpcReduction="20000"/>
          </a:bodyPr>
          <a:lstStyle/>
          <a:p>
            <a:r>
              <a:rPr lang="ro-RO" sz="11200" b="1" dirty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Constă în apariția unui câmp magnetic în jurul unui conductor parcurs de curent electric.</a:t>
            </a:r>
          </a:p>
          <a:p>
            <a:r>
              <a:rPr lang="ro-RO" sz="11200" b="1" dirty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Modulul vectorului inducție magnetică într-un punct situat la distanța r de conductorul parcurs de curent electric este:</a:t>
            </a:r>
          </a:p>
          <a:p>
            <a:r>
              <a:rPr lang="ro-RO" sz="11200" b="1" dirty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B=</a:t>
            </a:r>
            <a:r>
              <a:rPr lang="el-GR" sz="11200" b="1" dirty="0">
                <a:solidFill>
                  <a:schemeClr val="bg1"/>
                </a:solidFill>
                <a:cs typeface="Adobe Arabic" panose="02040503050201020203" pitchFamily="18" charset="-78"/>
              </a:rPr>
              <a:t>μ</a:t>
            </a:r>
            <a:r>
              <a:rPr lang="ro-RO" sz="11200" b="1" dirty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I/2</a:t>
            </a:r>
            <a:r>
              <a:rPr lang="el-GR" sz="11200" b="1" dirty="0">
                <a:solidFill>
                  <a:schemeClr val="bg1"/>
                </a:solidFill>
                <a:cs typeface="Adobe Arabic" panose="02040503050201020203" pitchFamily="18" charset="-78"/>
              </a:rPr>
              <a:t>π</a:t>
            </a:r>
            <a:r>
              <a:rPr lang="ro-RO" sz="11200" b="1" dirty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r unde,</a:t>
            </a:r>
          </a:p>
          <a:p>
            <a:r>
              <a:rPr lang="el-GR" sz="11200" b="1" dirty="0">
                <a:solidFill>
                  <a:schemeClr val="bg1"/>
                </a:solidFill>
                <a:cs typeface="Adobe Arabic" panose="02040503050201020203" pitchFamily="18" charset="-78"/>
              </a:rPr>
              <a:t>μ-</a:t>
            </a:r>
            <a:r>
              <a:rPr lang="ro-RO" sz="11200" b="1" dirty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permeabilitate magnetică absolută; I-intensitatea curentului care străbate conductorul;</a:t>
            </a:r>
          </a:p>
          <a:p>
            <a:r>
              <a:rPr lang="ro-RO" sz="11200" b="1" dirty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Modulul vectorului inducție magnetică a câmpului magnetic creat în centrul unei spire circulare de rază r, parcursă de curent electric este:</a:t>
            </a:r>
          </a:p>
          <a:p>
            <a:r>
              <a:rPr lang="ro-RO" sz="11200" b="1" dirty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B=</a:t>
            </a:r>
            <a:r>
              <a:rPr lang="el-GR" sz="11200" b="1" dirty="0">
                <a:solidFill>
                  <a:schemeClr val="bg1"/>
                </a:solidFill>
                <a:cs typeface="Adobe Arabic" panose="02040503050201020203" pitchFamily="18" charset="-78"/>
              </a:rPr>
              <a:t>μ</a:t>
            </a:r>
            <a:r>
              <a:rPr lang="ro-RO" sz="11200" b="1" dirty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I/2r</a:t>
            </a:r>
          </a:p>
          <a:p>
            <a:r>
              <a:rPr lang="ro-RO" sz="11200" b="1" dirty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B-inducția magnetică; {B}</a:t>
            </a:r>
            <a:r>
              <a:rPr lang="ro-RO" sz="11200" b="1" baseline="-25000" dirty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SI</a:t>
            </a:r>
            <a:r>
              <a:rPr lang="ro-RO" sz="11200" b="1" dirty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=1T (tesla)</a:t>
            </a:r>
          </a:p>
          <a:p>
            <a:endParaRPr lang="ro-RO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F729C7D-A04C-D349-9C3A-B0BA855297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0816" y="4969565"/>
            <a:ext cx="1530627" cy="1532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1274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4E9848-4A08-1044-9E2D-1C89A8EF34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o-RO" sz="4800" i="1" dirty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concluzii: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FBDADD-C602-C348-A56C-C6BA9F248F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o-RO" sz="3600" dirty="0">
                <a:solidFill>
                  <a:schemeClr val="bg1"/>
                </a:solidFill>
              </a:rPr>
              <a:t>Curentul electric are un efect magnetic.</a:t>
            </a:r>
          </a:p>
          <a:p>
            <a:r>
              <a:rPr lang="ro-RO" sz="3600" dirty="0">
                <a:solidFill>
                  <a:schemeClr val="bg1"/>
                </a:solidFill>
              </a:rPr>
              <a:t>Dacă se montează bateria invers în circuit, atunci acul magnetic deviază în sens opus, deci se poate atașa curentului electric un sens.</a:t>
            </a:r>
          </a:p>
        </p:txBody>
      </p:sp>
    </p:spTree>
    <p:extLst>
      <p:ext uri="{BB962C8B-B14F-4D97-AF65-F5344CB8AC3E}">
        <p14:creationId xmlns:p14="http://schemas.microsoft.com/office/powerpoint/2010/main" val="21333717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B96770-CA96-6044-834D-E07C2A858D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o-RO" sz="4800" i="1" dirty="0">
                <a:solidFill>
                  <a:schemeClr val="bg1"/>
                </a:solidFill>
                <a:latin typeface="Adobe Arabic" panose="02040503050201020203" pitchFamily="18" charset="-78"/>
                <a:cs typeface="Adobe Arabic" panose="02040503050201020203" pitchFamily="18" charset="-78"/>
              </a:rPr>
              <a:t>biografie: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62F3A4-9CD4-F24A-A188-9D125F49D3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908313"/>
            <a:ext cx="9905999" cy="3882888"/>
          </a:xfrm>
        </p:spPr>
        <p:txBody>
          <a:bodyPr>
            <a:normAutofit fontScale="77500" lnSpcReduction="20000"/>
          </a:bodyPr>
          <a:lstStyle/>
          <a:p>
            <a:r>
              <a:rPr lang="ro-RO" sz="2800" dirty="0">
                <a:solidFill>
                  <a:schemeClr val="bg1"/>
                </a:solidFill>
                <a:hlinkClick r:id="rId2"/>
              </a:rPr>
              <a:t>https://www.google.com/search?q=efectul+electric&amp;client=safari&amp;rls=en&amp;sxsrf=ALeKk01O2nNoh68aZDGTlRUd3-</a:t>
            </a:r>
            <a:endParaRPr lang="ro-RO" sz="2800" dirty="0">
              <a:solidFill>
                <a:schemeClr val="bg1"/>
              </a:solidFill>
            </a:endParaRPr>
          </a:p>
          <a:p>
            <a:r>
              <a:rPr lang="ro-RO" sz="2800" dirty="0">
                <a:solidFill>
                  <a:schemeClr val="bg1"/>
                </a:solidFill>
                <a:hlinkClick r:id="rId3"/>
              </a:rPr>
              <a:t>https://www.google.com/search?q=schema+becului&amp;tbm=isch&amp;ved=2ahUKEwjzhLO0srvoAhUHP-wKHTLvCdMQ2-cCegQIABAA&amp;oq=schema+becului&amp;gs_lcp</a:t>
            </a:r>
            <a:r>
              <a:rPr lang="ro-RO" sz="2800" dirty="0">
                <a:solidFill>
                  <a:schemeClr val="bg1"/>
                </a:solidFill>
              </a:rPr>
              <a:t>=</a:t>
            </a:r>
          </a:p>
          <a:p>
            <a:r>
              <a:rPr lang="ro-RO" sz="2800" dirty="0">
                <a:solidFill>
                  <a:schemeClr val="bg1"/>
                </a:solidFill>
                <a:hlinkClick r:id="rId4"/>
              </a:rPr>
              <a:t>https://ro.wikipedia.org/wiki/Efectele_curentului_electric</a:t>
            </a:r>
            <a:endParaRPr lang="ro-RO" sz="2800" dirty="0">
              <a:solidFill>
                <a:schemeClr val="bg1"/>
              </a:solidFill>
            </a:endParaRPr>
          </a:p>
          <a:p>
            <a:r>
              <a:rPr lang="ro-RO" sz="2800" dirty="0">
                <a:solidFill>
                  <a:schemeClr val="bg1"/>
                </a:solidFill>
                <a:hlinkClick r:id="rId5"/>
              </a:rPr>
              <a:t>https://edu.glogster.com/glog/efectul-curentului-electric/1v2kalcecfr</a:t>
            </a:r>
            <a:endParaRPr lang="ro-RO" sz="2800" dirty="0">
              <a:solidFill>
                <a:schemeClr val="bg1"/>
              </a:solidFill>
            </a:endParaRPr>
          </a:p>
          <a:p>
            <a:r>
              <a:rPr lang="ro-RO" sz="2800" dirty="0">
                <a:solidFill>
                  <a:schemeClr val="bg1"/>
                </a:solidFill>
                <a:hlinkClick r:id="rId2"/>
              </a:rPr>
              <a:t>https://www.google.com/search?q=efectul+electric&amp;client=safari&amp;rls=en&amp;sxsrf=ALeKk01O2nNoh68aZDGTlRUd3-</a:t>
            </a:r>
            <a:endParaRPr lang="ro-RO" sz="2800" dirty="0">
              <a:solidFill>
                <a:schemeClr val="bg1"/>
              </a:solidFill>
            </a:endParaRPr>
          </a:p>
          <a:p>
            <a:endParaRPr lang="ro-RO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920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Circuit</Template>
  <TotalTime>129</TotalTime>
  <Words>344</Words>
  <Application>Microsoft Macintosh PowerPoint</Application>
  <PresentationFormat>Widescreen</PresentationFormat>
  <Paragraphs>35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Adobe Arabic</vt:lpstr>
      <vt:lpstr>Adobe Caslon Pro</vt:lpstr>
      <vt:lpstr>Apple Chancery</vt:lpstr>
      <vt:lpstr>Arial</vt:lpstr>
      <vt:lpstr>Bradley Hand</vt:lpstr>
      <vt:lpstr>Trebuchet MS</vt:lpstr>
      <vt:lpstr>Tw Cen MT</vt:lpstr>
      <vt:lpstr>Circuit</vt:lpstr>
      <vt:lpstr>EFECTELE CURENTULUI ELECTRIC</vt:lpstr>
      <vt:lpstr>Efectul magnetic al curentului electric</vt:lpstr>
      <vt:lpstr>Circuitul termic</vt:lpstr>
      <vt:lpstr>Sensul curentului electric</vt:lpstr>
      <vt:lpstr>j</vt:lpstr>
      <vt:lpstr>Efectul termic</vt:lpstr>
      <vt:lpstr>Schema becului electric</vt:lpstr>
      <vt:lpstr>Efectul magnetic</vt:lpstr>
      <vt:lpstr>concluzii:</vt:lpstr>
      <vt:lpstr>biografie: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EFECTELE CURENTULUI ELECTRIC</dc:title>
  <dc:creator>benteu timi</dc:creator>
  <cp:lastModifiedBy>benteu timi</cp:lastModifiedBy>
  <cp:revision>12</cp:revision>
  <dcterms:created xsi:type="dcterms:W3CDTF">2020-03-27T17:33:22Z</dcterms:created>
  <dcterms:modified xsi:type="dcterms:W3CDTF">2020-03-27T19:43:21Z</dcterms:modified>
</cp:coreProperties>
</file>