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6" r:id="rId10"/>
    <p:sldId id="264" r:id="rId11"/>
    <p:sldId id="26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45ACEAC-5DC9-4C6D-86D6-805F3CC936A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855313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5ACEAC-5DC9-4C6D-86D6-805F3CC936A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4009790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5ACEAC-5DC9-4C6D-86D6-805F3CC936A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1269538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5ACEAC-5DC9-4C6D-86D6-805F3CC936AC}" type="datetimeFigureOut">
              <a:rPr lang="en-US" smtClean="0"/>
              <a:t>3/26/2020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918061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5ACEAC-5DC9-4C6D-86D6-805F3CC936AC}" type="datetimeFigureOut">
              <a:rPr lang="en-US" smtClean="0"/>
              <a:t>3/26/2020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4133552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5ACEAC-5DC9-4C6D-86D6-805F3CC936AC}" type="datetimeFigureOut">
              <a:rPr lang="en-US" smtClean="0"/>
              <a:t>3/26/2020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2206492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5ACEAC-5DC9-4C6D-86D6-805F3CC936AC}" type="datetimeFigureOut">
              <a:rPr lang="en-US" smtClean="0"/>
              <a:t>3/26/2020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780037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5ACEAC-5DC9-4C6D-86D6-805F3CC936AC}" type="datetimeFigureOut">
              <a:rPr lang="en-US" smtClean="0"/>
              <a:t>3/26/2020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556859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5ACEAC-5DC9-4C6D-86D6-805F3CC936AC}" type="datetimeFigureOut">
              <a:rPr lang="en-US" smtClean="0"/>
              <a:t>3/26/2020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1811240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5ACEAC-5DC9-4C6D-86D6-805F3CC936A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3477395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5ACEAC-5DC9-4C6D-86D6-805F3CC936AC}" type="datetimeFigureOut">
              <a:rPr lang="en-US" smtClean="0"/>
              <a:t>3/26/2020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6010F2-8254-4F13-9B7D-8BF3F222748F}" type="slidenum">
              <a:rPr lang="en-US" smtClean="0"/>
              <a:t>‹#›</a:t>
            </a:fld>
            <a:endParaRPr lang="en-US"/>
          </a:p>
        </p:txBody>
      </p:sp>
    </p:spTree>
    <p:extLst>
      <p:ext uri="{BB962C8B-B14F-4D97-AF65-F5344CB8AC3E}">
        <p14:creationId xmlns:p14="http://schemas.microsoft.com/office/powerpoint/2010/main" val="1502589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5ACEAC-5DC9-4C6D-86D6-805F3CC936AC}" type="datetimeFigureOut">
              <a:rPr lang="en-US" smtClean="0"/>
              <a:t>3/26/2020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010F2-8254-4F13-9B7D-8BF3F222748F}" type="slidenum">
              <a:rPr lang="en-US" smtClean="0"/>
              <a:t>‹#›</a:t>
            </a:fld>
            <a:endParaRPr lang="en-US"/>
          </a:p>
        </p:txBody>
      </p:sp>
    </p:spTree>
    <p:extLst>
      <p:ext uri="{BB962C8B-B14F-4D97-AF65-F5344CB8AC3E}">
        <p14:creationId xmlns:p14="http://schemas.microsoft.com/office/powerpoint/2010/main" val="6810708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https://ro.wikipedia.org/wiki/Efectele_curentului_electric#Efectul_termic"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kHorz">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268760"/>
            <a:ext cx="7772400" cy="1944216"/>
          </a:xfrm>
        </p:spPr>
        <p:txBody>
          <a:bodyPr>
            <a:noAutofit/>
          </a:bodyPr>
          <a:lstStyle/>
          <a:p>
            <a:r>
              <a:rPr lang="es-ES" sz="6000" dirty="0" err="1" smtClean="0">
                <a:latin typeface="Bauhaus 93" pitchFamily="82" charset="0"/>
              </a:rPr>
              <a:t>Efectele</a:t>
            </a:r>
            <a:r>
              <a:rPr lang="es-ES" sz="6000" dirty="0" smtClean="0">
                <a:latin typeface="Bauhaus 93" pitchFamily="82" charset="0"/>
              </a:rPr>
              <a:t> </a:t>
            </a:r>
            <a:r>
              <a:rPr lang="es-ES" sz="6000" dirty="0" err="1" smtClean="0">
                <a:latin typeface="Bauhaus 93" pitchFamily="82" charset="0"/>
              </a:rPr>
              <a:t>Curentului</a:t>
            </a:r>
            <a:r>
              <a:rPr lang="es-ES" sz="6000" dirty="0" smtClean="0">
                <a:latin typeface="Bauhaus 93" pitchFamily="82" charset="0"/>
              </a:rPr>
              <a:t> Electric</a:t>
            </a:r>
            <a:endParaRPr lang="en-US" sz="6000" dirty="0">
              <a:latin typeface="Bauhaus 93" pitchFamily="82" charset="0"/>
            </a:endParaRPr>
          </a:p>
        </p:txBody>
      </p:sp>
      <p:sp>
        <p:nvSpPr>
          <p:cNvPr id="3" name="Subtitle 2"/>
          <p:cNvSpPr>
            <a:spLocks noGrp="1"/>
          </p:cNvSpPr>
          <p:nvPr>
            <p:ph type="subTitle" idx="1"/>
          </p:nvPr>
        </p:nvSpPr>
        <p:spPr>
          <a:xfrm>
            <a:off x="1403648" y="3861048"/>
            <a:ext cx="6400800" cy="1752600"/>
          </a:xfrm>
        </p:spPr>
        <p:txBody>
          <a:bodyPr>
            <a:normAutofit/>
          </a:bodyPr>
          <a:lstStyle/>
          <a:p>
            <a:r>
              <a:rPr lang="es-ES" sz="2000" dirty="0" smtClean="0">
                <a:solidFill>
                  <a:schemeClr val="tx1">
                    <a:lumMod val="95000"/>
                    <a:lumOff val="5000"/>
                  </a:schemeClr>
                </a:solidFill>
              </a:rPr>
              <a:t>Ana Caterina Correa de Lima </a:t>
            </a:r>
          </a:p>
          <a:p>
            <a:r>
              <a:rPr lang="es-ES" sz="2000" dirty="0" err="1" smtClean="0">
                <a:solidFill>
                  <a:schemeClr val="tx1">
                    <a:lumMod val="95000"/>
                    <a:lumOff val="5000"/>
                  </a:schemeClr>
                </a:solidFill>
              </a:rPr>
              <a:t>Clasa</a:t>
            </a:r>
            <a:r>
              <a:rPr lang="es-ES" sz="2000" dirty="0" smtClean="0">
                <a:solidFill>
                  <a:schemeClr val="tx1">
                    <a:lumMod val="95000"/>
                    <a:lumOff val="5000"/>
                  </a:schemeClr>
                </a:solidFill>
              </a:rPr>
              <a:t> a X-</a:t>
            </a:r>
            <a:r>
              <a:rPr lang="ro-RO" sz="2000" dirty="0" smtClean="0">
                <a:solidFill>
                  <a:schemeClr val="tx1">
                    <a:lumMod val="95000"/>
                    <a:lumOff val="5000"/>
                  </a:schemeClr>
                </a:solidFill>
              </a:rPr>
              <a:t>a </a:t>
            </a:r>
            <a:r>
              <a:rPr lang="es-ES" sz="2000" dirty="0" err="1" smtClean="0">
                <a:solidFill>
                  <a:schemeClr val="tx1">
                    <a:lumMod val="95000"/>
                    <a:lumOff val="5000"/>
                  </a:schemeClr>
                </a:solidFill>
              </a:rPr>
              <a:t>Plastic</a:t>
            </a:r>
            <a:r>
              <a:rPr lang="ro-RO" sz="2000" dirty="0">
                <a:solidFill>
                  <a:schemeClr val="tx1">
                    <a:lumMod val="95000"/>
                    <a:lumOff val="5000"/>
                  </a:schemeClr>
                </a:solidFill>
              </a:rPr>
              <a:t>ă</a:t>
            </a:r>
            <a:endParaRPr lang="en-US" sz="2000" dirty="0">
              <a:solidFill>
                <a:schemeClr val="tx1">
                  <a:lumMod val="95000"/>
                  <a:lumOff val="5000"/>
                </a:schemeClr>
              </a:solidFill>
            </a:endParaRPr>
          </a:p>
        </p:txBody>
      </p:sp>
    </p:spTree>
    <p:extLst>
      <p:ext uri="{BB962C8B-B14F-4D97-AF65-F5344CB8AC3E}">
        <p14:creationId xmlns:p14="http://schemas.microsoft.com/office/powerpoint/2010/main" val="313881216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lgConfetti">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7"/>
            <a:ext cx="7772400" cy="792088"/>
          </a:xfrm>
        </p:spPr>
        <p:txBody>
          <a:bodyPr/>
          <a:lstStyle/>
          <a:p>
            <a:r>
              <a:rPr lang="ro-RO" dirty="0" smtClean="0">
                <a:latin typeface="Bahnschrift SemiLight SemiConde" pitchFamily="34" charset="0"/>
              </a:rPr>
              <a:t>EFECTUL TERMIC</a:t>
            </a:r>
            <a:endParaRPr lang="en-US" dirty="0">
              <a:latin typeface="Bahnschrift SemiLight SemiConde" pitchFamily="34" charset="0"/>
            </a:endParaRPr>
          </a:p>
        </p:txBody>
      </p:sp>
      <p:sp>
        <p:nvSpPr>
          <p:cNvPr id="3" name="Subtitle 2"/>
          <p:cNvSpPr>
            <a:spLocks noGrp="1"/>
          </p:cNvSpPr>
          <p:nvPr>
            <p:ph type="subTitle" idx="1"/>
          </p:nvPr>
        </p:nvSpPr>
        <p:spPr>
          <a:xfrm>
            <a:off x="827584" y="1196752"/>
            <a:ext cx="7632848" cy="5184575"/>
          </a:xfrm>
        </p:spPr>
        <p:txBody>
          <a:bodyPr>
            <a:normAutofit/>
          </a:bodyPr>
          <a:lstStyle/>
          <a:p>
            <a:r>
              <a:rPr lang="vi-VN" sz="1400" dirty="0" smtClean="0">
                <a:solidFill>
                  <a:schemeClr val="tx1">
                    <a:lumMod val="95000"/>
                    <a:lumOff val="5000"/>
                  </a:schemeClr>
                </a:solidFill>
              </a:rPr>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a:t>
            </a:r>
            <a:endParaRPr lang="ro-RO" sz="1400" dirty="0" smtClean="0">
              <a:solidFill>
                <a:schemeClr val="tx1">
                  <a:lumMod val="95000"/>
                  <a:lumOff val="5000"/>
                </a:schemeClr>
              </a:solidFill>
            </a:endParaRPr>
          </a:p>
          <a:p>
            <a:r>
              <a:rPr lang="vi-VN" sz="1400" dirty="0" smtClean="0">
                <a:solidFill>
                  <a:schemeClr val="tx1">
                    <a:lumMod val="95000"/>
                    <a:lumOff val="5000"/>
                  </a:schemeClr>
                </a:solidFill>
              </a:rPr>
              <a:t>agitației termice în masa conductorului</a:t>
            </a:r>
            <a:r>
              <a:rPr lang="ro-RO" sz="1400" dirty="0" smtClean="0">
                <a:solidFill>
                  <a:schemeClr val="tx1">
                    <a:lumMod val="95000"/>
                    <a:lumOff val="5000"/>
                  </a:schemeClr>
                </a:solidFill>
              </a:rPr>
              <a:t>.</a:t>
            </a:r>
          </a:p>
          <a:p>
            <a:endParaRPr lang="ro-RO" sz="1600" dirty="0" smtClean="0">
              <a:latin typeface="Arial Black" pitchFamily="34" charset="0"/>
            </a:endParaRPr>
          </a:p>
          <a:p>
            <a:r>
              <a:rPr lang="ro-RO" sz="1600" dirty="0" smtClean="0">
                <a:solidFill>
                  <a:schemeClr val="tx1">
                    <a:lumMod val="95000"/>
                    <a:lumOff val="5000"/>
                  </a:schemeClr>
                </a:solidFill>
                <a:latin typeface="Arial Black" pitchFamily="34" charset="0"/>
              </a:rPr>
              <a:t>Aplicații industriale</a:t>
            </a:r>
          </a:p>
          <a:p>
            <a:pPr marL="285750" indent="-285750">
              <a:buFont typeface="Wingdings" pitchFamily="2" charset="2"/>
              <a:buChar char="Ø"/>
            </a:pPr>
            <a:r>
              <a:rPr lang="vi-VN" sz="1400" dirty="0" smtClean="0">
                <a:solidFill>
                  <a:schemeClr val="tx1">
                    <a:lumMod val="95000"/>
                    <a:lumOff val="5000"/>
                  </a:schemeClr>
                </a:solidFill>
              </a:rPr>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p>
          <a:p>
            <a:endParaRPr lang="vi-VN" sz="1400" dirty="0" smtClean="0">
              <a:solidFill>
                <a:schemeClr val="tx1">
                  <a:lumMod val="95000"/>
                  <a:lumOff val="5000"/>
                </a:schemeClr>
              </a:solidFill>
            </a:endParaRPr>
          </a:p>
          <a:p>
            <a:pPr marL="285750" indent="-285750">
              <a:buFont typeface="Wingdings" pitchFamily="2" charset="2"/>
              <a:buChar char="Ø"/>
            </a:pPr>
            <a:r>
              <a:rPr lang="vi-VN" sz="1400" dirty="0" smtClean="0">
                <a:solidFill>
                  <a:schemeClr val="tx1">
                    <a:lumMod val="95000"/>
                    <a:lumOff val="5000"/>
                  </a:schemeClr>
                </a:solidFill>
              </a:rPr>
              <a:t>Efectul termic al curentului electric are multiple aplicații industriale: cuptoarele încălzite electric, tăierea metalelor, sudarea cu arc electric etc</a:t>
            </a:r>
            <a:r>
              <a:rPr lang="vi-VN" sz="1400" dirty="0" smtClean="0"/>
              <a:t>.</a:t>
            </a:r>
            <a:endParaRPr lang="ro-RO" sz="1400" dirty="0" smtClean="0"/>
          </a:p>
          <a:p>
            <a:pPr marL="285750" indent="-285750">
              <a:buFont typeface="Wingdings" pitchFamily="2" charset="2"/>
              <a:buChar char="Ø"/>
            </a:pPr>
            <a:r>
              <a:rPr lang="vi-VN" sz="1400" dirty="0">
                <a:solidFill>
                  <a:schemeClr val="tx1">
                    <a:lumMod val="95000"/>
                    <a:lumOff val="5000"/>
                  </a:schemeClr>
                </a:solidFill>
              </a:rPr>
              <a:t>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(t.e.m.) de autoinducție care ia naștere la întreruperea curentului</a:t>
            </a:r>
            <a:r>
              <a:rPr lang="vi-VN" sz="1400" dirty="0"/>
              <a:t>.</a:t>
            </a:r>
            <a:endParaRPr lang="en-US" sz="1400" dirty="0">
              <a:solidFill>
                <a:schemeClr val="tx1">
                  <a:lumMod val="95000"/>
                  <a:lumOff val="5000"/>
                </a:schemeClr>
              </a:solidFill>
              <a:latin typeface="Arial Black" pitchFamily="34" charset="0"/>
            </a:endParaRPr>
          </a:p>
        </p:txBody>
      </p:sp>
    </p:spTree>
    <p:extLst>
      <p:ext uri="{BB962C8B-B14F-4D97-AF65-F5344CB8AC3E}">
        <p14:creationId xmlns:p14="http://schemas.microsoft.com/office/powerpoint/2010/main" val="394261197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lgConfetti">
          <a:fgClr>
            <a:srgbClr val="FFFF00"/>
          </a:fgClr>
          <a:bgClr>
            <a:schemeClr val="bg1"/>
          </a:bgClr>
        </a:patt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95536" y="188640"/>
            <a:ext cx="8280920" cy="6264696"/>
          </a:xfrm>
        </p:spPr>
        <p:txBody>
          <a:bodyPr numCol="2">
            <a:normAutofit fontScale="25000" lnSpcReduction="20000"/>
          </a:bodyPr>
          <a:lstStyle/>
          <a:p>
            <a:pPr marL="285750" indent="-285750">
              <a:buFont typeface="Wingdings" pitchFamily="2" charset="2"/>
              <a:buChar char="Ø"/>
            </a:pPr>
            <a:r>
              <a:rPr lang="vi-VN" sz="5600" dirty="0">
                <a:solidFill>
                  <a:schemeClr val="tx1">
                    <a:lumMod val="95000"/>
                    <a:lumOff val="5000"/>
                  </a:schemeClr>
                </a:solidFill>
              </a:rPr>
              <a:t>Datorită efectului Joule-Lenz foarte puternic, metalul este topit local și vaporizat. În condițiile existenței vaporilor metalici și a contactelor puternic încălzite, aerul dintre contacte se ionizează și ia naștere o plasmă fierbinte cu temperaturi de cca. 6.000–7.000 K. Sub acțiunea diferenței de potențial dintre contacte , plasma se deplasează, formând arcul electric; deci curentul electric continuă să existe și după </a:t>
            </a:r>
            <a:r>
              <a:rPr lang="vi-VN" sz="5600" dirty="0" smtClean="0">
                <a:solidFill>
                  <a:schemeClr val="tx1">
                    <a:lumMod val="95000"/>
                    <a:lumOff val="5000"/>
                  </a:schemeClr>
                </a:solidFill>
              </a:rPr>
              <a:t>întreruperea </a:t>
            </a:r>
            <a:r>
              <a:rPr lang="vi-VN" sz="5600" dirty="0">
                <a:solidFill>
                  <a:schemeClr val="tx1">
                    <a:lumMod val="95000"/>
                    <a:lumOff val="5000"/>
                  </a:schemeClr>
                </a:solidFill>
              </a:rPr>
              <a:t>mecanică a circuitului</a:t>
            </a:r>
            <a:r>
              <a:rPr lang="vi-VN" sz="5600" dirty="0" smtClean="0">
                <a:solidFill>
                  <a:schemeClr val="tx1">
                    <a:lumMod val="95000"/>
                    <a:lumOff val="5000"/>
                  </a:schemeClr>
                </a:solidFill>
              </a:rPr>
              <a:t>.</a:t>
            </a:r>
            <a:endParaRPr lang="ro-RO" sz="5600" dirty="0" smtClean="0">
              <a:solidFill>
                <a:schemeClr val="tx1">
                  <a:lumMod val="95000"/>
                  <a:lumOff val="5000"/>
                </a:schemeClr>
              </a:solidFill>
            </a:endParaRPr>
          </a:p>
          <a:p>
            <a:pPr marL="285750" indent="-285750">
              <a:buFont typeface="Wingdings" pitchFamily="2" charset="2"/>
              <a:buChar char="Ø"/>
            </a:pPr>
            <a:endParaRPr lang="ro-RO" sz="5600" dirty="0" smtClean="0">
              <a:solidFill>
                <a:schemeClr val="tx1">
                  <a:lumMod val="95000"/>
                  <a:lumOff val="5000"/>
                </a:schemeClr>
              </a:solidFill>
            </a:endParaRPr>
          </a:p>
          <a:p>
            <a:pPr marL="285750" indent="-285750">
              <a:buFont typeface="Wingdings" pitchFamily="2" charset="2"/>
              <a:buChar char="Ø"/>
            </a:pPr>
            <a:r>
              <a:rPr lang="vi-VN" sz="5600" dirty="0" smtClean="0">
                <a:solidFill>
                  <a:schemeClr val="tx1">
                    <a:lumMod val="95000"/>
                    <a:lumOff val="5000"/>
                  </a:schemeClr>
                </a:solidFill>
              </a:rPr>
              <a:t>Din procesele de recombinare ale purtătorilor de sarcină, arcul electric eliberează energie sub formă de radiații luminoase intense. La sudarea metalelor, arcul electric se formează între un electrod și piesa de sudat; tăierea metalelor se realizează prin topire locală cu arc electric, iar la întreruperea circuitelor electrice arcul este stins prin metode și dispozitive speciale care favorizează procesele de deionizare în coloana de arc. La întrerupătorul cu pârghie, pentru a se evita topirea sau distrugerea parțială prin arc electric a pieselor de contact, între acestea se montează în paralel un condensator. Condensatorul se încarcă și preia energia eliberată de câmpul magnetic prin curentul de autoinducție, fără a se mai produce un arc electric.</a:t>
            </a:r>
            <a:endParaRPr lang="ro-RO" sz="5600" dirty="0" smtClean="0">
              <a:solidFill>
                <a:schemeClr val="tx1">
                  <a:lumMod val="95000"/>
                  <a:lumOff val="5000"/>
                </a:schemeClr>
              </a:solidFill>
            </a:endParaRPr>
          </a:p>
          <a:p>
            <a:pPr marL="285750" indent="-285750">
              <a:buFont typeface="Wingdings" pitchFamily="2" charset="2"/>
              <a:buChar char="Ø"/>
            </a:pPr>
            <a:r>
              <a:rPr lang="vi-VN" sz="5600" dirty="0" smtClean="0">
                <a:solidFill>
                  <a:schemeClr val="tx1">
                    <a:lumMod val="95000"/>
                    <a:lumOff val="5000"/>
                  </a:schemeClr>
                </a:solidFill>
              </a:rPr>
              <a:t>Când un material conductor este plasat într-un câmp magnetic alternativ, curenții induși determină încălzirea materialului. La frecvențe mari încălzirea este mai pronunțată la suprafața materialului conductor; efectul este utilizat la tratamente superficiale ale metalelor și pentru lipire.</a:t>
            </a:r>
          </a:p>
          <a:p>
            <a:pPr marL="285750" indent="-285750">
              <a:buFont typeface="Wingdings" pitchFamily="2" charset="2"/>
              <a:buChar char="Ø"/>
            </a:pPr>
            <a:endParaRPr lang="vi-VN" sz="5600" dirty="0" smtClean="0">
              <a:solidFill>
                <a:schemeClr val="tx1">
                  <a:lumMod val="95000"/>
                  <a:lumOff val="5000"/>
                </a:schemeClr>
              </a:solidFill>
            </a:endParaRPr>
          </a:p>
          <a:p>
            <a:pPr marL="285750" indent="-285750">
              <a:buFont typeface="Wingdings" pitchFamily="2" charset="2"/>
              <a:buChar char="Ø"/>
            </a:pPr>
            <a:r>
              <a:rPr lang="vi-VN" sz="5600" dirty="0" smtClean="0">
                <a:solidFill>
                  <a:schemeClr val="tx1">
                    <a:lumMod val="95000"/>
                    <a:lumOff val="5000"/>
                  </a:schemeClr>
                </a:solidFill>
              </a:rPr>
              <a:t>Cuptoarele electrice se utilizează și pentru topirea metalelor. Dacă un dielectric este introdus între două armături plane, alimentate în curent alternativ, acesta se încălzește din cauza pierderilor de polarizare. Fenomenul este utilizat pentru topirea maselor plastice, la încălzirea îmbinărilor din lemn, la încălzirea alimentelor în cuptoarele cu microunde ș.a.</a:t>
            </a:r>
          </a:p>
          <a:p>
            <a:pPr marL="285750" indent="-285750">
              <a:buFont typeface="Wingdings" pitchFamily="2" charset="2"/>
              <a:buChar char="Ø"/>
            </a:pPr>
            <a:endParaRPr lang="vi-VN" sz="5600" dirty="0" smtClean="0">
              <a:solidFill>
                <a:schemeClr val="tx1">
                  <a:lumMod val="95000"/>
                  <a:lumOff val="5000"/>
                </a:schemeClr>
              </a:solidFill>
            </a:endParaRPr>
          </a:p>
          <a:p>
            <a:pPr marL="285750" indent="-285750">
              <a:buFont typeface="Wingdings" pitchFamily="2" charset="2"/>
              <a:buChar char="Ø"/>
            </a:pPr>
            <a:r>
              <a:rPr lang="vi-VN" sz="5600" dirty="0" smtClean="0">
                <a:solidFill>
                  <a:schemeClr val="tx1">
                    <a:lumMod val="95000"/>
                    <a:lumOff val="5000"/>
                  </a:schemeClr>
                </a:solidFill>
              </a:rPr>
              <a:t>Calculul la încălzirea produsă de trecerea curentului electric prin conductoarele aparatelor și mașinilor electrice este foarte important: încălzirea nu trebuie să afecteze stabilitatea termică a materialelor izolatoare.Cuptoarele electrice se utilizează și pentru topirea metalelor. Dacă un dielectric este introdus între două armături plane, alimentate în curent alternativ, acesta se încălzește din cauza pierderilor de polarizare. Fenomenul este utilizat pentru topirea maselor plastice, la încălzirea îmbinărilor din lemn, la încălzirea alimentelor în cuptoarele cu microunde ș.a.</a:t>
            </a:r>
          </a:p>
          <a:p>
            <a:pPr marL="285750" indent="-285750">
              <a:buFont typeface="Wingdings" pitchFamily="2" charset="2"/>
              <a:buChar char="Ø"/>
            </a:pPr>
            <a:endParaRPr lang="ro-RO" sz="5600" dirty="0" smtClean="0">
              <a:solidFill>
                <a:schemeClr val="tx1">
                  <a:lumMod val="95000"/>
                  <a:lumOff val="5000"/>
                </a:schemeClr>
              </a:solidFill>
            </a:endParaRPr>
          </a:p>
          <a:p>
            <a:pPr marL="285750" indent="-285750">
              <a:buFont typeface="Wingdings" pitchFamily="2" charset="2"/>
              <a:buChar char="Ø"/>
            </a:pPr>
            <a:r>
              <a:rPr lang="vi-VN" sz="5600" dirty="0" smtClean="0">
                <a:solidFill>
                  <a:schemeClr val="tx1">
                    <a:lumMod val="95000"/>
                    <a:lumOff val="5000"/>
                  </a:schemeClr>
                </a:solidFill>
              </a:rPr>
              <a:t>Calculul la încălzirea produsă de trecerea curentului electric prin conductoarele aparatelor și mașinilor electrice este foarte important: încălzirea nu trebuie să afecteze stabilitatea termică a materialelor izolatoare.</a:t>
            </a:r>
          </a:p>
          <a:p>
            <a:endParaRPr lang="en-US" sz="1400" dirty="0"/>
          </a:p>
        </p:txBody>
      </p:sp>
    </p:spTree>
    <p:extLst>
      <p:ext uri="{BB962C8B-B14F-4D97-AF65-F5344CB8AC3E}">
        <p14:creationId xmlns:p14="http://schemas.microsoft.com/office/powerpoint/2010/main" val="2352044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dkVert">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7"/>
            <a:ext cx="7772400" cy="864096"/>
          </a:xfrm>
        </p:spPr>
        <p:txBody>
          <a:bodyPr/>
          <a:lstStyle/>
          <a:p>
            <a:r>
              <a:rPr lang="ro-RO" dirty="0" smtClean="0">
                <a:latin typeface="Californian FB" pitchFamily="18" charset="0"/>
              </a:rPr>
              <a:t>EFECTUL MAGNETIC</a:t>
            </a:r>
            <a:endParaRPr lang="en-US" dirty="0">
              <a:latin typeface="Californian FB" pitchFamily="18" charset="0"/>
            </a:endParaRPr>
          </a:p>
        </p:txBody>
      </p:sp>
      <p:sp>
        <p:nvSpPr>
          <p:cNvPr id="3" name="Subtitle 2"/>
          <p:cNvSpPr>
            <a:spLocks noGrp="1"/>
          </p:cNvSpPr>
          <p:nvPr>
            <p:ph type="subTitle" idx="1"/>
          </p:nvPr>
        </p:nvSpPr>
        <p:spPr>
          <a:xfrm>
            <a:off x="1331640" y="1268760"/>
            <a:ext cx="6400800" cy="4968552"/>
          </a:xfrm>
        </p:spPr>
        <p:txBody>
          <a:bodyPr>
            <a:normAutofit fontScale="55000" lnSpcReduction="20000"/>
          </a:bodyPr>
          <a:lstStyle/>
          <a:p>
            <a:r>
              <a:rPr lang="vi-VN" sz="3600" dirty="0">
                <a:solidFill>
                  <a:schemeClr val="tx1">
                    <a:lumMod val="95000"/>
                    <a:lumOff val="5000"/>
                  </a:schemeClr>
                </a:solidFill>
              </a:rPr>
              <a:t>Constă în apariția unui câmp magnetic în jurul unui conductor parcurs de curent electric.</a:t>
            </a:r>
          </a:p>
          <a:p>
            <a:r>
              <a:rPr lang="vi-VN" sz="3600" dirty="0">
                <a:solidFill>
                  <a:schemeClr val="tx1">
                    <a:lumMod val="95000"/>
                    <a:lumOff val="5000"/>
                  </a:schemeClr>
                </a:solidFill>
              </a:rPr>
              <a:t>Modulul vectorului inducție magnetică într-un punct situat la distanța r de conductorul parcurs de curent electric este:</a:t>
            </a:r>
          </a:p>
          <a:p>
            <a:r>
              <a:rPr lang="vi-VN" sz="3600" dirty="0">
                <a:solidFill>
                  <a:schemeClr val="tx1">
                    <a:lumMod val="95000"/>
                    <a:lumOff val="5000"/>
                  </a:schemeClr>
                </a:solidFill>
              </a:rPr>
              <a:t>B=</a:t>
            </a:r>
            <a:r>
              <a:rPr lang="el-GR" sz="3600" dirty="0">
                <a:solidFill>
                  <a:schemeClr val="tx1">
                    <a:lumMod val="95000"/>
                    <a:lumOff val="5000"/>
                  </a:schemeClr>
                </a:solidFill>
              </a:rPr>
              <a:t>μ</a:t>
            </a:r>
            <a:r>
              <a:rPr lang="vi-VN" sz="3600" dirty="0">
                <a:solidFill>
                  <a:schemeClr val="tx1">
                    <a:lumMod val="95000"/>
                    <a:lumOff val="5000"/>
                  </a:schemeClr>
                </a:solidFill>
              </a:rPr>
              <a:t>I/2</a:t>
            </a:r>
            <a:r>
              <a:rPr lang="el-GR" sz="3600" dirty="0">
                <a:solidFill>
                  <a:schemeClr val="tx1">
                    <a:lumMod val="95000"/>
                    <a:lumOff val="5000"/>
                  </a:schemeClr>
                </a:solidFill>
              </a:rPr>
              <a:t>π</a:t>
            </a:r>
            <a:r>
              <a:rPr lang="vi-VN" sz="3600" dirty="0">
                <a:solidFill>
                  <a:schemeClr val="tx1">
                    <a:lumMod val="95000"/>
                    <a:lumOff val="5000"/>
                  </a:schemeClr>
                </a:solidFill>
              </a:rPr>
              <a:t>r unde,</a:t>
            </a:r>
          </a:p>
          <a:p>
            <a:r>
              <a:rPr lang="el-GR" sz="3600" dirty="0">
                <a:solidFill>
                  <a:schemeClr val="tx1">
                    <a:lumMod val="95000"/>
                    <a:lumOff val="5000"/>
                  </a:schemeClr>
                </a:solidFill>
              </a:rPr>
              <a:t>μ-</a:t>
            </a:r>
            <a:r>
              <a:rPr lang="vi-VN" sz="3600" dirty="0">
                <a:solidFill>
                  <a:schemeClr val="tx1">
                    <a:lumMod val="95000"/>
                    <a:lumOff val="5000"/>
                  </a:schemeClr>
                </a:solidFill>
              </a:rPr>
              <a:t>permeabilitate magnetică absolută; I-intensitatea curentului care străbate conductorul;</a:t>
            </a:r>
          </a:p>
          <a:p>
            <a:r>
              <a:rPr lang="vi-VN" sz="3600" dirty="0">
                <a:solidFill>
                  <a:schemeClr val="tx1">
                    <a:lumMod val="95000"/>
                    <a:lumOff val="5000"/>
                  </a:schemeClr>
                </a:solidFill>
              </a:rPr>
              <a:t>Modulul vectorului inducție magnetică a câmpului magnetic creat în centrul unei spire circulare de rază r, parcursă de curent electric este:</a:t>
            </a:r>
          </a:p>
          <a:p>
            <a:r>
              <a:rPr lang="vi-VN" sz="3600" dirty="0">
                <a:solidFill>
                  <a:schemeClr val="tx1">
                    <a:lumMod val="95000"/>
                    <a:lumOff val="5000"/>
                  </a:schemeClr>
                </a:solidFill>
              </a:rPr>
              <a:t>B=</a:t>
            </a:r>
            <a:r>
              <a:rPr lang="el-GR" sz="3600" dirty="0">
                <a:solidFill>
                  <a:schemeClr val="tx1">
                    <a:lumMod val="95000"/>
                    <a:lumOff val="5000"/>
                  </a:schemeClr>
                </a:solidFill>
              </a:rPr>
              <a:t>μ</a:t>
            </a:r>
            <a:r>
              <a:rPr lang="vi-VN" sz="3600" dirty="0">
                <a:solidFill>
                  <a:schemeClr val="tx1">
                    <a:lumMod val="95000"/>
                    <a:lumOff val="5000"/>
                  </a:schemeClr>
                </a:solidFill>
              </a:rPr>
              <a:t>I/2r</a:t>
            </a:r>
          </a:p>
          <a:p>
            <a:r>
              <a:rPr lang="vi-VN" sz="3600" dirty="0">
                <a:solidFill>
                  <a:schemeClr val="tx1">
                    <a:lumMod val="95000"/>
                    <a:lumOff val="5000"/>
                  </a:schemeClr>
                </a:solidFill>
              </a:rPr>
              <a:t>B-inducția magnetică; {B}</a:t>
            </a:r>
            <a:r>
              <a:rPr lang="vi-VN" sz="3600" baseline="-25000" dirty="0">
                <a:solidFill>
                  <a:schemeClr val="tx1">
                    <a:lumMod val="95000"/>
                    <a:lumOff val="5000"/>
                  </a:schemeClr>
                </a:solidFill>
              </a:rPr>
              <a:t>SI</a:t>
            </a:r>
            <a:r>
              <a:rPr lang="vi-VN" sz="3600" dirty="0">
                <a:solidFill>
                  <a:schemeClr val="tx1">
                    <a:lumMod val="95000"/>
                    <a:lumOff val="5000"/>
                  </a:schemeClr>
                </a:solidFill>
              </a:rPr>
              <a:t>=1T (tesla);</a:t>
            </a:r>
          </a:p>
          <a:p>
            <a:r>
              <a:rPr lang="vi-VN" dirty="0" smtClean="0"/>
              <a:t/>
            </a:r>
            <a:br>
              <a:rPr lang="vi-VN" dirty="0" smtClean="0"/>
            </a:b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2236" y="4293096"/>
            <a:ext cx="1705646" cy="1860704"/>
          </a:xfrm>
          <a:prstGeom prst="rect">
            <a:avLst/>
          </a:prstGeom>
        </p:spPr>
      </p:pic>
    </p:spTree>
    <p:extLst>
      <p:ext uri="{BB962C8B-B14F-4D97-AF65-F5344CB8AC3E}">
        <p14:creationId xmlns:p14="http://schemas.microsoft.com/office/powerpoint/2010/main" val="418575572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wdDnDiag">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1010543"/>
          </a:xfrm>
        </p:spPr>
        <p:txBody>
          <a:bodyPr>
            <a:normAutofit fontScale="90000"/>
          </a:bodyPr>
          <a:lstStyle/>
          <a:p>
            <a:r>
              <a:rPr lang="en-US" dirty="0" err="1">
                <a:latin typeface="Old English Text MT" pitchFamily="66" charset="0"/>
              </a:rPr>
              <a:t>Efectul</a:t>
            </a:r>
            <a:r>
              <a:rPr lang="en-US" dirty="0">
                <a:latin typeface="Old English Text MT" pitchFamily="66" charset="0"/>
              </a:rPr>
              <a:t> </a:t>
            </a:r>
            <a:r>
              <a:rPr lang="en-US" dirty="0" err="1">
                <a:latin typeface="Old English Text MT" pitchFamily="66" charset="0"/>
              </a:rPr>
              <a:t>chimic</a:t>
            </a:r>
            <a:r>
              <a:rPr lang="en-US" dirty="0">
                <a:latin typeface="Old English Text MT" pitchFamily="66" charset="0"/>
              </a:rPr>
              <a:t> al </a:t>
            </a:r>
            <a:r>
              <a:rPr lang="en-US" dirty="0" err="1">
                <a:latin typeface="Old English Text MT" pitchFamily="66" charset="0"/>
              </a:rPr>
              <a:t>curentului</a:t>
            </a:r>
            <a:r>
              <a:rPr lang="en-US" dirty="0">
                <a:latin typeface="Old English Text MT" pitchFamily="66" charset="0"/>
              </a:rPr>
              <a:t> electric</a:t>
            </a:r>
            <a:r>
              <a:rPr lang="en-US" dirty="0"/>
              <a:t/>
            </a:r>
            <a:br>
              <a:rPr lang="en-US" dirty="0"/>
            </a:br>
            <a:endParaRPr lang="en-US" dirty="0"/>
          </a:p>
        </p:txBody>
      </p:sp>
      <p:sp>
        <p:nvSpPr>
          <p:cNvPr id="3" name="Subtitle 2"/>
          <p:cNvSpPr>
            <a:spLocks noGrp="1"/>
          </p:cNvSpPr>
          <p:nvPr>
            <p:ph type="subTitle" idx="1"/>
          </p:nvPr>
        </p:nvSpPr>
        <p:spPr>
          <a:xfrm>
            <a:off x="971600" y="1124744"/>
            <a:ext cx="7200800" cy="4968552"/>
          </a:xfrm>
        </p:spPr>
        <p:txBody>
          <a:bodyPr>
            <a:normAutofit fontScale="70000" lnSpcReduction="20000"/>
          </a:bodyPr>
          <a:lstStyle/>
          <a:p>
            <a:r>
              <a:rPr lang="en-US" sz="2900" b="1" dirty="0" err="1" smtClean="0">
                <a:solidFill>
                  <a:schemeClr val="tx1">
                    <a:lumMod val="95000"/>
                    <a:lumOff val="5000"/>
                  </a:schemeClr>
                </a:solidFill>
              </a:rPr>
              <a:t>Electroliza</a:t>
            </a:r>
            <a:endParaRPr lang="ro-RO" sz="2900" b="1" dirty="0" smtClean="0">
              <a:solidFill>
                <a:schemeClr val="tx1">
                  <a:lumMod val="95000"/>
                  <a:lumOff val="5000"/>
                </a:schemeClr>
              </a:solidFill>
            </a:endParaRPr>
          </a:p>
          <a:p>
            <a:endParaRPr lang="en-US" sz="2900" b="1" dirty="0">
              <a:solidFill>
                <a:schemeClr val="tx1">
                  <a:lumMod val="95000"/>
                  <a:lumOff val="5000"/>
                </a:schemeClr>
              </a:solidFill>
            </a:endParaRPr>
          </a:p>
          <a:p>
            <a:r>
              <a:rPr lang="vi-VN" sz="2600" dirty="0">
                <a:solidFill>
                  <a:schemeClr val="tx1">
                    <a:lumMod val="95000"/>
                    <a:lumOff val="5000"/>
                  </a:schemeClr>
                </a:solidFill>
              </a:rPr>
              <a:t>Electroliza este procesul de orientare și separare a ionilor unui electrolit cu ajutorul curentului electric continuu.</a:t>
            </a:r>
          </a:p>
          <a:p>
            <a:r>
              <a:rPr lang="vi-VN" sz="2600" dirty="0">
                <a:solidFill>
                  <a:schemeClr val="tx1">
                    <a:lumMod val="95000"/>
                    <a:lumOff val="5000"/>
                  </a:schemeClr>
                </a:solidFill>
              </a:rPr>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vi-VN" sz="2600" dirty="0">
                <a:solidFill>
                  <a:schemeClr val="tx1">
                    <a:lumMod val="95000"/>
                    <a:lumOff val="5000"/>
                  </a:schemeClr>
                </a:solidFill>
              </a:rPr>
              <a:t>Ionii de 2Cl cedează electroni anodului; atomii neutri de clor, sub formă de molecule de gaz se dizolvă parțial în apă; este caracteristic mirosul înțepător.</a:t>
            </a:r>
          </a:p>
          <a:p>
            <a:r>
              <a:rPr lang="vi-VN" sz="2600" dirty="0">
                <a:solidFill>
                  <a:schemeClr val="tx1">
                    <a:lumMod val="95000"/>
                    <a:lumOff val="5000"/>
                  </a:schemeClr>
                </a:solidFill>
              </a:rPr>
              <a:t>Neutralizarea electrică a ionilor este însoțită de reacții chimice specifice care transformă calitativ suprafața electrozilor.</a:t>
            </a:r>
          </a:p>
          <a:p>
            <a:r>
              <a:rPr lang="vi-VN" sz="2600" dirty="0">
                <a:solidFill>
                  <a:schemeClr val="tx1">
                    <a:lumMod val="95000"/>
                    <a:lumOff val="5000"/>
                  </a:schemeClr>
                </a:solidFill>
              </a:rPr>
              <a:t>Reacțiile chimice de la electrozi duc la fenomenul de ionizare electrolitică a acestora. Comparând m3 și m4, deducem că masa de cupru depusă pe catod, m~t. Comparând m1, m2, m3, m4, deducem că m~I.</a:t>
            </a:r>
          </a:p>
          <a:p>
            <a:endParaRPr lang="en-US" dirty="0"/>
          </a:p>
        </p:txBody>
      </p:sp>
    </p:spTree>
    <p:extLst>
      <p:ext uri="{BB962C8B-B14F-4D97-AF65-F5344CB8AC3E}">
        <p14:creationId xmlns:p14="http://schemas.microsoft.com/office/powerpoint/2010/main" val="31293738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smCheck">
          <a:fgClr>
            <a:srgbClr val="FFFF00"/>
          </a:fgClr>
          <a:bgClr>
            <a:schemeClr val="bg1"/>
          </a:bgClr>
        </a:pattFill>
        <a:effectLst/>
      </p:bgPr>
    </p:bg>
    <p:spTree>
      <p:nvGrpSpPr>
        <p:cNvPr id="1" name=""/>
        <p:cNvGrpSpPr/>
        <p:nvPr/>
      </p:nvGrpSpPr>
      <p:grpSpPr>
        <a:xfrm>
          <a:off x="0" y="0"/>
          <a:ext cx="0" cy="0"/>
          <a:chOff x="0" y="0"/>
          <a:chExt cx="0" cy="0"/>
        </a:xfrm>
      </p:grpSpPr>
      <p:sp>
        <p:nvSpPr>
          <p:cNvPr id="4" name="Title 1"/>
          <p:cNvSpPr>
            <a:spLocks noGrp="1"/>
          </p:cNvSpPr>
          <p:nvPr>
            <p:ph type="subTitle" idx="1"/>
          </p:nvPr>
        </p:nvSpPr>
        <p:spPr>
          <a:xfrm>
            <a:off x="971550" y="476250"/>
            <a:ext cx="7129463" cy="5545038"/>
          </a:xfrm>
        </p:spPr>
        <p:txBody>
          <a:bodyPr>
            <a:normAutofit fontScale="62500" lnSpcReduction="20000"/>
          </a:bodyPr>
          <a:lstStyle/>
          <a:p>
            <a:r>
              <a:rPr lang="vi-VN" b="1" dirty="0">
                <a:solidFill>
                  <a:schemeClr val="tx1">
                    <a:lumMod val="95000"/>
                    <a:lumOff val="5000"/>
                  </a:schemeClr>
                </a:solidFill>
              </a:rPr>
              <a:t>Aplicații </a:t>
            </a:r>
            <a:r>
              <a:rPr lang="ro-RO" b="1" dirty="0" smtClean="0">
                <a:solidFill>
                  <a:schemeClr val="tx1">
                    <a:lumMod val="95000"/>
                    <a:lumOff val="5000"/>
                  </a:schemeClr>
                </a:solidFill>
              </a:rPr>
              <a:t>INDUSTRALE </a:t>
            </a:r>
          </a:p>
          <a:p>
            <a:endParaRPr lang="ro-RO" b="1" dirty="0" smtClean="0">
              <a:solidFill>
                <a:schemeClr val="tx1">
                  <a:lumMod val="95000"/>
                  <a:lumOff val="5000"/>
                </a:schemeClr>
              </a:solidFill>
            </a:endParaRPr>
          </a:p>
          <a:p>
            <a:r>
              <a:rPr lang="vi-VN" sz="2900" dirty="0" smtClean="0">
                <a:solidFill>
                  <a:schemeClr val="tx1">
                    <a:lumMod val="95000"/>
                    <a:lumOff val="5000"/>
                  </a:schemeClr>
                </a:solidFill>
              </a:rPr>
              <a:t>Electroliza </a:t>
            </a:r>
            <a:r>
              <a:rPr lang="vi-VN" sz="2900" dirty="0">
                <a:solidFill>
                  <a:schemeClr val="tx1">
                    <a:lumMod val="95000"/>
                    <a:lumOff val="5000"/>
                  </a:schemeClr>
                </a:solidFill>
              </a:rPr>
              <a:t>este utilizată pentru obținerea metalelor pure (Cu, Ag, Al, Zn, Pt) în galvanoplastie, galvanostegie.</a:t>
            </a:r>
          </a:p>
          <a:p>
            <a:r>
              <a:rPr lang="vi-VN" sz="2900" dirty="0">
                <a:solidFill>
                  <a:schemeClr val="tx1">
                    <a:lumMod val="95000"/>
                    <a:lumOff val="5000"/>
                  </a:schemeClr>
                </a:solidFill>
              </a:rPr>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p>
          <a:p>
            <a:r>
              <a:rPr lang="vi-VN" sz="2900" dirty="0">
                <a:solidFill>
                  <a:schemeClr val="tx1">
                    <a:lumMod val="95000"/>
                    <a:lumOff val="5000"/>
                  </a:schemeClr>
                </a:solidFill>
              </a:rPr>
              <a:t>Prin electroliză se obține și cuprul electrotehnic de mare puritate.</a:t>
            </a:r>
          </a:p>
          <a:p>
            <a:r>
              <a:rPr lang="vi-VN" sz="2900" dirty="0">
                <a:solidFill>
                  <a:schemeClr val="tx1">
                    <a:lumMod val="95000"/>
                    <a:lumOff val="5000"/>
                  </a:schemeClr>
                </a:solidFill>
              </a:rPr>
              <a:t>Galvanoplastia constă în depunerea unor straturi metalice subțiri pe obiecte metalice în scop de protecție sau decorativ (nichelare, cromare, argintare, aurire etc.)</a:t>
            </a:r>
          </a:p>
          <a:p>
            <a:r>
              <a:rPr lang="vi-VN" sz="2900" dirty="0">
                <a:solidFill>
                  <a:schemeClr val="tx1">
                    <a:lumMod val="95000"/>
                    <a:lumOff val="5000"/>
                  </a:schemeClr>
                </a:solidFill>
              </a:rPr>
              <a:t>Galvanostegia constă în depuneri electrolitice de metal pe mulaje din materiale plastice (sau ceară), impregnate cu un strat de grafit, pentru a le face conductoare. Mulajul este montat la catod și după depunerea metalului se îndepărtează materialul mulajului. Se obțin astfel reproduceri foarte fidele ale formei unor obiecte (sculpturi, alte opere de artă).</a:t>
            </a:r>
          </a:p>
          <a:p>
            <a:endParaRPr lang="en-US" dirty="0">
              <a:solidFill>
                <a:schemeClr val="tx1">
                  <a:lumMod val="95000"/>
                  <a:lumOff val="5000"/>
                </a:schemeClr>
              </a:solidFill>
            </a:endParaRPr>
          </a:p>
        </p:txBody>
      </p:sp>
    </p:spTree>
    <p:extLst>
      <p:ext uri="{BB962C8B-B14F-4D97-AF65-F5344CB8AC3E}">
        <p14:creationId xmlns:p14="http://schemas.microsoft.com/office/powerpoint/2010/main" val="174364557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solidDmnd">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404664"/>
            <a:ext cx="6408712" cy="1008112"/>
          </a:xfrm>
        </p:spPr>
        <p:txBody>
          <a:bodyPr>
            <a:noAutofit/>
          </a:bodyPr>
          <a:lstStyle/>
          <a:p>
            <a:r>
              <a:rPr lang="en-US" sz="4000" dirty="0" err="1">
                <a:latin typeface="Segoe Print" pitchFamily="2" charset="0"/>
              </a:rPr>
              <a:t>Efectul</a:t>
            </a:r>
            <a:r>
              <a:rPr lang="en-US" sz="4000" dirty="0">
                <a:latin typeface="Segoe Print" pitchFamily="2" charset="0"/>
              </a:rPr>
              <a:t> Hall</a:t>
            </a:r>
            <a:br>
              <a:rPr lang="en-US" sz="4000" dirty="0">
                <a:latin typeface="Segoe Print" pitchFamily="2" charset="0"/>
              </a:rPr>
            </a:br>
            <a:endParaRPr lang="en-US" sz="4000" dirty="0">
              <a:latin typeface="Segoe Print" pitchFamily="2" charset="0"/>
            </a:endParaRPr>
          </a:p>
        </p:txBody>
      </p:sp>
      <p:sp>
        <p:nvSpPr>
          <p:cNvPr id="3" name="Subtitle 2"/>
          <p:cNvSpPr>
            <a:spLocks noGrp="1"/>
          </p:cNvSpPr>
          <p:nvPr>
            <p:ph type="subTitle" idx="1"/>
          </p:nvPr>
        </p:nvSpPr>
        <p:spPr>
          <a:xfrm>
            <a:off x="899592" y="1196752"/>
            <a:ext cx="7272808" cy="5040560"/>
          </a:xfrm>
        </p:spPr>
        <p:txBody>
          <a:bodyPr>
            <a:normAutofit/>
          </a:bodyPr>
          <a:lstStyle/>
          <a:p>
            <a:r>
              <a:rPr lang="vi-VN" sz="1600" b="1" dirty="0" smtClean="0">
                <a:solidFill>
                  <a:schemeClr val="tx1">
                    <a:lumMod val="95000"/>
                    <a:lumOff val="5000"/>
                  </a:schemeClr>
                </a:solidFill>
              </a:rPr>
              <a:t>Tensiunea Hall</a:t>
            </a:r>
            <a:endParaRPr lang="ro-RO" sz="1600" b="1" dirty="0" smtClean="0">
              <a:solidFill>
                <a:schemeClr val="tx1">
                  <a:lumMod val="95000"/>
                  <a:lumOff val="5000"/>
                </a:schemeClr>
              </a:solidFill>
            </a:endParaRPr>
          </a:p>
          <a:p>
            <a:endParaRPr lang="vi-VN" sz="1600" b="1" dirty="0" smtClean="0"/>
          </a:p>
          <a:p>
            <a:r>
              <a:rPr lang="vi-VN" sz="1400" b="1" dirty="0" smtClean="0">
                <a:solidFill>
                  <a:schemeClr val="tx1">
                    <a:lumMod val="95000"/>
                    <a:lumOff val="5000"/>
                  </a:schemeClr>
                </a:solidFill>
              </a:rPr>
              <a:t>Plasăm o plăcuță din material semiconductor într-un câmp magnetic uniform de inducție B, perpendicular pe fețele laterale, prin care circulă curentul I.</a:t>
            </a:r>
          </a:p>
          <a:p>
            <a:r>
              <a:rPr lang="vi-VN" sz="1400" b="1" dirty="0" smtClean="0">
                <a:solidFill>
                  <a:schemeClr val="tx1">
                    <a:lumMod val="95000"/>
                    <a:lumOff val="5000"/>
                  </a:schemeClr>
                </a:solidFill>
              </a:rPr>
              <a:t>Sub acțiunea forței Lorentz, electronii se vor deplasa spre fața interioară care se încarcă negativ. Fața superioară se încarcă pozitiv.</a:t>
            </a:r>
          </a:p>
          <a:p>
            <a:r>
              <a:rPr lang="vi-VN" sz="1400" b="1" dirty="0" smtClean="0">
                <a:solidFill>
                  <a:schemeClr val="tx1">
                    <a:lumMod val="95000"/>
                    <a:lumOff val="5000"/>
                  </a:schemeClr>
                </a:solidFill>
              </a:rPr>
              <a:t>Între cele doua plăci se formează un câmp electrostatic de intensitate Eh, care exercită asupra fiecărui electron o forță electrică Fe egală și de sens opus forței Lorentz.</a:t>
            </a:r>
            <a:r>
              <a:rPr lang="ro-RO" sz="1400" b="1" dirty="0" smtClean="0">
                <a:solidFill>
                  <a:schemeClr val="tx1">
                    <a:lumMod val="95000"/>
                    <a:lumOff val="5000"/>
                  </a:schemeClr>
                </a:solidFill>
              </a:rPr>
              <a:t>  </a:t>
            </a:r>
            <a:r>
              <a:rPr lang="vi-VN" sz="1400" b="1" dirty="0" smtClean="0">
                <a:solidFill>
                  <a:schemeClr val="tx1">
                    <a:lumMod val="95000"/>
                    <a:lumOff val="5000"/>
                  </a:schemeClr>
                </a:solidFill>
              </a:rPr>
              <a:t>Între fețe se menține constantă diferența de potențial Uh=Ua-Ub numită tensiune Hall.</a:t>
            </a:r>
            <a:r>
              <a:rPr lang="ro-RO" sz="1400" b="1" dirty="0" smtClean="0">
                <a:solidFill>
                  <a:schemeClr val="tx1">
                    <a:lumMod val="95000"/>
                    <a:lumOff val="5000"/>
                  </a:schemeClr>
                </a:solidFill>
              </a:rPr>
              <a:t> </a:t>
            </a:r>
            <a:r>
              <a:rPr lang="vi-VN" sz="1400" b="1" dirty="0" smtClean="0">
                <a:solidFill>
                  <a:schemeClr val="tx1">
                    <a:lumMod val="95000"/>
                    <a:lumOff val="5000"/>
                  </a:schemeClr>
                </a:solidFill>
              </a:rPr>
              <a:t>Se demonstrează că Uh=Kh x I x B unde Kh se numește constanta Hall și depinde de temperatură și de natura materialului.</a:t>
            </a:r>
          </a:p>
          <a:p>
            <a:endParaRPr lang="ro-RO" sz="1600" b="1" dirty="0" smtClean="0"/>
          </a:p>
          <a:p>
            <a:r>
              <a:rPr lang="vi-VN" sz="1600" b="1" dirty="0" smtClean="0">
                <a:solidFill>
                  <a:schemeClr val="tx1">
                    <a:lumMod val="95000"/>
                    <a:lumOff val="5000"/>
                  </a:schemeClr>
                </a:solidFill>
              </a:rPr>
              <a:t>Aplicații tehnice</a:t>
            </a:r>
          </a:p>
          <a:p>
            <a:endParaRPr lang="ro-RO" sz="1400" b="1" dirty="0" smtClean="0">
              <a:solidFill>
                <a:schemeClr val="tx1">
                  <a:lumMod val="95000"/>
                  <a:lumOff val="5000"/>
                </a:schemeClr>
              </a:solidFill>
            </a:endParaRPr>
          </a:p>
          <a:p>
            <a:r>
              <a:rPr lang="vi-VN" sz="1400" b="1" dirty="0" smtClean="0">
                <a:solidFill>
                  <a:schemeClr val="tx1">
                    <a:lumMod val="95000"/>
                    <a:lumOff val="5000"/>
                  </a:schemeClr>
                </a:solidFill>
              </a:rPr>
              <a:t>Cea mai răspândită aplicație tehnică a efectului Hall este teslametrul. Teslametrul este format dintr-o sondă care conține o plăcuță semiconductoare de dimensiuni mici (de ex. a= 1mm, h= 2mm și l=2mm) plasată la extremitatea unei tije, un milivoltmetru gradat direct în militesla și un generator de tensiune continuă care dă naștere curentului din plăcuță. Teslametrele moderne sunt prevăzute cu milivoltmetre digitale sensibile</a:t>
            </a:r>
            <a:r>
              <a:rPr lang="vi-VN" sz="1400" b="1" dirty="0" smtClean="0"/>
              <a:t>.</a:t>
            </a:r>
            <a:endParaRPr lang="en-US" sz="1400" dirty="0"/>
          </a:p>
        </p:txBody>
      </p:sp>
    </p:spTree>
    <p:extLst>
      <p:ext uri="{BB962C8B-B14F-4D97-AF65-F5344CB8AC3E}">
        <p14:creationId xmlns:p14="http://schemas.microsoft.com/office/powerpoint/2010/main" val="36259843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openDmnd">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04665"/>
            <a:ext cx="7772400" cy="1008111"/>
          </a:xfrm>
        </p:spPr>
        <p:txBody>
          <a:bodyPr>
            <a:normAutofit fontScale="90000"/>
          </a:bodyPr>
          <a:lstStyle/>
          <a:p>
            <a:r>
              <a:rPr lang="en-US" dirty="0" err="1">
                <a:latin typeface="MS Mincho" pitchFamily="49" charset="-128"/>
                <a:ea typeface="MS Mincho" pitchFamily="49" charset="-128"/>
              </a:rPr>
              <a:t>Efectul</a:t>
            </a:r>
            <a:r>
              <a:rPr lang="en-US" dirty="0">
                <a:latin typeface="MS Mincho" pitchFamily="49" charset="-128"/>
                <a:ea typeface="MS Mincho" pitchFamily="49" charset="-128"/>
              </a:rPr>
              <a:t> piezoelectric</a:t>
            </a:r>
            <a:r>
              <a:rPr lang="en-US" dirty="0"/>
              <a:t/>
            </a:r>
            <a:br>
              <a:rPr lang="en-US" dirty="0"/>
            </a:br>
            <a:endParaRPr lang="en-US" dirty="0"/>
          </a:p>
        </p:txBody>
      </p:sp>
      <p:sp>
        <p:nvSpPr>
          <p:cNvPr id="3" name="Subtitle 2"/>
          <p:cNvSpPr>
            <a:spLocks noGrp="1"/>
          </p:cNvSpPr>
          <p:nvPr>
            <p:ph type="subTitle" idx="1"/>
          </p:nvPr>
        </p:nvSpPr>
        <p:spPr>
          <a:xfrm>
            <a:off x="1043608" y="1268760"/>
            <a:ext cx="7056784" cy="5112568"/>
          </a:xfrm>
        </p:spPr>
        <p:txBody>
          <a:bodyPr>
            <a:normAutofit fontScale="40000" lnSpcReduction="20000"/>
          </a:bodyPr>
          <a:lstStyle/>
          <a:p>
            <a:r>
              <a:rPr lang="vi-VN" dirty="0">
                <a:solidFill>
                  <a:schemeClr val="tx1">
                    <a:lumMod val="95000"/>
                    <a:lumOff val="5000"/>
                  </a:schemeClr>
                </a:solidFill>
              </a:rPr>
              <a:t>Efectul piezoelectric direct constă în proprietatea unor cristale de a se încărca cu sarcină electrică pe unele dintre fețele acestora atunci când sunt supuse la solicitări de întindere sau de compresiune după o anumita direcție.</a:t>
            </a:r>
          </a:p>
          <a:p>
            <a:r>
              <a:rPr lang="vi-VN" dirty="0">
                <a:solidFill>
                  <a:schemeClr val="tx1">
                    <a:lumMod val="95000"/>
                    <a:lumOff val="5000"/>
                  </a:schemeClr>
                </a:solidFill>
              </a:rPr>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vi-VN" dirty="0">
                <a:solidFill>
                  <a:schemeClr val="tx1">
                    <a:lumMod val="95000"/>
                    <a:lumOff val="5000"/>
                  </a:schemeClr>
                </a:solidFill>
              </a:rPr>
              <a:t>Prin acțiunea forțelor F pe direcția axelor mecanice rețeaua se deformează și centrele de greutate ale particulelor cu sarcini negative și ale particulelor cu sarcini nu mai coincid. Apare un moment electric dipolar și deci sarcini electrice de polarizare.</a:t>
            </a:r>
          </a:p>
          <a:p>
            <a:r>
              <a:rPr lang="vi-VN" sz="4000" b="1" dirty="0" smtClean="0">
                <a:solidFill>
                  <a:schemeClr val="tx1">
                    <a:lumMod val="95000"/>
                    <a:lumOff val="5000"/>
                  </a:schemeClr>
                </a:solidFill>
              </a:rPr>
              <a:t>Aplicații</a:t>
            </a:r>
            <a:r>
              <a:rPr lang="ro-RO" sz="4000" b="1" dirty="0" smtClean="0">
                <a:solidFill>
                  <a:schemeClr val="tx1">
                    <a:lumMod val="95000"/>
                    <a:lumOff val="5000"/>
                  </a:schemeClr>
                </a:solidFill>
              </a:rPr>
              <a:t> </a:t>
            </a:r>
            <a:r>
              <a:rPr lang="ro-RO" sz="4000" b="1" dirty="0" smtClean="0">
                <a:solidFill>
                  <a:schemeClr val="tx1">
                    <a:lumMod val="95000"/>
                    <a:lumOff val="5000"/>
                  </a:schemeClr>
                </a:solidFill>
                <a:latin typeface="Arial" pitchFamily="34" charset="0"/>
                <a:cs typeface="Arial" pitchFamily="34" charset="0"/>
              </a:rPr>
              <a:t>Tehnice</a:t>
            </a:r>
            <a:endParaRPr lang="vi-VN" sz="4000" b="1" dirty="0">
              <a:solidFill>
                <a:schemeClr val="tx1">
                  <a:lumMod val="95000"/>
                  <a:lumOff val="5000"/>
                </a:schemeClr>
              </a:solidFill>
              <a:latin typeface="Arial" pitchFamily="34" charset="0"/>
              <a:cs typeface="Arial" pitchFamily="34" charset="0"/>
            </a:endParaRPr>
          </a:p>
          <a:p>
            <a:r>
              <a:rPr lang="vi-VN" dirty="0">
                <a:solidFill>
                  <a:schemeClr val="tx1">
                    <a:lumMod val="95000"/>
                    <a:lumOff val="5000"/>
                  </a:schemeClr>
                </a:solidFill>
              </a:rPr>
              <a:t>Doza de pickup este un cristal piezoelectric care este supus unor forțe de compresiune variabile și în funcție de adâncimea șanțului pe disc se va genera o tensiune variabilă corespunzătoare semnalului înregistrat</a:t>
            </a:r>
            <a:r>
              <a:rPr lang="vi-VN" dirty="0" smtClean="0">
                <a:solidFill>
                  <a:schemeClr val="tx1">
                    <a:lumMod val="95000"/>
                    <a:lumOff val="5000"/>
                  </a:schemeClr>
                </a:solidFill>
              </a:rPr>
              <a:t>.</a:t>
            </a:r>
            <a:endParaRPr lang="ro-RO" dirty="0" smtClean="0">
              <a:solidFill>
                <a:schemeClr val="tx1">
                  <a:lumMod val="95000"/>
                  <a:lumOff val="5000"/>
                </a:schemeClr>
              </a:solidFill>
            </a:endParaRPr>
          </a:p>
          <a:p>
            <a:r>
              <a:rPr lang="vi-VN" dirty="0" smtClean="0">
                <a:solidFill>
                  <a:schemeClr val="tx1">
                    <a:lumMod val="95000"/>
                    <a:lumOff val="5000"/>
                  </a:schemeClr>
                </a:solidFill>
              </a:rPr>
              <a:t> </a:t>
            </a:r>
            <a:r>
              <a:rPr lang="vi-VN" dirty="0">
                <a:solidFill>
                  <a:schemeClr val="tx1">
                    <a:lumMod val="95000"/>
                    <a:lumOff val="5000"/>
                  </a:schemeClr>
                </a:solidFill>
              </a:rPr>
              <a:t>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 Principiul electrostricțiunii este folosit la difuzor și la generatorul de ultrasunete. </a:t>
            </a:r>
            <a:endParaRPr lang="ro-RO" dirty="0" smtClean="0">
              <a:solidFill>
                <a:schemeClr val="tx1">
                  <a:lumMod val="95000"/>
                  <a:lumOff val="5000"/>
                </a:schemeClr>
              </a:solidFill>
            </a:endParaRPr>
          </a:p>
          <a:p>
            <a:endParaRPr lang="ro-RO" dirty="0" smtClean="0">
              <a:solidFill>
                <a:schemeClr val="tx1">
                  <a:lumMod val="95000"/>
                  <a:lumOff val="5000"/>
                </a:schemeClr>
              </a:solidFill>
            </a:endParaRPr>
          </a:p>
          <a:p>
            <a:r>
              <a:rPr lang="vi-VN" dirty="0" smtClean="0">
                <a:solidFill>
                  <a:schemeClr val="tx1">
                    <a:lumMod val="95000"/>
                    <a:lumOff val="5000"/>
                  </a:schemeClr>
                </a:solidFill>
              </a:rPr>
              <a:t>Generatorul </a:t>
            </a:r>
            <a:r>
              <a:rPr lang="vi-VN" dirty="0">
                <a:solidFill>
                  <a:schemeClr val="tx1">
                    <a:lumMod val="95000"/>
                    <a:lumOff val="5000"/>
                  </a:schemeClr>
                </a:solidFill>
              </a:rPr>
              <a:t>conține două plăcuțe de cuarț cu tăietură Curie, șlefuite și lipite între două plăci groase de oțel. La aplicarea unei tensiuni alternative prin modificarea dimensiunilor pe o anumită direcție, sistemul devine o sursă de sunete de frecvență foarte mare. Prin recepționarea ecoului recepționat de ultrasunete se pot măsura distanțele. La recepție, un cristal piezoelectric va vibra elastic în urma presiunii exercitate de ultrasunete: vor apărea tensiuni electrice pe fețele </a:t>
            </a:r>
            <a:r>
              <a:rPr lang="vi-VN" dirty="0" smtClean="0">
                <a:solidFill>
                  <a:schemeClr val="tx1">
                    <a:lumMod val="95000"/>
                    <a:lumOff val="5000"/>
                  </a:schemeClr>
                </a:solidFill>
              </a:rPr>
              <a:t>opuse.</a:t>
            </a:r>
            <a:r>
              <a:rPr lang="ro-RO" dirty="0" smtClean="0">
                <a:solidFill>
                  <a:schemeClr val="tx1">
                    <a:lumMod val="95000"/>
                    <a:lumOff val="5000"/>
                  </a:schemeClr>
                </a:solidFill>
              </a:rPr>
              <a:t> </a:t>
            </a:r>
            <a:r>
              <a:rPr lang="vi-VN" dirty="0" smtClean="0">
                <a:solidFill>
                  <a:schemeClr val="tx1">
                    <a:lumMod val="95000"/>
                    <a:lumOff val="5000"/>
                  </a:schemeClr>
                </a:solidFill>
              </a:rPr>
              <a:t>Folosind </a:t>
            </a:r>
            <a:r>
              <a:rPr lang="vi-VN" dirty="0">
                <a:solidFill>
                  <a:schemeClr val="tx1">
                    <a:lumMod val="95000"/>
                    <a:lumOff val="5000"/>
                  </a:schemeClr>
                </a:solidFill>
              </a:rPr>
              <a:t>traductoare piezoelectrice se poate măsura accelerația; aparatele se numesc accelerometre </a:t>
            </a:r>
            <a:r>
              <a:rPr lang="vi-VN" dirty="0" smtClean="0">
                <a:solidFill>
                  <a:schemeClr val="tx1">
                    <a:lumMod val="95000"/>
                    <a:lumOff val="5000"/>
                  </a:schemeClr>
                </a:solidFill>
              </a:rPr>
              <a:t>piezoelectrice.</a:t>
            </a:r>
            <a:r>
              <a:rPr lang="ro-RO" dirty="0">
                <a:solidFill>
                  <a:schemeClr val="tx1">
                    <a:lumMod val="95000"/>
                    <a:lumOff val="5000"/>
                  </a:schemeClr>
                </a:solidFill>
              </a:rPr>
              <a:t> </a:t>
            </a:r>
            <a:r>
              <a:rPr lang="vi-VN" dirty="0" smtClean="0">
                <a:solidFill>
                  <a:schemeClr val="tx1">
                    <a:lumMod val="95000"/>
                    <a:lumOff val="5000"/>
                  </a:schemeClr>
                </a:solidFill>
              </a:rPr>
              <a:t>Pentru </a:t>
            </a:r>
            <a:r>
              <a:rPr lang="vi-VN" dirty="0">
                <a:solidFill>
                  <a:schemeClr val="tx1">
                    <a:lumMod val="95000"/>
                    <a:lumOff val="5000"/>
                  </a:schemeClr>
                </a:solidFill>
              </a:rPr>
              <a:t>măsurarea presiunii se folosește de asemenea efectul piezoelectric direct.</a:t>
            </a:r>
          </a:p>
        </p:txBody>
      </p:sp>
    </p:spTree>
    <p:extLst>
      <p:ext uri="{BB962C8B-B14F-4D97-AF65-F5344CB8AC3E}">
        <p14:creationId xmlns:p14="http://schemas.microsoft.com/office/powerpoint/2010/main" val="41228220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horzBrick">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1080120"/>
          </a:xfrm>
        </p:spPr>
        <p:txBody>
          <a:bodyPr>
            <a:noAutofit/>
          </a:bodyPr>
          <a:lstStyle/>
          <a:p>
            <a:r>
              <a:rPr lang="en-US" dirty="0" err="1">
                <a:latin typeface="Rockwell" pitchFamily="18" charset="0"/>
              </a:rPr>
              <a:t>Efectul</a:t>
            </a:r>
            <a:r>
              <a:rPr lang="en-US" dirty="0">
                <a:latin typeface="Rockwell" pitchFamily="18" charset="0"/>
              </a:rPr>
              <a:t> </a:t>
            </a:r>
            <a:r>
              <a:rPr lang="en-US" dirty="0" err="1">
                <a:latin typeface="Rockwell" pitchFamily="18" charset="0"/>
              </a:rPr>
              <a:t>fotoelectric</a:t>
            </a:r>
            <a:r>
              <a:rPr lang="en-US" dirty="0"/>
              <a:t/>
            </a:r>
            <a:br>
              <a:rPr lang="en-US" dirty="0"/>
            </a:br>
            <a:endParaRPr lang="en-US" dirty="0"/>
          </a:p>
        </p:txBody>
      </p:sp>
      <p:sp>
        <p:nvSpPr>
          <p:cNvPr id="3" name="Subtitle 2"/>
          <p:cNvSpPr>
            <a:spLocks noGrp="1"/>
          </p:cNvSpPr>
          <p:nvPr>
            <p:ph type="subTitle" idx="1"/>
          </p:nvPr>
        </p:nvSpPr>
        <p:spPr>
          <a:xfrm>
            <a:off x="755576" y="1340768"/>
            <a:ext cx="7632848" cy="5040560"/>
          </a:xfrm>
        </p:spPr>
        <p:txBody>
          <a:bodyPr>
            <a:normAutofit fontScale="40000" lnSpcReduction="20000"/>
          </a:bodyPr>
          <a:lstStyle/>
          <a:p>
            <a:r>
              <a:rPr lang="vi-VN" sz="3500" dirty="0">
                <a:solidFill>
                  <a:schemeClr val="tx1">
                    <a:lumMod val="95000"/>
                    <a:lumOff val="5000"/>
                  </a:schemeClr>
                </a:solidFill>
              </a:rPr>
              <a:t>Energia purtată de radiația electromagnetică este de natură discretă sub formă de cuante de energie numite fotoni.</a:t>
            </a:r>
          </a:p>
          <a:p>
            <a:r>
              <a:rPr lang="vi-VN" sz="3500" dirty="0">
                <a:solidFill>
                  <a:schemeClr val="tx1">
                    <a:lumMod val="95000"/>
                    <a:lumOff val="5000"/>
                  </a:schemeClr>
                </a:solidFill>
              </a:rPr>
              <a:t>Dacă pe suprafața unei plăcuțe semiconductoare cade un flux </a:t>
            </a:r>
            <a:r>
              <a:rPr lang="el-GR" sz="3500" dirty="0">
                <a:solidFill>
                  <a:schemeClr val="tx1">
                    <a:lumMod val="95000"/>
                    <a:lumOff val="5000"/>
                  </a:schemeClr>
                </a:solidFill>
              </a:rPr>
              <a:t>Φ </a:t>
            </a:r>
            <a:r>
              <a:rPr lang="vi-VN" sz="3500" dirty="0">
                <a:solidFill>
                  <a:schemeClr val="tx1">
                    <a:lumMod val="95000"/>
                    <a:lumOff val="5000"/>
                  </a:schemeClr>
                </a:solidFill>
              </a:rPr>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vi-VN" sz="3500" dirty="0">
                <a:solidFill>
                  <a:schemeClr val="tx1">
                    <a:lumMod val="95000"/>
                    <a:lumOff val="5000"/>
                  </a:schemeClr>
                </a:solidFill>
              </a:rPr>
              <a:t>Creșterea energiei de vibrație a atomilor rețelei se asociază cu apariția în rețea a unor purtători de energie de vibrație numiți fononi.</a:t>
            </a:r>
          </a:p>
          <a:p>
            <a:r>
              <a:rPr lang="vi-VN" sz="3500" dirty="0">
                <a:solidFill>
                  <a:schemeClr val="tx1">
                    <a:lumMod val="95000"/>
                    <a:lumOff val="5000"/>
                  </a:schemeClr>
                </a:solidFill>
              </a:rPr>
              <a:t>Efectul fotooelectric intern are loc când energia incidentă preluată contribuie numai la ruperea electronilor de valență care devin electroni liberi.</a:t>
            </a:r>
          </a:p>
          <a:p>
            <a:r>
              <a:rPr lang="vi-VN" sz="3500" dirty="0">
                <a:solidFill>
                  <a:schemeClr val="tx1">
                    <a:lumMod val="95000"/>
                    <a:lumOff val="5000"/>
                  </a:schemeClr>
                </a:solidFill>
              </a:rPr>
              <a:t>Efectul fotooelectric extern are loc când energia incidentă reținută în interior este mai mare decât energia de legătură a electronilor, în rețea se formează fononi, în exterior se emit electroni.</a:t>
            </a:r>
          </a:p>
          <a:p>
            <a:r>
              <a:rPr lang="vi-VN" sz="3500" dirty="0">
                <a:solidFill>
                  <a:schemeClr val="tx1">
                    <a:lumMod val="95000"/>
                    <a:lumOff val="5000"/>
                  </a:schemeClr>
                </a:solidFill>
              </a:rPr>
              <a:t>La un semiconductor impurificat sub influența luminii apare efectul fotooelectric, iar energia radiației incidente este preluată de purtătorii de sarcină și energia cinetică a acestora crește.</a:t>
            </a:r>
          </a:p>
          <a:p>
            <a:endParaRPr lang="ro-RO" sz="3500" dirty="0" smtClean="0">
              <a:solidFill>
                <a:schemeClr val="tx1">
                  <a:lumMod val="95000"/>
                  <a:lumOff val="5000"/>
                </a:schemeClr>
              </a:solidFill>
            </a:endParaRPr>
          </a:p>
          <a:p>
            <a:r>
              <a:rPr lang="vi-VN" sz="3500" dirty="0" smtClean="0">
                <a:solidFill>
                  <a:schemeClr val="tx1">
                    <a:lumMod val="95000"/>
                    <a:lumOff val="5000"/>
                  </a:schemeClr>
                </a:solidFill>
              </a:rPr>
              <a:t>Am </a:t>
            </a:r>
            <a:r>
              <a:rPr lang="vi-VN" sz="3500" dirty="0">
                <a:solidFill>
                  <a:schemeClr val="tx1">
                    <a:lumMod val="95000"/>
                    <a:lumOff val="5000"/>
                  </a:schemeClr>
                </a:solidFill>
              </a:rPr>
              <a:t>văzut că în joncțiunea pn apare o barieră de potential; sub influența luminii, la o </a:t>
            </a:r>
            <a:r>
              <a:rPr lang="vi-VN" sz="3500" dirty="0" smtClean="0">
                <a:solidFill>
                  <a:schemeClr val="tx1">
                    <a:lumMod val="95000"/>
                    <a:lumOff val="5000"/>
                  </a:schemeClr>
                </a:solidFill>
              </a:rPr>
              <a:t>joncțiune</a:t>
            </a:r>
            <a:r>
              <a:rPr lang="ro-RO" sz="3500" dirty="0" smtClean="0">
                <a:solidFill>
                  <a:schemeClr val="tx1">
                    <a:lumMod val="95000"/>
                    <a:lumOff val="5000"/>
                  </a:schemeClr>
                </a:solidFill>
              </a:rPr>
              <a:t> </a:t>
            </a:r>
            <a:r>
              <a:rPr lang="vi-VN" sz="3500" dirty="0" smtClean="0">
                <a:solidFill>
                  <a:schemeClr val="tx1">
                    <a:lumMod val="95000"/>
                    <a:lumOff val="5000"/>
                  </a:schemeClr>
                </a:solidFill>
              </a:rPr>
              <a:t>fotosensibilă</a:t>
            </a:r>
            <a:r>
              <a:rPr lang="vi-VN" sz="3500" dirty="0">
                <a:solidFill>
                  <a:schemeClr val="tx1">
                    <a:lumMod val="95000"/>
                    <a:lumOff val="5000"/>
                  </a:schemeClr>
                </a:solidFill>
              </a:rPr>
              <a:t>, mărimea barierei </a:t>
            </a:r>
            <a:r>
              <a:rPr lang="vi-VN" sz="3500" dirty="0" smtClean="0">
                <a:solidFill>
                  <a:schemeClr val="tx1">
                    <a:lumMod val="95000"/>
                    <a:lumOff val="5000"/>
                  </a:schemeClr>
                </a:solidFill>
              </a:rPr>
              <a:t>crește.</a:t>
            </a:r>
            <a:r>
              <a:rPr lang="ro-RO" sz="3500" dirty="0" smtClean="0">
                <a:solidFill>
                  <a:schemeClr val="tx1">
                    <a:lumMod val="95000"/>
                    <a:lumOff val="5000"/>
                  </a:schemeClr>
                </a:solidFill>
              </a:rPr>
              <a:t> </a:t>
            </a:r>
            <a:r>
              <a:rPr lang="vi-VN" sz="3500" dirty="0" smtClean="0">
                <a:solidFill>
                  <a:schemeClr val="tx1">
                    <a:lumMod val="95000"/>
                    <a:lumOff val="5000"/>
                  </a:schemeClr>
                </a:solidFill>
              </a:rPr>
              <a:t>Un </a:t>
            </a:r>
            <a:r>
              <a:rPr lang="vi-VN" sz="3500" dirty="0">
                <a:solidFill>
                  <a:schemeClr val="tx1">
                    <a:lumMod val="95000"/>
                    <a:lumOff val="5000"/>
                  </a:schemeClr>
                </a:solidFill>
              </a:rPr>
              <a:t>element care conține o asemenea joncțiune se numește fotoelement și este un generator de tensiune. Fotoelementul este o fotodiodă care sub influența luminii generează curent electric într-un circuit, fără altă sursă de energie din exterior.</a:t>
            </a:r>
          </a:p>
          <a:p>
            <a:r>
              <a:rPr lang="vi-VN" sz="3500" dirty="0">
                <a:solidFill>
                  <a:schemeClr val="tx1">
                    <a:lumMod val="95000"/>
                    <a:lumOff val="5000"/>
                  </a:schemeClr>
                </a:solidFill>
              </a:rPr>
              <a:t>Daca fotodioda este polarizată invers, curentul din circuit este dat de curentul de câmp la care participă purtătorii minoritari generați pe cale termică și generați prin efect fotoelectric intern și este proporțional cu fluxul luminos și cu sensibilitatea spectrală a fotodiodei.</a:t>
            </a:r>
          </a:p>
          <a:p>
            <a:endParaRPr lang="en-US" dirty="0"/>
          </a:p>
        </p:txBody>
      </p:sp>
    </p:spTree>
    <p:extLst>
      <p:ext uri="{BB962C8B-B14F-4D97-AF65-F5344CB8AC3E}">
        <p14:creationId xmlns:p14="http://schemas.microsoft.com/office/powerpoint/2010/main" val="103985767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laid">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1000702"/>
          </a:xfrm>
        </p:spPr>
        <p:txBody>
          <a:bodyPr>
            <a:normAutofit fontScale="90000"/>
          </a:bodyPr>
          <a:lstStyle/>
          <a:p>
            <a:r>
              <a:rPr lang="en-US" dirty="0" err="1">
                <a:latin typeface="Gill Sans MT Ext Condensed Bold" pitchFamily="34" charset="-18"/>
              </a:rPr>
              <a:t>Efecte</a:t>
            </a:r>
            <a:r>
              <a:rPr lang="en-US" dirty="0">
                <a:latin typeface="Gill Sans MT Ext Condensed Bold" pitchFamily="34" charset="-18"/>
              </a:rPr>
              <a:t> </a:t>
            </a:r>
            <a:r>
              <a:rPr lang="en-US" dirty="0" err="1">
                <a:latin typeface="Gill Sans MT Ext Condensed Bold" pitchFamily="34" charset="-18"/>
              </a:rPr>
              <a:t>termoelectrice</a:t>
            </a:r>
            <a:r>
              <a:rPr lang="en-US" dirty="0"/>
              <a:t/>
            </a:r>
            <a:br>
              <a:rPr lang="en-US" dirty="0"/>
            </a:br>
            <a:endParaRPr lang="en-US" dirty="0"/>
          </a:p>
        </p:txBody>
      </p:sp>
      <p:sp>
        <p:nvSpPr>
          <p:cNvPr id="3" name="Subtitle 2"/>
          <p:cNvSpPr>
            <a:spLocks noGrp="1"/>
          </p:cNvSpPr>
          <p:nvPr>
            <p:ph type="subTitle" idx="1"/>
          </p:nvPr>
        </p:nvSpPr>
        <p:spPr>
          <a:xfrm>
            <a:off x="1043608" y="1124744"/>
            <a:ext cx="7344816" cy="5256584"/>
          </a:xfrm>
        </p:spPr>
        <p:txBody>
          <a:bodyPr>
            <a:normAutofit fontScale="62500" lnSpcReduction="20000"/>
          </a:bodyPr>
          <a:lstStyle/>
          <a:p>
            <a:r>
              <a:rPr lang="vi-VN" dirty="0" smtClean="0">
                <a:solidFill>
                  <a:schemeClr val="tx1">
                    <a:lumMod val="95000"/>
                    <a:lumOff val="5000"/>
                  </a:schemeClr>
                </a:solidFill>
              </a:rPr>
              <a:t>Efectul Seebeck constă în apariția unei tensiuni electromotoare într-un circuit format din două conductoare de natură diferită cu joncțiuni la capete, când cele două joncțiuni se află la temperaturi diferite.</a:t>
            </a:r>
            <a:r>
              <a:rPr lang="ro-RO" dirty="0" smtClean="0">
                <a:solidFill>
                  <a:schemeClr val="tx1">
                    <a:lumMod val="95000"/>
                    <a:lumOff val="5000"/>
                  </a:schemeClr>
                </a:solidFill>
              </a:rPr>
              <a:t> </a:t>
            </a:r>
            <a:r>
              <a:rPr lang="vi-VN" dirty="0" smtClean="0">
                <a:solidFill>
                  <a:schemeClr val="tx1">
                    <a:lumMod val="95000"/>
                    <a:lumOff val="5000"/>
                  </a:schemeClr>
                </a:solidFill>
              </a:rPr>
              <a:t>Pe baza acestui efect se realizează termocupluri pentru măsurarea temperaturii.</a:t>
            </a:r>
          </a:p>
          <a:p>
            <a:r>
              <a:rPr lang="vi-VN" dirty="0" smtClean="0">
                <a:solidFill>
                  <a:schemeClr val="tx1">
                    <a:lumMod val="95000"/>
                    <a:lumOff val="5000"/>
                  </a:schemeClr>
                </a:solidFill>
              </a:rPr>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r>
              <a:rPr lang="ro-RO" dirty="0" smtClean="0">
                <a:solidFill>
                  <a:schemeClr val="tx1">
                    <a:lumMod val="95000"/>
                    <a:lumOff val="5000"/>
                  </a:schemeClr>
                </a:solidFill>
              </a:rPr>
              <a:t> </a:t>
            </a:r>
            <a:r>
              <a:rPr lang="vi-VN" dirty="0" smtClean="0">
                <a:solidFill>
                  <a:schemeClr val="tx1">
                    <a:lumMod val="95000"/>
                    <a:lumOff val="5000"/>
                  </a:schemeClr>
                </a:solidFill>
              </a:rPr>
              <a:t>Dacă prin joncțiune trece un curent electric cu semnul de la cupru la fier, electronii din zona de contact capătă energie cinetică suplimentară și temperatura joncțiunii crește; la trecerea unui curent în sens invers, temperatura joncțiunii scade.</a:t>
            </a:r>
          </a:p>
          <a:p>
            <a:r>
              <a:rPr lang="vi-VN" dirty="0" smtClean="0">
                <a:solidFill>
                  <a:schemeClr val="tx1">
                    <a:lumMod val="95000"/>
                    <a:lumOff val="5000"/>
                  </a:schemeClr>
                </a:solidFill>
              </a:rPr>
              <a:t>Dacă într-un circuit electric cu două joncțiuni ca cele de mai sus, circulă un curent electric cu sens adecvat, se poate realiza un transport de căldură de la joncțiunea mai rece la joncțiunea mai caldă. Efectul Peltier este folosit la realizarea minifrigiderelor.</a:t>
            </a:r>
            <a:endParaRPr lang="en-US" dirty="0">
              <a:solidFill>
                <a:schemeClr val="tx1">
                  <a:lumMod val="95000"/>
                  <a:lumOff val="5000"/>
                </a:schemeClr>
              </a:solidFill>
            </a:endParaRPr>
          </a:p>
        </p:txBody>
      </p:sp>
    </p:spTree>
    <p:extLst>
      <p:ext uri="{BB962C8B-B14F-4D97-AF65-F5344CB8AC3E}">
        <p14:creationId xmlns:p14="http://schemas.microsoft.com/office/powerpoint/2010/main" val="115286636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dkHorz">
          <a:fgClr>
            <a:srgbClr val="FFFF0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3"/>
            <a:ext cx="7772400" cy="864095"/>
          </a:xfrm>
        </p:spPr>
        <p:txBody>
          <a:bodyPr/>
          <a:lstStyle/>
          <a:p>
            <a:r>
              <a:rPr lang="ro-RO" dirty="0" smtClean="0"/>
              <a:t>SURSE</a:t>
            </a:r>
            <a:endParaRPr lang="en-US" dirty="0"/>
          </a:p>
        </p:txBody>
      </p:sp>
      <p:sp>
        <p:nvSpPr>
          <p:cNvPr id="3" name="Subtitle 2"/>
          <p:cNvSpPr>
            <a:spLocks noGrp="1"/>
          </p:cNvSpPr>
          <p:nvPr>
            <p:ph type="subTitle" idx="1"/>
          </p:nvPr>
        </p:nvSpPr>
        <p:spPr>
          <a:xfrm>
            <a:off x="1331640" y="1412776"/>
            <a:ext cx="6400800" cy="1296144"/>
          </a:xfrm>
        </p:spPr>
        <p:txBody>
          <a:bodyPr/>
          <a:lstStyle/>
          <a:p>
            <a:r>
              <a:rPr lang="en-US" dirty="0" smtClean="0">
                <a:hlinkClick r:id="rId2"/>
              </a:rPr>
              <a:t>Wikipedia-</a:t>
            </a:r>
            <a:r>
              <a:rPr lang="en-US" dirty="0" err="1" smtClean="0">
                <a:hlinkClick r:id="rId2"/>
              </a:rPr>
              <a:t>Efectele</a:t>
            </a:r>
            <a:r>
              <a:rPr lang="en-US" dirty="0" smtClean="0">
                <a:hlinkClick r:id="rId2"/>
              </a:rPr>
              <a:t> </a:t>
            </a:r>
            <a:r>
              <a:rPr lang="en-US" dirty="0" err="1" smtClean="0">
                <a:hlinkClick r:id="rId2"/>
              </a:rPr>
              <a:t>Curentului</a:t>
            </a:r>
            <a:r>
              <a:rPr lang="en-US" dirty="0" smtClean="0">
                <a:hlinkClick r:id="rId2"/>
              </a:rPr>
              <a:t> Electric</a:t>
            </a:r>
            <a:endParaRPr lang="en-US" dirty="0" smtClean="0">
              <a:solidFill>
                <a:schemeClr val="bg1"/>
              </a:solidFill>
            </a:endParaRPr>
          </a:p>
          <a:p>
            <a:endParaRPr lang="en-US" dirty="0"/>
          </a:p>
        </p:txBody>
      </p:sp>
    </p:spTree>
    <p:extLst>
      <p:ext uri="{BB962C8B-B14F-4D97-AF65-F5344CB8AC3E}">
        <p14:creationId xmlns:p14="http://schemas.microsoft.com/office/powerpoint/2010/main" val="151685984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Black Tie</Template>
  <TotalTime>69</TotalTime>
  <Words>1758</Words>
  <Application>Microsoft Office PowerPoint</Application>
  <PresentationFormat>On-screen Show (4:3)</PresentationFormat>
  <Paragraphs>81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Efectele Curentului Electric</vt:lpstr>
      <vt:lpstr>EFECTUL TERMIC</vt:lpstr>
      <vt:lpstr>PowerPoint Presentation</vt:lpstr>
      <vt:lpstr>EFECTUL MAGNETIC</vt:lpstr>
      <vt:lpstr>Efectul chimic al curentului electric </vt:lpstr>
      <vt:lpstr>PowerPoint Presentation</vt:lpstr>
      <vt:lpstr>Efectul Hall </vt:lpstr>
      <vt:lpstr>Efectul piezoelectric </vt:lpstr>
      <vt:lpstr>Efectul fotoelectric </vt:lpstr>
      <vt:lpstr>Efecte termoelectrice </vt:lpstr>
      <vt:lpstr>SURSE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Home</dc:creator>
  <cp:lastModifiedBy>Home</cp:lastModifiedBy>
  <cp:revision>7</cp:revision>
  <dcterms:created xsi:type="dcterms:W3CDTF">2020-03-26T08:17:51Z</dcterms:created>
  <dcterms:modified xsi:type="dcterms:W3CDTF">2020-03-26T09:27:33Z</dcterms:modified>
</cp:coreProperties>
</file>