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ableStyles" Target="tableStyle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heme" Target="theme/theme1.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zitiv titlu">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o-RO"/>
              <a:t>Faceți clic pentru a edita stilul de titlu coordonator</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o-RO"/>
              <a:t>Faceți clic pentru a edita stilul de subtitlu coordonator</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o-RO"/>
              <a:t>Faceți clic pentru a edita stilul de titlu coordonator</a:t>
            </a:r>
            <a:endParaRPr lang="en-US" dirty="0"/>
          </a:p>
        </p:txBody>
      </p:sp>
      <p:sp>
        <p:nvSpPr>
          <p:cNvPr id="3" name="Content Placeholder 2"/>
          <p:cNvSpPr>
            <a:spLocks noGrp="1"/>
          </p:cNvSpPr>
          <p:nvPr>
            <p:ph idx="1"/>
          </p:nvPr>
        </p:nvSpPr>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3/26/2020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o-RO"/>
              <a:t>Faceți clic pentru a edita stilul de titlu coordonator</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o-RO"/>
              <a:t>Faceți clic pentru a edita stilul de titlu coordonator</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42A54C80-263E-416B-A8E0-580EDEADCBDC}" type="datetimeFigureOut">
              <a:rPr lang="en-US" dirty="0"/>
              <a:t>3/26/2020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u și legendă">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o-RO"/>
              <a:t>Faceți clic pentru a edita stilul de titlu coordonator</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o-RO"/>
              <a:t>Faceţi clic pentru a edita Master stiluri text</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de vizită">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t carte de vizită">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o-RO"/>
              <a:t>Faceți clic pentru a edita stilul de titlu coordonator</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o-RO"/>
              <a:t>Faceţi clic pentru a edita Master stiluri text</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devărat sau fals">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o-RO"/>
              <a:t>Faceți clic pentru a edita stilul de titlu coordonator</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o-RO"/>
              <a:t>Faceţi clic pentru a edita Master stiluri text</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3/26/2020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hyperlink" Target="https://ro.m.wikipedia.org/wiki/Tensiune_electric%C4%83" TargetMode="External" /><Relationship Id="rId2" Type="http://schemas.openxmlformats.org/officeDocument/2006/relationships/hyperlink" Target="https://ro.m.wikipedia.org/wiki/Curent_electric" TargetMode="External" /><Relationship Id="rId1" Type="http://schemas.openxmlformats.org/officeDocument/2006/relationships/slideLayout" Target="../slideLayouts/slideLayout2.xml" /><Relationship Id="rId4" Type="http://schemas.openxmlformats.org/officeDocument/2006/relationships/image" Target="../media/image1.jpeg" /></Relationships>
</file>

<file path=ppt/slides/_rels/slide3.xml.rels><?xml version="1.0" encoding="UTF-8" standalone="yes"?>
<Relationships xmlns="http://schemas.openxmlformats.org/package/2006/relationships"><Relationship Id="rId3" Type="http://schemas.openxmlformats.org/officeDocument/2006/relationships/hyperlink" Target="https://ro.m.wikipedia.org/wiki/Energie_cinetic%C4%83" TargetMode="External" /><Relationship Id="rId2" Type="http://schemas.openxmlformats.org/officeDocument/2006/relationships/hyperlink" Target="https://ro.m.wikipedia.org/wiki/Electron" TargetMode="External" /><Relationship Id="rId1" Type="http://schemas.openxmlformats.org/officeDocument/2006/relationships/slideLayout" Target="../slideLayouts/slideLayout2.xml" /><Relationship Id="rId4" Type="http://schemas.openxmlformats.org/officeDocument/2006/relationships/image" Target="../media/image2.jpeg" /></Relationships>
</file>

<file path=ppt/slides/_rels/slide4.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hyperlink" Target="https://ro.m.wikipedia.org/w/index.php?title=Induc%C8%9Bie&amp;action=edit&amp;redlink=1" TargetMode="External" /><Relationship Id="rId7" Type="http://schemas.openxmlformats.org/officeDocument/2006/relationships/hyperlink" Target="https://ro.m.wikipedia.org/w/index.php?title=For%C8%9B%C4%83_electric%C4%83&amp;action=edit&amp;redlink=1" TargetMode="External" /><Relationship Id="rId2" Type="http://schemas.openxmlformats.org/officeDocument/2006/relationships/hyperlink" Target="https://ro.m.wikipedia.org/w/index.php?title=Efectele_curentului_electric&amp;action=edit&amp;section=8" TargetMode="External" /><Relationship Id="rId1" Type="http://schemas.openxmlformats.org/officeDocument/2006/relationships/slideLayout" Target="../slideLayouts/slideLayout2.xml" /><Relationship Id="rId6" Type="http://schemas.openxmlformats.org/officeDocument/2006/relationships/hyperlink" Target="https://ro.m.wikipedia.org/wiki/Electron" TargetMode="External" /><Relationship Id="rId5" Type="http://schemas.openxmlformats.org/officeDocument/2006/relationships/hyperlink" Target="https://ro.m.wikipedia.org/w/index.php?title=C%C3%A2mp_electrostatic&amp;action=edit&amp;redlink=1" TargetMode="External" /><Relationship Id="rId4" Type="http://schemas.openxmlformats.org/officeDocument/2006/relationships/hyperlink" Target="https://ro.m.wikipedia.org/w/index.php?title=For%C8%9Bei_Lorentz&amp;action=edit&amp;redlink=1" TargetMode="Externa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hyperlink" Target="https://ro.m.wikipedia.org/wiki/Termocuplu" TargetMode="External" /><Relationship Id="rId2" Type="http://schemas.openxmlformats.org/officeDocument/2006/relationships/hyperlink" Target="https://ro.m.wikipedia.org/wiki/Tensiune_electromotoare" TargetMode="Externa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hyperlink" Target="https://ro.m.wikipedia.org/wiki/Efectele_curentului_electric" TargetMode="Externa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BF3AFCFE-0643-0E47-9957-C12036136A19}"/>
              </a:ext>
            </a:extLst>
          </p:cNvPr>
          <p:cNvSpPr>
            <a:spLocks noGrp="1"/>
          </p:cNvSpPr>
          <p:nvPr>
            <p:ph type="ctrTitle"/>
          </p:nvPr>
        </p:nvSpPr>
        <p:spPr/>
        <p:txBody>
          <a:bodyPr/>
          <a:lstStyle/>
          <a:p>
            <a:r>
              <a:rPr lang="ro-RO"/>
              <a:t>EFECTELE CURENTULUI ELECTRIC  </a:t>
            </a:r>
            <a:endParaRPr lang=""/>
          </a:p>
        </p:txBody>
      </p:sp>
      <p:sp>
        <p:nvSpPr>
          <p:cNvPr id="3" name="Subtitlu 2">
            <a:extLst>
              <a:ext uri="{FF2B5EF4-FFF2-40B4-BE49-F238E27FC236}">
                <a16:creationId xmlns:a16="http://schemas.microsoft.com/office/drawing/2014/main" id="{5662A17F-356B-8D44-8288-50252AAA65B5}"/>
              </a:ext>
            </a:extLst>
          </p:cNvPr>
          <p:cNvSpPr>
            <a:spLocks noGrp="1"/>
          </p:cNvSpPr>
          <p:nvPr>
            <p:ph type="subTitle" idx="1"/>
          </p:nvPr>
        </p:nvSpPr>
        <p:spPr/>
        <p:txBody>
          <a:bodyPr/>
          <a:lstStyle/>
          <a:p>
            <a:r>
              <a:rPr lang="ro-RO"/>
              <a:t>Denisa Cires</a:t>
            </a:r>
          </a:p>
        </p:txBody>
      </p:sp>
    </p:spTree>
    <p:extLst>
      <p:ext uri="{BB962C8B-B14F-4D97-AF65-F5344CB8AC3E}">
        <p14:creationId xmlns:p14="http://schemas.microsoft.com/office/powerpoint/2010/main" val="618029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E6D7809-E55B-0C45-AD80-0C4B915528BD}"/>
              </a:ext>
            </a:extLst>
          </p:cNvPr>
          <p:cNvSpPr>
            <a:spLocks noGrp="1"/>
          </p:cNvSpPr>
          <p:nvPr>
            <p:ph type="title"/>
          </p:nvPr>
        </p:nvSpPr>
        <p:spPr/>
        <p:txBody>
          <a:bodyPr/>
          <a:lstStyle/>
          <a:p>
            <a:r>
              <a:rPr lang="ro-RO"/>
              <a:t>Efectele curentului electric</a:t>
            </a:r>
            <a:endParaRPr lang=""/>
          </a:p>
        </p:txBody>
      </p:sp>
      <p:sp>
        <p:nvSpPr>
          <p:cNvPr id="3" name="Substituent conținut 2">
            <a:extLst>
              <a:ext uri="{FF2B5EF4-FFF2-40B4-BE49-F238E27FC236}">
                <a16:creationId xmlns:a16="http://schemas.microsoft.com/office/drawing/2014/main" id="{0027FF97-88E0-B841-BD36-470A5591423A}"/>
              </a:ext>
            </a:extLst>
          </p:cNvPr>
          <p:cNvSpPr>
            <a:spLocks noGrp="1"/>
          </p:cNvSpPr>
          <p:nvPr>
            <p:ph idx="1"/>
          </p:nvPr>
        </p:nvSpPr>
        <p:spPr/>
        <p:txBody>
          <a:bodyPr>
            <a:normAutofit/>
          </a:bodyPr>
          <a:lstStyle/>
          <a:p>
            <a:r>
              <a:rPr lang="" b="1" i="0">
                <a:solidFill>
                  <a:srgbClr val="222222"/>
                </a:solidFill>
                <a:effectLst/>
                <a:latin typeface="-apple-system"/>
              </a:rPr>
              <a:t>Efectele curentului electric</a:t>
            </a:r>
            <a:r>
              <a:rPr lang="" b="0" i="0">
                <a:solidFill>
                  <a:srgbClr val="222222"/>
                </a:solidFill>
                <a:effectLst/>
                <a:latin typeface="-apple-system"/>
              </a:rPr>
              <a:t> sunt fenomene care au directă legătură cu prezența electricității (</a:t>
            </a:r>
            <a:r>
              <a:rPr lang="" b="0" i="0" u="none" strike="noStrike">
                <a:solidFill>
                  <a:srgbClr val="6B4BA1"/>
                </a:solidFill>
                <a:effectLst/>
                <a:latin typeface="-apple-system"/>
                <a:hlinkClick r:id="rId2" tooltip="Curent electric"/>
              </a:rPr>
              <a:t>curent</a:t>
            </a:r>
            <a:r>
              <a:rPr lang="" b="0" i="0">
                <a:solidFill>
                  <a:srgbClr val="222222"/>
                </a:solidFill>
                <a:effectLst/>
                <a:latin typeface="-apple-system"/>
              </a:rPr>
              <a:t> și/sau </a:t>
            </a:r>
            <a:r>
              <a:rPr lang="" b="0" i="0" u="none" strike="noStrike">
                <a:solidFill>
                  <a:srgbClr val="6B4BA1"/>
                </a:solidFill>
                <a:effectLst/>
                <a:latin typeface="-apple-system"/>
                <a:hlinkClick r:id="rId3" tooltip="Tensiune electrică"/>
              </a:rPr>
              <a:t>tensiune electrică</a:t>
            </a:r>
            <a:r>
              <a:rPr lang="" b="0" i="0">
                <a:solidFill>
                  <a:srgbClr val="222222"/>
                </a:solidFill>
                <a:effectLst/>
                <a:latin typeface="-apple-system"/>
              </a:rPr>
              <a:t>). Ele sunt numeroase, fiind întâlnite și ca aplicații în diferite domenii tehnice.</a:t>
            </a:r>
            <a:endParaRPr lang="">
              <a:solidFill>
                <a:schemeClr val="tx1"/>
              </a:solidFill>
            </a:endParaRPr>
          </a:p>
        </p:txBody>
      </p:sp>
      <p:pic>
        <p:nvPicPr>
          <p:cNvPr id="4" name="Imagine 4">
            <a:extLst>
              <a:ext uri="{FF2B5EF4-FFF2-40B4-BE49-F238E27FC236}">
                <a16:creationId xmlns:a16="http://schemas.microsoft.com/office/drawing/2014/main" id="{14AB8763-00DA-C94C-8EC2-48BDEBBDC7E3}"/>
              </a:ext>
            </a:extLst>
          </p:cNvPr>
          <p:cNvPicPr>
            <a:picLocks noChangeAspect="1"/>
          </p:cNvPicPr>
          <p:nvPr/>
        </p:nvPicPr>
        <p:blipFill>
          <a:blip r:embed="rId4"/>
          <a:stretch>
            <a:fillRect/>
          </a:stretch>
        </p:blipFill>
        <p:spPr>
          <a:xfrm>
            <a:off x="5150555" y="3767668"/>
            <a:ext cx="3533068" cy="2649801"/>
          </a:xfrm>
          <a:prstGeom prst="rect">
            <a:avLst/>
          </a:prstGeom>
        </p:spPr>
      </p:pic>
    </p:spTree>
    <p:extLst>
      <p:ext uri="{BB962C8B-B14F-4D97-AF65-F5344CB8AC3E}">
        <p14:creationId xmlns:p14="http://schemas.microsoft.com/office/powerpoint/2010/main" val="2575975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8171616A-0900-A744-83A1-06F5D68A93F7}"/>
              </a:ext>
            </a:extLst>
          </p:cNvPr>
          <p:cNvSpPr>
            <a:spLocks noGrp="1"/>
          </p:cNvSpPr>
          <p:nvPr>
            <p:ph type="title"/>
          </p:nvPr>
        </p:nvSpPr>
        <p:spPr/>
        <p:txBody>
          <a:bodyPr/>
          <a:lstStyle/>
          <a:p>
            <a:r>
              <a:rPr lang="ro-RO"/>
              <a:t>Efectul termic</a:t>
            </a:r>
            <a:endParaRPr lang=""/>
          </a:p>
        </p:txBody>
      </p:sp>
      <p:sp>
        <p:nvSpPr>
          <p:cNvPr id="3" name="Substituent conținut 2">
            <a:extLst>
              <a:ext uri="{FF2B5EF4-FFF2-40B4-BE49-F238E27FC236}">
                <a16:creationId xmlns:a16="http://schemas.microsoft.com/office/drawing/2014/main" id="{AD5DA7AC-328A-DD4D-A320-C031C701482E}"/>
              </a:ext>
            </a:extLst>
          </p:cNvPr>
          <p:cNvSpPr>
            <a:spLocks noGrp="1"/>
          </p:cNvSpPr>
          <p:nvPr>
            <p:ph idx="1"/>
          </p:nvPr>
        </p:nvSpPr>
        <p:spPr/>
        <p:txBody>
          <a:bodyPr/>
          <a:lstStyle/>
          <a:p>
            <a:r>
              <a:rPr lang="" b="0" i="0">
                <a:solidFill>
                  <a:srgbClr val="222222"/>
                </a:solidFill>
                <a:effectLst/>
                <a:latin typeface="-apple-system"/>
              </a:rPr>
              <a:t>Efectul termic (denumit și </a:t>
            </a:r>
            <a:r>
              <a:rPr lang="" b="0" i="1">
                <a:solidFill>
                  <a:srgbClr val="222222"/>
                </a:solidFill>
                <a:effectLst/>
                <a:latin typeface="-apple-system"/>
              </a:rPr>
              <a:t>efect Joule-Lenz</a:t>
            </a:r>
            <a:r>
              <a:rPr lang="" b="0" i="0">
                <a:solidFill>
                  <a:srgbClr val="222222"/>
                </a:solidFill>
                <a:effectLst/>
                <a:latin typeface="-apple-system"/>
              </a:rPr>
              <a:t>) este reprezentat de disiparea căldurii într-un conductor traversat de un curent electric. Aceasta se datorează interacțiunii particulelor curentului (de regulă </a:t>
            </a:r>
            <a:r>
              <a:rPr lang="" b="0" i="0" u="none" strike="noStrike">
                <a:solidFill>
                  <a:srgbClr val="6B4BA1"/>
                </a:solidFill>
                <a:effectLst/>
                <a:latin typeface="-apple-system"/>
                <a:hlinkClick r:id="rId2" tooltip="Electron"/>
              </a:rPr>
              <a:t>electroni</a:t>
            </a:r>
            <a:r>
              <a:rPr lang="" b="0" i="0">
                <a:solidFill>
                  <a:srgbClr val="222222"/>
                </a:solidFill>
                <a:effectLst/>
                <a:latin typeface="-apple-system"/>
              </a:rPr>
              <a:t>) cu atomii conductorului, interacțiuni prin care primele le cedează ultimilor din </a:t>
            </a:r>
            <a:r>
              <a:rPr lang="" b="0" i="0" u="none" strike="noStrike">
                <a:solidFill>
                  <a:srgbClr val="6B4BA1"/>
                </a:solidFill>
                <a:effectLst/>
                <a:latin typeface="-apple-system"/>
                <a:hlinkClick r:id="rId3" tooltip="Energie cinetică"/>
              </a:rPr>
              <a:t>energia lor cinetică</a:t>
            </a:r>
            <a:r>
              <a:rPr lang="" b="0" i="0">
                <a:solidFill>
                  <a:srgbClr val="222222"/>
                </a:solidFill>
                <a:effectLst/>
                <a:latin typeface="-apple-system"/>
              </a:rPr>
              <a:t>, contribuind la mărirea agitației termice în masa conductorului.</a:t>
            </a:r>
            <a:endParaRPr lang=""/>
          </a:p>
        </p:txBody>
      </p:sp>
      <p:pic>
        <p:nvPicPr>
          <p:cNvPr id="6" name="Imagine 6">
            <a:extLst>
              <a:ext uri="{FF2B5EF4-FFF2-40B4-BE49-F238E27FC236}">
                <a16:creationId xmlns:a16="http://schemas.microsoft.com/office/drawing/2014/main" id="{BA492C9D-A466-CD49-B9FD-501F53F4D65C}"/>
              </a:ext>
            </a:extLst>
          </p:cNvPr>
          <p:cNvPicPr>
            <a:picLocks noChangeAspect="1"/>
          </p:cNvPicPr>
          <p:nvPr/>
        </p:nvPicPr>
        <p:blipFill>
          <a:blip r:embed="rId4"/>
          <a:stretch>
            <a:fillRect/>
          </a:stretch>
        </p:blipFill>
        <p:spPr>
          <a:xfrm>
            <a:off x="5203032" y="3810000"/>
            <a:ext cx="3726259" cy="2726531"/>
          </a:xfrm>
          <a:prstGeom prst="rect">
            <a:avLst/>
          </a:prstGeom>
        </p:spPr>
      </p:pic>
    </p:spTree>
    <p:extLst>
      <p:ext uri="{BB962C8B-B14F-4D97-AF65-F5344CB8AC3E}">
        <p14:creationId xmlns:p14="http://schemas.microsoft.com/office/powerpoint/2010/main" val="42882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160E2CF9-5DAF-C543-8A61-F9D739EEEF42}"/>
              </a:ext>
            </a:extLst>
          </p:cNvPr>
          <p:cNvSpPr>
            <a:spLocks noGrp="1"/>
          </p:cNvSpPr>
          <p:nvPr>
            <p:ph type="title"/>
          </p:nvPr>
        </p:nvSpPr>
        <p:spPr/>
        <p:txBody>
          <a:bodyPr/>
          <a:lstStyle/>
          <a:p>
            <a:r>
              <a:rPr lang="ro-RO"/>
              <a:t>Efectul magnetic</a:t>
            </a:r>
            <a:endParaRPr lang=""/>
          </a:p>
        </p:txBody>
      </p:sp>
      <p:sp>
        <p:nvSpPr>
          <p:cNvPr id="3" name="Substituent conținut 2">
            <a:extLst>
              <a:ext uri="{FF2B5EF4-FFF2-40B4-BE49-F238E27FC236}">
                <a16:creationId xmlns:a16="http://schemas.microsoft.com/office/drawing/2014/main" id="{4B5FB2B9-705B-D54F-9C1B-7243507D1998}"/>
              </a:ext>
            </a:extLst>
          </p:cNvPr>
          <p:cNvSpPr>
            <a:spLocks noGrp="1"/>
          </p:cNvSpPr>
          <p:nvPr>
            <p:ph idx="1"/>
          </p:nvPr>
        </p:nvSpPr>
        <p:spPr/>
        <p:txBody>
          <a:bodyPr/>
          <a:lstStyle/>
          <a:p>
            <a:pPr fontAlgn="base"/>
            <a:r>
              <a:rPr lang="" b="0" i="0">
                <a:solidFill>
                  <a:srgbClr val="222222"/>
                </a:solidFill>
                <a:effectLst/>
                <a:latin typeface="-apple-system"/>
              </a:rPr>
              <a:t>Constă în apariția unui câmp magnetic în jurul unui conductor parcurs de curent electric.</a:t>
            </a:r>
          </a:p>
          <a:p>
            <a:pPr fontAlgn="base"/>
            <a:r>
              <a:rPr lang="" b="0" i="0">
                <a:solidFill>
                  <a:srgbClr val="222222"/>
                </a:solidFill>
                <a:effectLst/>
                <a:latin typeface="-apple-system"/>
              </a:rPr>
              <a:t>Modulul vectorului inducție magnetică într-un punct situat la distanța r de conductorul parcurs de curent electric este:</a:t>
            </a:r>
          </a:p>
          <a:p>
            <a:pPr fontAlgn="base"/>
            <a:r>
              <a:rPr lang="" b="0" i="0">
                <a:solidFill>
                  <a:srgbClr val="222222"/>
                </a:solidFill>
                <a:effectLst/>
                <a:latin typeface="-apple-system"/>
              </a:rPr>
              <a:t>B=</a:t>
            </a:r>
            <a:r>
              <a:rPr lang="el-GR" b="0" i="0">
                <a:solidFill>
                  <a:srgbClr val="222222"/>
                </a:solidFill>
                <a:effectLst/>
                <a:latin typeface="-apple-system"/>
              </a:rPr>
              <a:t>μ</a:t>
            </a:r>
            <a:r>
              <a:rPr lang="" b="0" i="0">
                <a:solidFill>
                  <a:srgbClr val="222222"/>
                </a:solidFill>
                <a:effectLst/>
                <a:latin typeface="-apple-system"/>
              </a:rPr>
              <a:t>I/2</a:t>
            </a:r>
            <a:r>
              <a:rPr lang="el-GR" b="0" i="0">
                <a:solidFill>
                  <a:srgbClr val="222222"/>
                </a:solidFill>
                <a:effectLst/>
                <a:latin typeface="-apple-system"/>
              </a:rPr>
              <a:t>π</a:t>
            </a:r>
            <a:r>
              <a:rPr lang="" b="0" i="0">
                <a:solidFill>
                  <a:srgbClr val="222222"/>
                </a:solidFill>
                <a:effectLst/>
                <a:latin typeface="-apple-system"/>
              </a:rPr>
              <a:t>r unde,</a:t>
            </a:r>
          </a:p>
          <a:p>
            <a:pPr fontAlgn="base"/>
            <a:r>
              <a:rPr lang="el-GR" b="0" i="0">
                <a:solidFill>
                  <a:srgbClr val="222222"/>
                </a:solidFill>
                <a:effectLst/>
                <a:latin typeface="-apple-system"/>
              </a:rPr>
              <a:t>μ-</a:t>
            </a:r>
            <a:r>
              <a:rPr lang="" b="0" i="0">
                <a:solidFill>
                  <a:srgbClr val="222222"/>
                </a:solidFill>
                <a:effectLst/>
                <a:latin typeface="-apple-system"/>
              </a:rPr>
              <a:t>permeabilitate magnetică absolută; I-intensitatea curentului care străbate conductorul;</a:t>
            </a:r>
            <a:endParaRPr lang="ro-RO" b="0" i="0">
              <a:solidFill>
                <a:srgbClr val="222222"/>
              </a:solidFill>
              <a:effectLst/>
              <a:latin typeface="-apple-system"/>
            </a:endParaRPr>
          </a:p>
          <a:p>
            <a:pPr marL="0" indent="0">
              <a:buNone/>
            </a:pPr>
            <a:endParaRPr lang=""/>
          </a:p>
        </p:txBody>
      </p:sp>
      <p:pic>
        <p:nvPicPr>
          <p:cNvPr id="4" name="Imagine 4">
            <a:extLst>
              <a:ext uri="{FF2B5EF4-FFF2-40B4-BE49-F238E27FC236}">
                <a16:creationId xmlns:a16="http://schemas.microsoft.com/office/drawing/2014/main" id="{FD25BF75-7490-724E-A378-D5A7038A0BD4}"/>
              </a:ext>
            </a:extLst>
          </p:cNvPr>
          <p:cNvPicPr>
            <a:picLocks noChangeAspect="1"/>
          </p:cNvPicPr>
          <p:nvPr/>
        </p:nvPicPr>
        <p:blipFill>
          <a:blip r:embed="rId2"/>
          <a:stretch>
            <a:fillRect/>
          </a:stretch>
        </p:blipFill>
        <p:spPr>
          <a:xfrm>
            <a:off x="4785346" y="4291475"/>
            <a:ext cx="2252169" cy="2459369"/>
          </a:xfrm>
          <a:prstGeom prst="rect">
            <a:avLst/>
          </a:prstGeom>
        </p:spPr>
      </p:pic>
    </p:spTree>
    <p:extLst>
      <p:ext uri="{BB962C8B-B14F-4D97-AF65-F5344CB8AC3E}">
        <p14:creationId xmlns:p14="http://schemas.microsoft.com/office/powerpoint/2010/main" val="1272953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E733BC9A-BCDD-564E-BE3F-3F5070D81443}"/>
              </a:ext>
            </a:extLst>
          </p:cNvPr>
          <p:cNvSpPr>
            <a:spLocks noGrp="1"/>
          </p:cNvSpPr>
          <p:nvPr>
            <p:ph type="title"/>
          </p:nvPr>
        </p:nvSpPr>
        <p:spPr/>
        <p:txBody>
          <a:bodyPr/>
          <a:lstStyle/>
          <a:p>
            <a:r>
              <a:rPr lang="ro-RO"/>
              <a:t>Efectul chimic</a:t>
            </a:r>
            <a:endParaRPr lang=""/>
          </a:p>
        </p:txBody>
      </p:sp>
      <p:sp>
        <p:nvSpPr>
          <p:cNvPr id="3" name="Substituent conținut 2">
            <a:extLst>
              <a:ext uri="{FF2B5EF4-FFF2-40B4-BE49-F238E27FC236}">
                <a16:creationId xmlns:a16="http://schemas.microsoft.com/office/drawing/2014/main" id="{AF771E6C-CCB7-2A49-A8A3-FD1597DB0E0D}"/>
              </a:ext>
            </a:extLst>
          </p:cNvPr>
          <p:cNvSpPr>
            <a:spLocks noGrp="1"/>
          </p:cNvSpPr>
          <p:nvPr>
            <p:ph idx="1"/>
          </p:nvPr>
        </p:nvSpPr>
        <p:spPr/>
        <p:txBody>
          <a:bodyPr/>
          <a:lstStyle/>
          <a:p>
            <a:pPr fontAlgn="base"/>
            <a:r>
              <a:rPr lang="ro-RO" b="1" i="0">
                <a:solidFill>
                  <a:srgbClr val="222222"/>
                </a:solidFill>
                <a:effectLst/>
                <a:latin typeface="inherit"/>
              </a:rPr>
              <a:t>Electroliza￼￼￼￼￼￼￼￼</a:t>
            </a:r>
            <a:endParaRPr lang="" b="0" i="0">
              <a:solidFill>
                <a:srgbClr val="54595D"/>
              </a:solidFill>
              <a:effectLst/>
              <a:latin typeface="-apple-system"/>
            </a:endParaRPr>
          </a:p>
          <a:p>
            <a:pPr fontAlgn="base"/>
            <a:r>
              <a:rPr lang="" b="0" i="0">
                <a:solidFill>
                  <a:srgbClr val="222222"/>
                </a:solidFill>
                <a:effectLst/>
                <a:latin typeface="-apple-system"/>
              </a:rPr>
              <a:t>Electroliza este procesul de orientare și separare a ionilor unui electrolit cu ajutorul curentului electric continuu.</a:t>
            </a:r>
          </a:p>
          <a:p>
            <a:pPr fontAlgn="base"/>
            <a:r>
              <a:rPr lang="" b="0" i="0">
                <a:solidFill>
                  <a:srgbClr val="222222"/>
                </a:solidFill>
                <a:effectLst/>
                <a:latin typeface="-apple-system"/>
              </a:rPr>
              <a:t>Electroliza unei soluții de clorură de cupru: în electrolit datorită disocierii sunt prezenți ioni de Cu2+ și ioni de 2Cl. După mai multe minute de funcționare cu totul capătă o culoare roșiatică și se degajă un miros înțepător.Catozii cântăresc mai mult decât inițial și dacă m1, m2, m3, m4 sunt masele finale ale acestora m1&lt;m2&lt;m3&lt;m4. Ionii de Cu2+ sunt atrași de catod care le cedează electroni, sunt neutralizați și se depun pe acesta.</a:t>
            </a:r>
          </a:p>
          <a:p>
            <a:endParaRPr lang=""/>
          </a:p>
        </p:txBody>
      </p:sp>
      <p:pic>
        <p:nvPicPr>
          <p:cNvPr id="4" name="Imagine 4">
            <a:extLst>
              <a:ext uri="{FF2B5EF4-FFF2-40B4-BE49-F238E27FC236}">
                <a16:creationId xmlns:a16="http://schemas.microsoft.com/office/drawing/2014/main" id="{CC8A5DED-82D5-8D46-93A1-04E0DBB86803}"/>
              </a:ext>
            </a:extLst>
          </p:cNvPr>
          <p:cNvPicPr>
            <a:picLocks noChangeAspect="1"/>
          </p:cNvPicPr>
          <p:nvPr/>
        </p:nvPicPr>
        <p:blipFill>
          <a:blip r:embed="rId2"/>
          <a:stretch>
            <a:fillRect/>
          </a:stretch>
        </p:blipFill>
        <p:spPr>
          <a:xfrm rot="16200000">
            <a:off x="4612181" y="4459240"/>
            <a:ext cx="2041923" cy="2481752"/>
          </a:xfrm>
          <a:prstGeom prst="rect">
            <a:avLst/>
          </a:prstGeom>
        </p:spPr>
      </p:pic>
    </p:spTree>
    <p:extLst>
      <p:ext uri="{BB962C8B-B14F-4D97-AF65-F5344CB8AC3E}">
        <p14:creationId xmlns:p14="http://schemas.microsoft.com/office/powerpoint/2010/main" val="3491999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C26947BE-FA52-1046-BE61-F05E61DB3D90}"/>
              </a:ext>
            </a:extLst>
          </p:cNvPr>
          <p:cNvSpPr>
            <a:spLocks noGrp="1"/>
          </p:cNvSpPr>
          <p:nvPr>
            <p:ph type="title"/>
          </p:nvPr>
        </p:nvSpPr>
        <p:spPr/>
        <p:txBody>
          <a:bodyPr/>
          <a:lstStyle/>
          <a:p>
            <a:r>
              <a:rPr lang="ro-RO"/>
              <a:t>Efectul hall</a:t>
            </a:r>
            <a:endParaRPr lang=""/>
          </a:p>
        </p:txBody>
      </p:sp>
      <p:sp>
        <p:nvSpPr>
          <p:cNvPr id="3" name="Substituent conținut 2">
            <a:extLst>
              <a:ext uri="{FF2B5EF4-FFF2-40B4-BE49-F238E27FC236}">
                <a16:creationId xmlns:a16="http://schemas.microsoft.com/office/drawing/2014/main" id="{CFA8B957-14E3-7D4D-B9EB-774752AB400A}"/>
              </a:ext>
            </a:extLst>
          </p:cNvPr>
          <p:cNvSpPr>
            <a:spLocks noGrp="1"/>
          </p:cNvSpPr>
          <p:nvPr>
            <p:ph idx="1"/>
          </p:nvPr>
        </p:nvSpPr>
        <p:spPr/>
        <p:txBody>
          <a:bodyPr/>
          <a:lstStyle/>
          <a:p>
            <a:pPr fontAlgn="base"/>
            <a:r>
              <a:rPr lang="" b="1" i="0">
                <a:solidFill>
                  <a:srgbClr val="222222"/>
                </a:solidFill>
                <a:effectLst/>
                <a:latin typeface="inherit"/>
              </a:rPr>
              <a:t>Tensiunea Hall</a:t>
            </a:r>
            <a:r>
              <a:rPr lang="" b="1" i="0" u="none" strike="noStrike">
                <a:solidFill>
                  <a:srgbClr val="222222"/>
                </a:solidFill>
                <a:effectLst/>
                <a:latin typeface="inherit"/>
                <a:hlinkClick r:id="rId2" tooltip="Modifică secțiunea: Tensiunea Hall"/>
              </a:rPr>
              <a:t>Modificare</a:t>
            </a:r>
            <a:endParaRPr lang="" b="1" i="0">
              <a:solidFill>
                <a:srgbClr val="222222"/>
              </a:solidFill>
              <a:effectLst/>
              <a:latin typeface="-apple-system"/>
            </a:endParaRPr>
          </a:p>
          <a:p>
            <a:pPr fontAlgn="base"/>
            <a:r>
              <a:rPr lang="" b="0" i="0">
                <a:solidFill>
                  <a:srgbClr val="222222"/>
                </a:solidFill>
                <a:effectLst/>
                <a:latin typeface="-apple-system"/>
              </a:rPr>
              <a:t>Plasăm o plăcuță din material semiconductor într-un câmp magnetic uniform de </a:t>
            </a:r>
            <a:r>
              <a:rPr lang="" b="0" i="0" u="none" strike="noStrike">
                <a:solidFill>
                  <a:srgbClr val="DD3333"/>
                </a:solidFill>
                <a:effectLst/>
                <a:latin typeface="inherit"/>
                <a:hlinkClick r:id="rId3" tooltip="Inducție — pagină inexistentă"/>
              </a:rPr>
              <a:t>inducție</a:t>
            </a:r>
            <a:r>
              <a:rPr lang="" b="0" i="0">
                <a:solidFill>
                  <a:srgbClr val="222222"/>
                </a:solidFill>
                <a:effectLst/>
                <a:latin typeface="-apple-system"/>
              </a:rPr>
              <a:t> B, perpendicular pe fețele laterale, prin care circulă curentul I.</a:t>
            </a:r>
          </a:p>
          <a:p>
            <a:pPr fontAlgn="base"/>
            <a:r>
              <a:rPr lang="" b="0" i="0">
                <a:solidFill>
                  <a:srgbClr val="222222"/>
                </a:solidFill>
                <a:effectLst/>
                <a:latin typeface="-apple-system"/>
              </a:rPr>
              <a:t>Sub acțiunea </a:t>
            </a:r>
            <a:r>
              <a:rPr lang="" b="0" i="0" u="none" strike="noStrike">
                <a:solidFill>
                  <a:srgbClr val="DD3333"/>
                </a:solidFill>
                <a:effectLst/>
                <a:latin typeface="inherit"/>
                <a:hlinkClick r:id="rId4" tooltip="Forței Lorentz — pagină inexistentă"/>
              </a:rPr>
              <a:t>forței Lorentz</a:t>
            </a:r>
            <a:r>
              <a:rPr lang="" b="0" i="0">
                <a:solidFill>
                  <a:srgbClr val="222222"/>
                </a:solidFill>
                <a:effectLst/>
                <a:latin typeface="-apple-system"/>
              </a:rPr>
              <a:t>, electronii se vor deplasa spre fața interioară care se încarcă negativ. Fața superioară se încarcă pozitiv.</a:t>
            </a:r>
          </a:p>
          <a:p>
            <a:pPr fontAlgn="base"/>
            <a:r>
              <a:rPr lang="" b="0" i="0">
                <a:solidFill>
                  <a:srgbClr val="222222"/>
                </a:solidFill>
                <a:effectLst/>
                <a:latin typeface="-apple-system"/>
              </a:rPr>
              <a:t>Între cele doua plăci se formează un </a:t>
            </a:r>
            <a:r>
              <a:rPr lang="" b="0" i="0" u="none" strike="noStrike">
                <a:solidFill>
                  <a:srgbClr val="DD3333"/>
                </a:solidFill>
                <a:effectLst/>
                <a:latin typeface="inherit"/>
                <a:hlinkClick r:id="rId5" tooltip="Câmp electrostatic — pagină inexistentă"/>
              </a:rPr>
              <a:t>câmp electrostatic</a:t>
            </a:r>
            <a:r>
              <a:rPr lang="" b="0" i="0">
                <a:solidFill>
                  <a:srgbClr val="222222"/>
                </a:solidFill>
                <a:effectLst/>
                <a:latin typeface="-apple-system"/>
              </a:rPr>
              <a:t> de intensitate Eh, care exercită asupra fiecărui </a:t>
            </a:r>
            <a:r>
              <a:rPr lang="" b="0" i="0" u="none" strike="noStrike">
                <a:solidFill>
                  <a:srgbClr val="6B4BA1"/>
                </a:solidFill>
                <a:effectLst/>
                <a:latin typeface="inherit"/>
                <a:hlinkClick r:id="rId6" tooltip="Electron"/>
              </a:rPr>
              <a:t>electron</a:t>
            </a:r>
            <a:r>
              <a:rPr lang="" b="0" i="0">
                <a:solidFill>
                  <a:srgbClr val="222222"/>
                </a:solidFill>
                <a:effectLst/>
                <a:latin typeface="-apple-system"/>
              </a:rPr>
              <a:t> o </a:t>
            </a:r>
            <a:r>
              <a:rPr lang="" b="0" i="0" u="none" strike="noStrike">
                <a:solidFill>
                  <a:srgbClr val="DD3333"/>
                </a:solidFill>
                <a:effectLst/>
                <a:latin typeface="inherit"/>
                <a:hlinkClick r:id="rId7" tooltip="Forță electrică — pagină inexistentă"/>
              </a:rPr>
              <a:t>forță electrică</a:t>
            </a:r>
            <a:r>
              <a:rPr lang="" b="0" i="0">
                <a:solidFill>
                  <a:srgbClr val="222222"/>
                </a:solidFill>
                <a:effectLst/>
                <a:latin typeface="-apple-system"/>
              </a:rPr>
              <a:t> Fe egală și de sens opus forței Lorentz.</a:t>
            </a:r>
          </a:p>
          <a:p>
            <a:endParaRPr lang=""/>
          </a:p>
        </p:txBody>
      </p:sp>
    </p:spTree>
    <p:extLst>
      <p:ext uri="{BB962C8B-B14F-4D97-AF65-F5344CB8AC3E}">
        <p14:creationId xmlns:p14="http://schemas.microsoft.com/office/powerpoint/2010/main" val="3017703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6AA2F287-FE72-C44D-82AF-F3441BEFACE7}"/>
              </a:ext>
            </a:extLst>
          </p:cNvPr>
          <p:cNvSpPr>
            <a:spLocks noGrp="1"/>
          </p:cNvSpPr>
          <p:nvPr>
            <p:ph type="title"/>
          </p:nvPr>
        </p:nvSpPr>
        <p:spPr/>
        <p:txBody>
          <a:bodyPr>
            <a:normAutofit/>
          </a:bodyPr>
          <a:lstStyle/>
          <a:p>
            <a:pPr fontAlgn="base"/>
            <a:r>
              <a:rPr lang="" b="0" i="0">
                <a:solidFill>
                  <a:srgbClr val="222222"/>
                </a:solidFill>
                <a:effectLst/>
                <a:latin typeface="-apple-system"/>
              </a:rPr>
              <a:t>Efectul piezoelectric </a:t>
            </a:r>
            <a:endParaRPr lang=""/>
          </a:p>
        </p:txBody>
      </p:sp>
      <p:sp>
        <p:nvSpPr>
          <p:cNvPr id="3" name="Substituent conținut 2">
            <a:extLst>
              <a:ext uri="{FF2B5EF4-FFF2-40B4-BE49-F238E27FC236}">
                <a16:creationId xmlns:a16="http://schemas.microsoft.com/office/drawing/2014/main" id="{D20DF1AA-4DAC-A949-9092-4A30CA4A8261}"/>
              </a:ext>
            </a:extLst>
          </p:cNvPr>
          <p:cNvSpPr>
            <a:spLocks noGrp="1"/>
          </p:cNvSpPr>
          <p:nvPr>
            <p:ph idx="1"/>
          </p:nvPr>
        </p:nvSpPr>
        <p:spPr/>
        <p:txBody>
          <a:bodyPr/>
          <a:lstStyle/>
          <a:p>
            <a:pPr fontAlgn="base"/>
            <a:r>
              <a:rPr lang="" b="0" i="0">
                <a:solidFill>
                  <a:srgbClr val="222222"/>
                </a:solidFill>
                <a:effectLst/>
                <a:latin typeface="-apple-system"/>
              </a:rPr>
              <a:t>Efectul piezoelectric direct constă în proprietatea unor cristale de a se încărca cu sarcină electrică pe unele dintre fețele acestora atunci când sunt supuse la solicitări de întindere sau de compresiune după o anumita direcție.</a:t>
            </a:r>
          </a:p>
          <a:p>
            <a:pPr fontAlgn="base"/>
            <a:r>
              <a:rPr lang="" b="0" i="0">
                <a:solidFill>
                  <a:srgbClr val="222222"/>
                </a:solidFill>
                <a:effectLst/>
                <a:latin typeface="-apple-system"/>
              </a:rPr>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endParaRPr lang=""/>
          </a:p>
        </p:txBody>
      </p:sp>
    </p:spTree>
    <p:extLst>
      <p:ext uri="{BB962C8B-B14F-4D97-AF65-F5344CB8AC3E}">
        <p14:creationId xmlns:p14="http://schemas.microsoft.com/office/powerpoint/2010/main" val="946855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66FD8AF6-1476-E347-9CDE-2E6A938FD420}"/>
              </a:ext>
            </a:extLst>
          </p:cNvPr>
          <p:cNvSpPr>
            <a:spLocks noGrp="1"/>
          </p:cNvSpPr>
          <p:nvPr>
            <p:ph type="title"/>
          </p:nvPr>
        </p:nvSpPr>
        <p:spPr/>
        <p:txBody>
          <a:bodyPr/>
          <a:lstStyle/>
          <a:p>
            <a:r>
              <a:rPr lang="ro-RO"/>
              <a:t>Efectul fotoelctric</a:t>
            </a:r>
            <a:endParaRPr lang=""/>
          </a:p>
        </p:txBody>
      </p:sp>
      <p:sp>
        <p:nvSpPr>
          <p:cNvPr id="3" name="Substituent conținut 2">
            <a:extLst>
              <a:ext uri="{FF2B5EF4-FFF2-40B4-BE49-F238E27FC236}">
                <a16:creationId xmlns:a16="http://schemas.microsoft.com/office/drawing/2014/main" id="{5C55FCEB-43E0-4D4D-B8AC-CDC65ADC152F}"/>
              </a:ext>
            </a:extLst>
          </p:cNvPr>
          <p:cNvSpPr>
            <a:spLocks noGrp="1"/>
          </p:cNvSpPr>
          <p:nvPr>
            <p:ph idx="1"/>
          </p:nvPr>
        </p:nvSpPr>
        <p:spPr/>
        <p:txBody>
          <a:bodyPr/>
          <a:lstStyle/>
          <a:p>
            <a:pPr fontAlgn="base"/>
            <a:r>
              <a:rPr lang="" b="0" i="0">
                <a:solidFill>
                  <a:srgbClr val="222222"/>
                </a:solidFill>
                <a:effectLst/>
                <a:latin typeface="-apple-system"/>
              </a:rPr>
              <a:t>Energia purtată de radiația electromagnetică este de natură discretă sub formă de cuante de energie numite fotoni.</a:t>
            </a:r>
          </a:p>
          <a:p>
            <a:pPr fontAlgn="base"/>
            <a:r>
              <a:rPr lang="" b="0" i="0">
                <a:solidFill>
                  <a:srgbClr val="222222"/>
                </a:solidFill>
                <a:effectLst/>
                <a:latin typeface="-apple-system"/>
              </a:rPr>
              <a:t>Dacă pe suprafața unei plăcuțe semiconductoare cade un flux </a:t>
            </a:r>
            <a:r>
              <a:rPr lang="el-GR" b="0" i="0">
                <a:solidFill>
                  <a:srgbClr val="222222"/>
                </a:solidFill>
                <a:effectLst/>
                <a:latin typeface="-apple-system"/>
              </a:rPr>
              <a:t>Φ </a:t>
            </a:r>
            <a:r>
              <a:rPr lang="" b="0" i="0">
                <a:solidFill>
                  <a:srgbClr val="222222"/>
                </a:solidFill>
                <a:effectLst/>
                <a:latin typeface="-apple-system"/>
              </a:rPr>
              <a:t>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a:t>
            </a:r>
          </a:p>
          <a:p>
            <a:endParaRPr lang=""/>
          </a:p>
        </p:txBody>
      </p:sp>
    </p:spTree>
    <p:extLst>
      <p:ext uri="{BB962C8B-B14F-4D97-AF65-F5344CB8AC3E}">
        <p14:creationId xmlns:p14="http://schemas.microsoft.com/office/powerpoint/2010/main" val="32196137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6068FEA5-8F25-D24A-A75D-4BE7DA71A031}"/>
              </a:ext>
            </a:extLst>
          </p:cNvPr>
          <p:cNvSpPr>
            <a:spLocks noGrp="1"/>
          </p:cNvSpPr>
          <p:nvPr>
            <p:ph type="title"/>
          </p:nvPr>
        </p:nvSpPr>
        <p:spPr/>
        <p:txBody>
          <a:bodyPr/>
          <a:lstStyle/>
          <a:p>
            <a:r>
              <a:rPr lang="ro-RO"/>
              <a:t>Efectul Seebeck</a:t>
            </a:r>
            <a:endParaRPr lang=""/>
          </a:p>
        </p:txBody>
      </p:sp>
      <p:sp>
        <p:nvSpPr>
          <p:cNvPr id="3" name="Substituent conținut 2">
            <a:extLst>
              <a:ext uri="{FF2B5EF4-FFF2-40B4-BE49-F238E27FC236}">
                <a16:creationId xmlns:a16="http://schemas.microsoft.com/office/drawing/2014/main" id="{F5F2C0F0-87F4-674A-BD4A-BADAE4323E20}"/>
              </a:ext>
            </a:extLst>
          </p:cNvPr>
          <p:cNvSpPr>
            <a:spLocks noGrp="1"/>
          </p:cNvSpPr>
          <p:nvPr>
            <p:ph idx="1"/>
          </p:nvPr>
        </p:nvSpPr>
        <p:spPr/>
        <p:txBody>
          <a:bodyPr/>
          <a:lstStyle/>
          <a:p>
            <a:pPr fontAlgn="base"/>
            <a:r>
              <a:rPr lang="" b="0" i="0">
                <a:solidFill>
                  <a:srgbClr val="222222"/>
                </a:solidFill>
                <a:effectLst/>
                <a:latin typeface="-apple-system"/>
              </a:rPr>
              <a:t>Efectul Seebeck constă în apariția unei </a:t>
            </a:r>
            <a:r>
              <a:rPr lang="" b="0" i="0" u="none" strike="noStrike">
                <a:solidFill>
                  <a:srgbClr val="6B4BA1"/>
                </a:solidFill>
                <a:effectLst/>
                <a:latin typeface="inherit"/>
                <a:hlinkClick r:id="rId2" tooltip="Tensiune electromotoare"/>
              </a:rPr>
              <a:t>tensiuni electromotoare</a:t>
            </a:r>
            <a:r>
              <a:rPr lang="" b="0" i="0">
                <a:solidFill>
                  <a:srgbClr val="222222"/>
                </a:solidFill>
                <a:effectLst/>
                <a:latin typeface="-apple-system"/>
              </a:rPr>
              <a:t> într-un circuit format din două conductoare de natură diferită cu joncțiuni la capete, când cele două joncțiuni se află la temperaturi diferite.</a:t>
            </a:r>
          </a:p>
          <a:p>
            <a:pPr fontAlgn="base"/>
            <a:r>
              <a:rPr lang="" b="0" i="0">
                <a:solidFill>
                  <a:srgbClr val="222222"/>
                </a:solidFill>
                <a:effectLst/>
                <a:latin typeface="-apple-system"/>
              </a:rPr>
              <a:t>Pe baza acestui efect se realizează </a:t>
            </a:r>
            <a:r>
              <a:rPr lang="" b="0" i="0" u="none" strike="noStrike">
                <a:solidFill>
                  <a:srgbClr val="6B4BA1"/>
                </a:solidFill>
                <a:effectLst/>
                <a:latin typeface="inherit"/>
                <a:hlinkClick r:id="rId3" tooltip="Termocuplu"/>
              </a:rPr>
              <a:t>termocupluri</a:t>
            </a:r>
            <a:r>
              <a:rPr lang="" b="0" i="0">
                <a:solidFill>
                  <a:srgbClr val="222222"/>
                </a:solidFill>
                <a:effectLst/>
                <a:latin typeface="-apple-system"/>
              </a:rPr>
              <a:t> pentru măsurarea temperaturii.</a:t>
            </a:r>
          </a:p>
          <a:p>
            <a:pPr fontAlgn="base"/>
            <a:r>
              <a:rPr lang="" b="0" i="0">
                <a:solidFill>
                  <a:srgbClr val="222222"/>
                </a:solidFill>
                <a:effectLst/>
                <a:latin typeface="-apple-system"/>
              </a:rPr>
              <a:t>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p>
          <a:p>
            <a:endParaRPr lang=""/>
          </a:p>
        </p:txBody>
      </p:sp>
    </p:spTree>
    <p:extLst>
      <p:ext uri="{BB962C8B-B14F-4D97-AF65-F5344CB8AC3E}">
        <p14:creationId xmlns:p14="http://schemas.microsoft.com/office/powerpoint/2010/main" val="29708259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4E91C8CB-03B9-6946-8C36-66CD86BFF825}"/>
              </a:ext>
            </a:extLst>
          </p:cNvPr>
          <p:cNvSpPr>
            <a:spLocks noGrp="1"/>
          </p:cNvSpPr>
          <p:nvPr>
            <p:ph type="title"/>
          </p:nvPr>
        </p:nvSpPr>
        <p:spPr/>
        <p:txBody>
          <a:bodyPr/>
          <a:lstStyle/>
          <a:p>
            <a:r>
              <a:rPr lang="ro-RO"/>
              <a:t>Biografie</a:t>
            </a:r>
            <a:endParaRPr lang=""/>
          </a:p>
        </p:txBody>
      </p:sp>
      <p:sp>
        <p:nvSpPr>
          <p:cNvPr id="3" name="Substituent conținut 2">
            <a:extLst>
              <a:ext uri="{FF2B5EF4-FFF2-40B4-BE49-F238E27FC236}">
                <a16:creationId xmlns:a16="http://schemas.microsoft.com/office/drawing/2014/main" id="{D43288D6-09DC-2740-87C1-4E607DD0EAC4}"/>
              </a:ext>
            </a:extLst>
          </p:cNvPr>
          <p:cNvSpPr>
            <a:spLocks noGrp="1"/>
          </p:cNvSpPr>
          <p:nvPr>
            <p:ph idx="1"/>
          </p:nvPr>
        </p:nvSpPr>
        <p:spPr/>
        <p:txBody>
          <a:bodyPr/>
          <a:lstStyle/>
          <a:p>
            <a:r>
              <a:rPr lang="">
                <a:hlinkClick r:id="rId2"/>
              </a:rPr>
              <a:t>https://ro.m.wikipedia.org/wiki/Efectele_curentului_electric</a:t>
            </a:r>
            <a:endParaRPr lang="ro-RO"/>
          </a:p>
          <a:p>
            <a:r>
              <a:rPr lang=""/>
              <a:t>https://prezi.com/utm3vmw5kbji/efectele-curentului-electric-aplicatii/</a:t>
            </a:r>
          </a:p>
        </p:txBody>
      </p:sp>
    </p:spTree>
    <p:extLst>
      <p:ext uri="{BB962C8B-B14F-4D97-AF65-F5344CB8AC3E}">
        <p14:creationId xmlns:p14="http://schemas.microsoft.com/office/powerpoint/2010/main" val="403465457"/>
      </p:ext>
    </p:extLst>
  </p:cSld>
  <p:clrMapOvr>
    <a:masterClrMapping/>
  </p:clrMapOvr>
</p:sld>
</file>

<file path=ppt/theme/theme1.xml><?xml version="1.0" encoding="utf-8"?>
<a:theme xmlns:a="http://schemas.openxmlformats.org/drawingml/2006/main" name="Fațetă">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Ecran lat</PresentationFormat>
  <Slides>10</Slides>
  <Notes>0</Notes>
  <HiddenSlides>0</HiddenSlides>
  <ScaleCrop>false</ScaleCrop>
  <HeadingPairs>
    <vt:vector size="4" baseType="variant">
      <vt:variant>
        <vt:lpstr>Temă</vt:lpstr>
      </vt:variant>
      <vt:variant>
        <vt:i4>1</vt:i4>
      </vt:variant>
      <vt:variant>
        <vt:lpstr>Titluri diapozitive</vt:lpstr>
      </vt:variant>
      <vt:variant>
        <vt:i4>10</vt:i4>
      </vt:variant>
    </vt:vector>
  </HeadingPairs>
  <TitlesOfParts>
    <vt:vector size="11" baseType="lpstr">
      <vt:lpstr>Fațetă</vt:lpstr>
      <vt:lpstr>EFECTELE CURENTULUI ELECTRIC  </vt:lpstr>
      <vt:lpstr>Efectele curentului electric</vt:lpstr>
      <vt:lpstr>Efectul termic</vt:lpstr>
      <vt:lpstr>Efectul magnetic</vt:lpstr>
      <vt:lpstr>Efectul chimic</vt:lpstr>
      <vt:lpstr>Efectul hall</vt:lpstr>
      <vt:lpstr>Efectul piezoelectric </vt:lpstr>
      <vt:lpstr>Efectul fotoelctric</vt:lpstr>
      <vt:lpstr>Efectul Seebeck</vt:lpstr>
      <vt:lpstr>Biografie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EFECTELE CURENTULUI ELECTRIC  </dc:title>
  <dc:creator>cjcjcj xgxtg</dc:creator>
  <cp:lastModifiedBy>cjcjcj xgxtg</cp:lastModifiedBy>
  <cp:revision>4</cp:revision>
  <dcterms:created xsi:type="dcterms:W3CDTF">2020-03-26T18:34:14Z</dcterms:created>
  <dcterms:modified xsi:type="dcterms:W3CDTF">2020-03-26T18:59:04Z</dcterms:modified>
</cp:coreProperties>
</file>