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3" r:id="rId9"/>
    <p:sldId id="262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7" d="100"/>
          <a:sy n="97" d="100"/>
        </p:scale>
        <p:origin x="-102" y="-15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16201-0521-4036-994B-266084F13F7F}" type="datetimeFigureOut">
              <a:rPr lang="en-US" smtClean="0"/>
              <a:t>3/21/2020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79949-71E1-45A2-B5D6-5F0FD35726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4281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16201-0521-4036-994B-266084F13F7F}" type="datetimeFigureOut">
              <a:rPr lang="en-US" smtClean="0"/>
              <a:t>3/21/2020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79949-71E1-45A2-B5D6-5F0FD35726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26277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16201-0521-4036-994B-266084F13F7F}" type="datetimeFigureOut">
              <a:rPr lang="en-US" smtClean="0"/>
              <a:t>3/21/2020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79949-71E1-45A2-B5D6-5F0FD35726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638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16201-0521-4036-994B-266084F13F7F}" type="datetimeFigureOut">
              <a:rPr lang="en-US" smtClean="0"/>
              <a:t>3/21/2020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79949-71E1-45A2-B5D6-5F0FD35726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50141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16201-0521-4036-994B-266084F13F7F}" type="datetimeFigureOut">
              <a:rPr lang="en-US" smtClean="0"/>
              <a:t>3/21/2020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79949-71E1-45A2-B5D6-5F0FD35726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8222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16201-0521-4036-994B-266084F13F7F}" type="datetimeFigureOut">
              <a:rPr lang="en-US" smtClean="0"/>
              <a:t>3/21/2020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79949-71E1-45A2-B5D6-5F0FD35726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3740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16201-0521-4036-994B-266084F13F7F}" type="datetimeFigureOut">
              <a:rPr lang="en-US" smtClean="0"/>
              <a:t>3/21/2020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79949-71E1-45A2-B5D6-5F0FD35726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0371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16201-0521-4036-994B-266084F13F7F}" type="datetimeFigureOut">
              <a:rPr lang="en-US" smtClean="0"/>
              <a:t>3/21/2020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79949-71E1-45A2-B5D6-5F0FD35726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90100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16201-0521-4036-994B-266084F13F7F}" type="datetimeFigureOut">
              <a:rPr lang="en-US" smtClean="0"/>
              <a:t>3/21/2020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79949-71E1-45A2-B5D6-5F0FD35726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9601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16201-0521-4036-994B-266084F13F7F}" type="datetimeFigureOut">
              <a:rPr lang="en-US" smtClean="0"/>
              <a:t>3/21/2020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79949-71E1-45A2-B5D6-5F0FD35726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3172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16201-0521-4036-994B-266084F13F7F}" type="datetimeFigureOut">
              <a:rPr lang="en-US" smtClean="0"/>
              <a:t>3/21/2020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79949-71E1-45A2-B5D6-5F0FD35726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68513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116201-0521-4036-994B-266084F13F7F}" type="datetimeFigureOut">
              <a:rPr lang="en-US" smtClean="0"/>
              <a:t>3/21/2020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79949-71E1-45A2-B5D6-5F0FD35726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9491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ro.wikipedia.org/wiki/Hidroniu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ro.wikipedia.org/wiki/PH" TargetMode="External"/><Relationship Id="rId2" Type="http://schemas.openxmlformats.org/officeDocument/2006/relationships/hyperlink" Target="https://www.livearad.ro/ce-trebuie-sa-stim-despre-apa-alcalina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seminte-ingrasaminte-turba.ro/metoda-simpla-pentru-reglarea-ph-ului-apei/" TargetMode="External"/><Relationship Id="rId4" Type="http://schemas.openxmlformats.org/officeDocument/2006/relationships/hyperlink" Target="http://chimiainscoalamea.blogspot.com/2011/03/indicatori-acido-bazici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0" y="2183591"/>
            <a:ext cx="2362200" cy="1470025"/>
          </a:xfrm>
        </p:spPr>
        <p:txBody>
          <a:bodyPr>
            <a:normAutofit/>
          </a:bodyPr>
          <a:lstStyle/>
          <a:p>
            <a:r>
              <a:rPr lang="en-US" sz="5400" dirty="0" smtClean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PH-</a:t>
            </a:r>
            <a:r>
              <a:rPr lang="en-US" sz="5400" dirty="0" err="1" smtClean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ul</a:t>
            </a:r>
            <a:r>
              <a:rPr lang="en-US" sz="5400" dirty="0" smtClean="0">
                <a:solidFill>
                  <a:schemeClr val="bg1"/>
                </a:solidFill>
                <a:latin typeface="MV Boli" pitchFamily="2" charset="0"/>
                <a:cs typeface="MV Boli" pitchFamily="2" charset="0"/>
              </a:rPr>
              <a:t> </a:t>
            </a:r>
            <a:endParaRPr lang="en-US" sz="5400" dirty="0">
              <a:solidFill>
                <a:schemeClr val="bg1"/>
              </a:solidFill>
              <a:latin typeface="MV Boli" pitchFamily="2" charset="0"/>
              <a:cs typeface="MV Boli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30106" y="4495800"/>
            <a:ext cx="6400800" cy="1752600"/>
          </a:xfrm>
        </p:spPr>
        <p:txBody>
          <a:bodyPr/>
          <a:lstStyle/>
          <a:p>
            <a:r>
              <a:rPr lang="en-US" dirty="0" err="1" smtClean="0"/>
              <a:t>Elev</a:t>
            </a:r>
            <a:r>
              <a:rPr lang="en-US" dirty="0" smtClean="0"/>
              <a:t>: </a:t>
            </a:r>
            <a:r>
              <a:rPr lang="en-US" dirty="0" err="1" smtClean="0"/>
              <a:t>Agapi</a:t>
            </a:r>
            <a:r>
              <a:rPr lang="en-US" dirty="0" smtClean="0"/>
              <a:t> </a:t>
            </a:r>
            <a:r>
              <a:rPr lang="en-US" dirty="0" err="1" smtClean="0"/>
              <a:t>Nicoleta</a:t>
            </a:r>
            <a:endParaRPr lang="en-US" dirty="0" smtClean="0"/>
          </a:p>
          <a:p>
            <a:r>
              <a:rPr lang="en-US" dirty="0" err="1" smtClean="0"/>
              <a:t>Clasa</a:t>
            </a:r>
            <a:r>
              <a:rPr lang="en-US" dirty="0" smtClean="0"/>
              <a:t>: a IX-a M</a:t>
            </a:r>
            <a:endParaRPr lang="en-US" dirty="0"/>
          </a:p>
        </p:txBody>
      </p:sp>
      <p:sp>
        <p:nvSpPr>
          <p:cNvPr id="4" name="Cloud 3"/>
          <p:cNvSpPr/>
          <p:nvPr/>
        </p:nvSpPr>
        <p:spPr>
          <a:xfrm>
            <a:off x="2743200" y="2004204"/>
            <a:ext cx="3124200" cy="1828800"/>
          </a:xfrm>
          <a:prstGeom prst="cloud">
            <a:avLst/>
          </a:prstGeom>
          <a:solidFill>
            <a:schemeClr val="tx1">
              <a:alpha val="15000"/>
            </a:schemeClr>
          </a:solidFill>
          <a:ln>
            <a:solidFill>
              <a:schemeClr val="bg1">
                <a:alpha val="32000"/>
              </a:schemeClr>
            </a:solidFill>
          </a:ln>
          <a:effectLst>
            <a:outerShdw blurRad="50800" dist="50800" dir="5400000" algn="ctr" rotWithShape="0">
              <a:srgbClr val="000000">
                <a:alpha val="6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loud 4"/>
          <p:cNvSpPr/>
          <p:nvPr/>
        </p:nvSpPr>
        <p:spPr>
          <a:xfrm>
            <a:off x="2819400" y="2004204"/>
            <a:ext cx="3124200" cy="1828800"/>
          </a:xfrm>
          <a:prstGeom prst="cloud">
            <a:avLst/>
          </a:prstGeom>
          <a:solidFill>
            <a:schemeClr val="tx1">
              <a:alpha val="15000"/>
            </a:schemeClr>
          </a:solidFill>
          <a:ln>
            <a:solidFill>
              <a:schemeClr val="bg1">
                <a:alpha val="32000"/>
              </a:schemeClr>
            </a:solidFill>
          </a:ln>
          <a:effectLst>
            <a:outerShdw blurRad="50800" dist="50800" dir="5400000" algn="ctr" rotWithShape="0">
              <a:srgbClr val="000000">
                <a:alpha val="6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15853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4525963"/>
          </a:xfrm>
        </p:spPr>
        <p:txBody>
          <a:bodyPr>
            <a:normAutofit fontScale="85000" lnSpcReduction="10000"/>
          </a:bodyPr>
          <a:lstStyle/>
          <a:p>
            <a:r>
              <a:rPr lang="vi-VN" sz="4700" b="1" u="sng" dirty="0" smtClean="0">
                <a:solidFill>
                  <a:schemeClr val="bg1"/>
                </a:solidFill>
              </a:rPr>
              <a:t>pH-ul (</a:t>
            </a:r>
            <a:r>
              <a:rPr lang="vi-VN" sz="4700" b="1" i="1" u="sng" dirty="0" smtClean="0">
                <a:solidFill>
                  <a:schemeClr val="bg1"/>
                </a:solidFill>
              </a:rPr>
              <a:t>potențialul de hidrogen</a:t>
            </a:r>
            <a:r>
              <a:rPr lang="vi-VN" sz="4700" b="1" u="sng" dirty="0" smtClean="0">
                <a:solidFill>
                  <a:schemeClr val="bg1"/>
                </a:solidFill>
              </a:rPr>
              <a:t>) </a:t>
            </a:r>
            <a:endParaRPr lang="en-US" sz="4700" b="1" u="sng" dirty="0" smtClean="0">
              <a:solidFill>
                <a:schemeClr val="bg1"/>
              </a:solidFill>
            </a:endParaRPr>
          </a:p>
          <a:p>
            <a:endParaRPr lang="en-US" b="1" u="sng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vi-VN" dirty="0" smtClean="0">
                <a:solidFill>
                  <a:schemeClr val="bg1"/>
                </a:solidFill>
              </a:rPr>
              <a:t>reprezintă</a:t>
            </a:r>
            <a:r>
              <a:rPr lang="vi-VN" dirty="0">
                <a:solidFill>
                  <a:schemeClr val="bg1"/>
                </a:solidFill>
              </a:rPr>
              <a:t> </a:t>
            </a:r>
            <a:r>
              <a:rPr lang="en-US" dirty="0" err="1" smtClean="0">
                <a:solidFill>
                  <a:schemeClr val="bg1"/>
                </a:solidFill>
              </a:rPr>
              <a:t>logaritmul</a:t>
            </a:r>
            <a:r>
              <a:rPr lang="vi-VN" dirty="0">
                <a:solidFill>
                  <a:schemeClr val="bg1"/>
                </a:solidFill>
              </a:rPr>
              <a:t> zecimal cu semn schimbat al concentrației </a:t>
            </a:r>
            <a:r>
              <a:rPr lang="en-US" dirty="0" err="1" smtClean="0">
                <a:solidFill>
                  <a:schemeClr val="bg1"/>
                </a:solidFill>
              </a:rPr>
              <a:t>ionilor</a:t>
            </a:r>
            <a:r>
              <a:rPr lang="vi-VN" dirty="0">
                <a:solidFill>
                  <a:schemeClr val="bg1"/>
                </a:solidFill>
              </a:rPr>
              <a:t> de hidrogen dintr-o </a:t>
            </a:r>
            <a:r>
              <a:rPr lang="en-US" dirty="0" err="1" smtClean="0">
                <a:solidFill>
                  <a:schemeClr val="bg1"/>
                </a:solidFill>
              </a:rPr>
              <a:t>solutie</a:t>
            </a:r>
            <a:r>
              <a:rPr lang="vi-VN" dirty="0" smtClean="0">
                <a:solidFill>
                  <a:schemeClr val="bg1"/>
                </a:solidFill>
              </a:rPr>
              <a:t>, </a:t>
            </a:r>
            <a:r>
              <a:rPr lang="vi-VN" dirty="0">
                <a:solidFill>
                  <a:schemeClr val="bg1"/>
                </a:solidFill>
              </a:rPr>
              <a:t>indicând caracterul acid sau bazic al acesteia. Prin noțiunea de pH se exprimă cantitativ aciditatea (sau bazicitatea) unei substanțe, pe baza concentrației ionilor numiți </a:t>
            </a:r>
            <a:r>
              <a:rPr lang="en-US" dirty="0" err="1" smtClean="0">
                <a:solidFill>
                  <a:schemeClr val="bg1"/>
                </a:solidFill>
              </a:rPr>
              <a:t>hidroniu</a:t>
            </a:r>
            <a:r>
              <a:rPr lang="vi-VN" dirty="0">
                <a:solidFill>
                  <a:schemeClr val="bg1"/>
                </a:solidFill>
              </a:rPr>
              <a:t> H</a:t>
            </a:r>
            <a:r>
              <a:rPr lang="vi-VN" baseline="-25000" dirty="0">
                <a:solidFill>
                  <a:schemeClr val="bg1"/>
                </a:solidFill>
              </a:rPr>
              <a:t>3</a:t>
            </a:r>
            <a:r>
              <a:rPr lang="vi-VN" dirty="0">
                <a:solidFill>
                  <a:schemeClr val="bg1"/>
                </a:solidFill>
              </a:rPr>
              <a:t>O</a:t>
            </a:r>
            <a:r>
              <a:rPr lang="vi-VN" baseline="30000" dirty="0">
                <a:solidFill>
                  <a:schemeClr val="bg1"/>
                </a:solidFill>
              </a:rPr>
              <a:t>+</a:t>
            </a:r>
            <a:r>
              <a:rPr lang="vi-VN" dirty="0">
                <a:solidFill>
                  <a:schemeClr val="bg1"/>
                </a:solidFill>
              </a:rPr>
              <a:t>. Pentru soluțiile foarte diluate se consideră că pH-ul nu mai este egal cu concentrația hidroniului, ci cu concentrația molară a soluției.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4-Point Star 3"/>
          <p:cNvSpPr/>
          <p:nvPr/>
        </p:nvSpPr>
        <p:spPr>
          <a:xfrm>
            <a:off x="7656662" y="5280804"/>
            <a:ext cx="533400" cy="533400"/>
          </a:xfrm>
          <a:prstGeom prst="star4">
            <a:avLst>
              <a:gd name="adj" fmla="val 9265"/>
            </a:avLst>
          </a:prstGeom>
          <a:solidFill>
            <a:schemeClr val="bg2">
              <a:alpha val="49000"/>
            </a:schemeClr>
          </a:solidFill>
          <a:ln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85000">
                  <a:schemeClr val="bg2"/>
                </a:gs>
                <a:gs pos="100000">
                  <a:srgbClr val="FFEBFA"/>
                </a:gs>
              </a:gsLst>
              <a:path path="circle">
                <a:fillToRect r="100000" b="100000"/>
              </a:path>
              <a:tileRect l="-100000" t="-100000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4-Point Star 4"/>
          <p:cNvSpPr/>
          <p:nvPr/>
        </p:nvSpPr>
        <p:spPr>
          <a:xfrm>
            <a:off x="7772400" y="5380008"/>
            <a:ext cx="533400" cy="533400"/>
          </a:xfrm>
          <a:prstGeom prst="star4">
            <a:avLst>
              <a:gd name="adj" fmla="val 9265"/>
            </a:avLst>
          </a:prstGeom>
          <a:solidFill>
            <a:schemeClr val="bg2">
              <a:alpha val="49000"/>
            </a:schemeClr>
          </a:solidFill>
          <a:ln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85000">
                  <a:schemeClr val="bg2"/>
                </a:gs>
                <a:gs pos="100000">
                  <a:srgbClr val="FFEBFA"/>
                </a:gs>
              </a:gsLst>
              <a:path path="circle">
                <a:fillToRect r="100000" b="100000"/>
              </a:path>
              <a:tileRect l="-100000" t="-100000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6204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99049"/>
            <a:ext cx="8229600" cy="1143000"/>
          </a:xfrm>
        </p:spPr>
        <p:txBody>
          <a:bodyPr>
            <a:noAutofit/>
          </a:bodyPr>
          <a:lstStyle/>
          <a:p>
            <a:r>
              <a:rPr lang="en-US" sz="7200" dirty="0" err="1">
                <a:solidFill>
                  <a:schemeClr val="bg1"/>
                </a:solidFill>
                <a:latin typeface="Berlin Sans FB Demi" pitchFamily="34" charset="0"/>
              </a:rPr>
              <a:t>Limite</a:t>
            </a:r>
            <a:r>
              <a:rPr lang="en-US" sz="7200" dirty="0">
                <a:solidFill>
                  <a:schemeClr val="bg1"/>
                </a:solidFill>
                <a:latin typeface="Berlin Sans FB Demi" pitchFamily="34" charset="0"/>
              </a:rPr>
              <a:t> </a:t>
            </a:r>
            <a:r>
              <a:rPr lang="en-US" sz="7200" dirty="0" smtClean="0">
                <a:solidFill>
                  <a:schemeClr val="bg1"/>
                </a:solidFill>
                <a:latin typeface="Berlin Sans FB Demi" pitchFamily="34" charset="0"/>
              </a:rPr>
              <a:t>pH</a:t>
            </a:r>
            <a:endParaRPr lang="en-US" sz="7200" dirty="0">
              <a:solidFill>
                <a:schemeClr val="bg1"/>
              </a:solidFill>
              <a:latin typeface="Berlin Sans FB Dem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373563"/>
          </a:xfrm>
        </p:spPr>
        <p:txBody>
          <a:bodyPr/>
          <a:lstStyle/>
          <a:p>
            <a:r>
              <a:rPr lang="vi-VN" dirty="0" smtClean="0">
                <a:solidFill>
                  <a:schemeClr val="bg1"/>
                </a:solidFill>
              </a:rPr>
              <a:t>0 ≤ pH &lt; 7 =&gt; </a:t>
            </a:r>
            <a:r>
              <a:rPr lang="vi-VN" b="1" dirty="0" smtClean="0">
                <a:solidFill>
                  <a:schemeClr val="bg1"/>
                </a:solidFill>
              </a:rPr>
              <a:t>pH acid | soluție acidă</a:t>
            </a:r>
            <a:endParaRPr lang="en-US" b="1" dirty="0" smtClean="0">
              <a:solidFill>
                <a:schemeClr val="bg1"/>
              </a:solidFill>
            </a:endParaRPr>
          </a:p>
          <a:p>
            <a:r>
              <a:rPr lang="vi-VN" dirty="0" smtClean="0">
                <a:solidFill>
                  <a:schemeClr val="bg1"/>
                </a:solidFill>
              </a:rPr>
              <a:t>pH = 7 =&gt; </a:t>
            </a:r>
            <a:r>
              <a:rPr lang="vi-VN" b="1" dirty="0" smtClean="0">
                <a:solidFill>
                  <a:schemeClr val="bg1"/>
                </a:solidFill>
              </a:rPr>
              <a:t>pH neutru | soluție neutră</a:t>
            </a:r>
            <a:endParaRPr lang="en-US" b="1" dirty="0" smtClean="0">
              <a:solidFill>
                <a:schemeClr val="bg1"/>
              </a:solidFill>
            </a:endParaRPr>
          </a:p>
          <a:p>
            <a:r>
              <a:rPr lang="vi-VN" dirty="0" smtClean="0">
                <a:solidFill>
                  <a:schemeClr val="bg1"/>
                </a:solidFill>
              </a:rPr>
              <a:t>7 &lt; pH ≤ 14 =&gt; </a:t>
            </a:r>
            <a:r>
              <a:rPr lang="vi-VN" b="1" dirty="0" smtClean="0">
                <a:solidFill>
                  <a:schemeClr val="bg1"/>
                </a:solidFill>
              </a:rPr>
              <a:t>pH bazic (alcalin) | soluție bazică (alcalină)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Oval 3"/>
          <p:cNvSpPr/>
          <p:nvPr/>
        </p:nvSpPr>
        <p:spPr>
          <a:xfrm>
            <a:off x="1981200" y="232913"/>
            <a:ext cx="5029200" cy="1371600"/>
          </a:xfrm>
          <a:prstGeom prst="ellipse">
            <a:avLst/>
          </a:prstGeom>
          <a:solidFill>
            <a:schemeClr val="bg1">
              <a:alpha val="0"/>
            </a:schemeClr>
          </a:solidFill>
          <a:ln>
            <a:solidFill>
              <a:schemeClr val="bg1">
                <a:alpha val="47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C:\Users\User\Desktop\ap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0210" y="4343400"/>
            <a:ext cx="2400379" cy="1704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81716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384" y="89963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err="1" smtClean="0">
                <a:solidFill>
                  <a:schemeClr val="bg1"/>
                </a:solidFill>
                <a:latin typeface="Century Schoolbook" pitchFamily="18" charset="0"/>
              </a:rPr>
              <a:t>Indicatori</a:t>
            </a:r>
            <a:r>
              <a:rPr lang="en-US" dirty="0" smtClean="0">
                <a:solidFill>
                  <a:schemeClr val="bg1"/>
                </a:solidFill>
                <a:latin typeface="Century Schoolbook" pitchFamily="18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Century Schoolbook" pitchFamily="18" charset="0"/>
              </a:rPr>
              <a:t>acido-bazici</a:t>
            </a:r>
            <a:endParaRPr lang="en-US" dirty="0">
              <a:solidFill>
                <a:schemeClr val="bg1"/>
              </a:solidFill>
              <a:latin typeface="Century Schoolbook" pitchFamily="18" charset="0"/>
            </a:endParaRPr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30985754"/>
              </p:ext>
            </p:extLst>
          </p:nvPr>
        </p:nvGraphicFramePr>
        <p:xfrm>
          <a:off x="552446" y="2438400"/>
          <a:ext cx="8115304" cy="1463040"/>
        </p:xfrm>
        <a:graphic>
          <a:graphicData uri="http://schemas.openxmlformats.org/drawingml/2006/table">
            <a:tbl>
              <a:tblPr>
                <a:effectLst>
                  <a:outerShdw dir="13560000" sx="82000" sy="82000" algn="ctr" rotWithShape="0">
                    <a:schemeClr val="accent4"/>
                  </a:outerShdw>
                </a:effectLst>
              </a:tblPr>
              <a:tblGrid>
                <a:gridCol w="2028826"/>
                <a:gridCol w="2028826"/>
                <a:gridCol w="2028826"/>
                <a:gridCol w="2028826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effectLst/>
                          <a:latin typeface="Berlin Sans FB Demi" pitchFamily="34" charset="0"/>
                        </a:rPr>
                        <a:t>indicator</a:t>
                      </a:r>
                      <a:endParaRPr lang="en-US" dirty="0">
                        <a:effectLst/>
                        <a:latin typeface="Berlin Sans FB Demi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>
                          <a:effectLst/>
                          <a:latin typeface="Berlin Sans FB Demi" pitchFamily="34" charset="0"/>
                        </a:rPr>
                        <a:t>mediu</a:t>
                      </a:r>
                      <a:r>
                        <a:rPr lang="en-US" dirty="0">
                          <a:effectLst/>
                          <a:latin typeface="Berlin Sans FB Demi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Berlin Sans FB Demi" pitchFamily="34" charset="0"/>
                        </a:rPr>
                        <a:t>neutru</a:t>
                      </a:r>
                      <a:endParaRPr lang="en-US" dirty="0">
                        <a:effectLst/>
                        <a:latin typeface="Berlin Sans FB Demi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>
                          <a:effectLst/>
                          <a:latin typeface="Berlin Sans FB Demi" pitchFamily="34" charset="0"/>
                        </a:rPr>
                        <a:t>mediu</a:t>
                      </a:r>
                      <a:r>
                        <a:rPr lang="en-US" dirty="0">
                          <a:effectLst/>
                          <a:latin typeface="Berlin Sans FB Demi" pitchFamily="34" charset="0"/>
                        </a:rPr>
                        <a:t> acid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>
                          <a:effectLst/>
                          <a:latin typeface="Berlin Sans FB Demi" pitchFamily="34" charset="0"/>
                        </a:rPr>
                        <a:t>mediu</a:t>
                      </a:r>
                      <a:r>
                        <a:rPr lang="en-US" dirty="0">
                          <a:effectLst/>
                          <a:latin typeface="Berlin Sans FB Demi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Berlin Sans FB Demi" pitchFamily="34" charset="0"/>
                        </a:rPr>
                        <a:t>bazic</a:t>
                      </a:r>
                      <a:endParaRPr lang="en-US" dirty="0">
                        <a:effectLst/>
                        <a:latin typeface="Berlin Sans FB Demi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b="1" dirty="0" err="1">
                          <a:effectLst/>
                        </a:rPr>
                        <a:t>Fenolftaleina</a:t>
                      </a:r>
                      <a:endParaRPr lang="en-US" dirty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vi-VN" dirty="0">
                          <a:effectLst/>
                        </a:rPr>
                        <a:t>incoloră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vi-VN">
                          <a:effectLst/>
                        </a:rPr>
                        <a:t>incoloră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err="1">
                          <a:effectLst/>
                        </a:rPr>
                        <a:t>roșie</a:t>
                      </a:r>
                      <a:r>
                        <a:rPr lang="en-US" dirty="0">
                          <a:effectLst/>
                        </a:rPr>
                        <a:t> </a:t>
                      </a:r>
                      <a:r>
                        <a:rPr lang="en-US" dirty="0" err="1">
                          <a:effectLst/>
                        </a:rPr>
                        <a:t>carmin</a:t>
                      </a:r>
                      <a:endParaRPr lang="en-US" dirty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b="1" dirty="0" err="1">
                          <a:effectLst/>
                        </a:rPr>
                        <a:t>Metiloranj</a:t>
                      </a:r>
                      <a:endParaRPr lang="en-US" dirty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>
                          <a:effectLst/>
                        </a:rPr>
                        <a:t>oranj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>
                          <a:effectLst/>
                        </a:rPr>
                        <a:t>roșu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err="1">
                          <a:effectLst/>
                        </a:rPr>
                        <a:t>galben</a:t>
                      </a:r>
                      <a:endParaRPr lang="en-US" dirty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b="1" dirty="0" err="1">
                          <a:effectLst/>
                        </a:rPr>
                        <a:t>Turnesol</a:t>
                      </a:r>
                      <a:endParaRPr lang="en-US" dirty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>
                          <a:effectLst/>
                        </a:rPr>
                        <a:t>violet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err="1">
                          <a:effectLst/>
                        </a:rPr>
                        <a:t>roșu</a:t>
                      </a:r>
                      <a:endParaRPr lang="en-US" dirty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err="1">
                          <a:effectLst/>
                        </a:rPr>
                        <a:t>albastru</a:t>
                      </a:r>
                      <a:endParaRPr lang="en-US" dirty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</a:tr>
            </a:tbl>
          </a:graphicData>
        </a:graphic>
      </p:graphicFrame>
      <p:sp>
        <p:nvSpPr>
          <p:cNvPr id="8" name="Freeform 7"/>
          <p:cNvSpPr/>
          <p:nvPr/>
        </p:nvSpPr>
        <p:spPr>
          <a:xfrm>
            <a:off x="1676398" y="850776"/>
            <a:ext cx="5867401" cy="208641"/>
          </a:xfrm>
          <a:custGeom>
            <a:avLst/>
            <a:gdLst>
              <a:gd name="connsiteX0" fmla="*/ 0 w 6461169"/>
              <a:gd name="connsiteY0" fmla="*/ 51228 h 208641"/>
              <a:gd name="connsiteX1" fmla="*/ 560438 w 6461169"/>
              <a:gd name="connsiteY1" fmla="*/ 208544 h 208641"/>
              <a:gd name="connsiteX2" fmla="*/ 1238864 w 6461169"/>
              <a:gd name="connsiteY2" fmla="*/ 31563 h 208641"/>
              <a:gd name="connsiteX3" fmla="*/ 1936954 w 6461169"/>
              <a:gd name="connsiteY3" fmla="*/ 198712 h 208641"/>
              <a:gd name="connsiteX4" fmla="*/ 2448232 w 6461169"/>
              <a:gd name="connsiteY4" fmla="*/ 51228 h 208641"/>
              <a:gd name="connsiteX5" fmla="*/ 3156154 w 6461169"/>
              <a:gd name="connsiteY5" fmla="*/ 179047 h 208641"/>
              <a:gd name="connsiteX6" fmla="*/ 3726425 w 6461169"/>
              <a:gd name="connsiteY6" fmla="*/ 31563 h 208641"/>
              <a:gd name="connsiteX7" fmla="*/ 4277032 w 6461169"/>
              <a:gd name="connsiteY7" fmla="*/ 188880 h 208641"/>
              <a:gd name="connsiteX8" fmla="*/ 4798141 w 6461169"/>
              <a:gd name="connsiteY8" fmla="*/ 31563 h 208641"/>
              <a:gd name="connsiteX9" fmla="*/ 5319251 w 6461169"/>
              <a:gd name="connsiteY9" fmla="*/ 198712 h 208641"/>
              <a:gd name="connsiteX10" fmla="*/ 5683045 w 6461169"/>
              <a:gd name="connsiteY10" fmla="*/ 61060 h 208641"/>
              <a:gd name="connsiteX11" fmla="*/ 6154993 w 6461169"/>
              <a:gd name="connsiteY11" fmla="*/ 149551 h 208641"/>
              <a:gd name="connsiteX12" fmla="*/ 6390967 w 6461169"/>
              <a:gd name="connsiteY12" fmla="*/ 2067 h 208641"/>
              <a:gd name="connsiteX13" fmla="*/ 6459793 w 6461169"/>
              <a:gd name="connsiteY13" fmla="*/ 61060 h 208641"/>
              <a:gd name="connsiteX14" fmla="*/ 6430296 w 6461169"/>
              <a:gd name="connsiteY14" fmla="*/ 31563 h 208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6461169" h="208641">
                <a:moveTo>
                  <a:pt x="0" y="51228"/>
                </a:moveTo>
                <a:cubicBezTo>
                  <a:pt x="176980" y="131525"/>
                  <a:pt x="353961" y="211822"/>
                  <a:pt x="560438" y="208544"/>
                </a:cubicBezTo>
                <a:cubicBezTo>
                  <a:pt x="766915" y="205267"/>
                  <a:pt x="1009445" y="33202"/>
                  <a:pt x="1238864" y="31563"/>
                </a:cubicBezTo>
                <a:cubicBezTo>
                  <a:pt x="1468283" y="29924"/>
                  <a:pt x="1735393" y="195434"/>
                  <a:pt x="1936954" y="198712"/>
                </a:cubicBezTo>
                <a:cubicBezTo>
                  <a:pt x="2138515" y="201990"/>
                  <a:pt x="2245032" y="54506"/>
                  <a:pt x="2448232" y="51228"/>
                </a:cubicBezTo>
                <a:cubicBezTo>
                  <a:pt x="2651432" y="47950"/>
                  <a:pt x="2943122" y="182324"/>
                  <a:pt x="3156154" y="179047"/>
                </a:cubicBezTo>
                <a:cubicBezTo>
                  <a:pt x="3369186" y="175770"/>
                  <a:pt x="3539612" y="29924"/>
                  <a:pt x="3726425" y="31563"/>
                </a:cubicBezTo>
                <a:cubicBezTo>
                  <a:pt x="3913238" y="33202"/>
                  <a:pt x="4098413" y="188880"/>
                  <a:pt x="4277032" y="188880"/>
                </a:cubicBezTo>
                <a:cubicBezTo>
                  <a:pt x="4455651" y="188880"/>
                  <a:pt x="4624438" y="29924"/>
                  <a:pt x="4798141" y="31563"/>
                </a:cubicBezTo>
                <a:cubicBezTo>
                  <a:pt x="4971844" y="33202"/>
                  <a:pt x="5171767" y="193796"/>
                  <a:pt x="5319251" y="198712"/>
                </a:cubicBezTo>
                <a:cubicBezTo>
                  <a:pt x="5466735" y="203628"/>
                  <a:pt x="5543755" y="69253"/>
                  <a:pt x="5683045" y="61060"/>
                </a:cubicBezTo>
                <a:cubicBezTo>
                  <a:pt x="5822335" y="52867"/>
                  <a:pt x="6037006" y="159383"/>
                  <a:pt x="6154993" y="149551"/>
                </a:cubicBezTo>
                <a:cubicBezTo>
                  <a:pt x="6272980" y="139719"/>
                  <a:pt x="6340167" y="16815"/>
                  <a:pt x="6390967" y="2067"/>
                </a:cubicBezTo>
                <a:cubicBezTo>
                  <a:pt x="6441767" y="-12681"/>
                  <a:pt x="6453238" y="56144"/>
                  <a:pt x="6459793" y="61060"/>
                </a:cubicBezTo>
                <a:cubicBezTo>
                  <a:pt x="6466348" y="65976"/>
                  <a:pt x="6448322" y="48769"/>
                  <a:pt x="6430296" y="31563"/>
                </a:cubicBezTo>
              </a:path>
            </a:pathLst>
          </a:custGeom>
          <a:ln cmpd="sng">
            <a:solidFill>
              <a:schemeClr val="bg1"/>
            </a:solidFill>
            <a:prstDash val="solid"/>
            <a:headEnd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49" name="Picture 1" descr="C:\Users\User\Desktop\101_049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8465" y="4133298"/>
            <a:ext cx="2286000" cy="2257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4-Point Star 9"/>
          <p:cNvSpPr/>
          <p:nvPr/>
        </p:nvSpPr>
        <p:spPr>
          <a:xfrm>
            <a:off x="685800" y="5262010"/>
            <a:ext cx="342900" cy="462115"/>
          </a:xfrm>
          <a:prstGeom prst="star4">
            <a:avLst/>
          </a:prstGeom>
          <a:solidFill>
            <a:schemeClr val="bg2">
              <a:alpha val="42000"/>
            </a:schemeClr>
          </a:solidFill>
          <a:ln>
            <a:solidFill>
              <a:schemeClr val="bg1">
                <a:alpha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2" name="4-Point Star 11"/>
          <p:cNvSpPr/>
          <p:nvPr/>
        </p:nvSpPr>
        <p:spPr>
          <a:xfrm>
            <a:off x="830826" y="5287916"/>
            <a:ext cx="330610" cy="436210"/>
          </a:xfrm>
          <a:prstGeom prst="star4">
            <a:avLst/>
          </a:prstGeom>
          <a:solidFill>
            <a:schemeClr val="bg2">
              <a:alpha val="37000"/>
            </a:schemeClr>
          </a:solidFill>
          <a:ln>
            <a:solidFill>
              <a:schemeClr val="bg1"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57124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sz="5400" dirty="0">
                <a:solidFill>
                  <a:schemeClr val="bg1"/>
                </a:solidFill>
              </a:rPr>
              <a:t>Formulă de </a:t>
            </a:r>
            <a:r>
              <a:rPr lang="vi-VN" sz="5400" dirty="0" smtClean="0">
                <a:solidFill>
                  <a:schemeClr val="bg1"/>
                </a:solidFill>
              </a:rPr>
              <a:t>calcul</a:t>
            </a:r>
            <a:endParaRPr lang="en-US" sz="5400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vi-VN" sz="1800" dirty="0">
                <a:solidFill>
                  <a:schemeClr val="bg1"/>
                </a:solidFill>
              </a:rPr>
              <a:t>Pentru definirea pH-ului se folosește scara logaritmică </a:t>
            </a:r>
            <a:r>
              <a:rPr lang="vi-VN" sz="1800" dirty="0" smtClean="0">
                <a:solidFill>
                  <a:schemeClr val="bg1"/>
                </a:solidFill>
              </a:rPr>
              <a:t>la</a:t>
            </a:r>
            <a:r>
              <a:rPr lang="vi-VN" sz="1800" dirty="0">
                <a:solidFill>
                  <a:schemeClr val="bg1"/>
                </a:solidFill>
              </a:rPr>
              <a:t>Pentru definirea pH-ului se folosește scara logaritmică la reprezentarea activității ionului de </a:t>
            </a:r>
            <a:r>
              <a:rPr lang="en-US" sz="1800" dirty="0" smtClean="0">
                <a:solidFill>
                  <a:schemeClr val="bg1"/>
                </a:solidFill>
              </a:rPr>
              <a:t>HIDROGEN</a:t>
            </a:r>
            <a:r>
              <a:rPr lang="vi-VN" sz="1800" dirty="0">
                <a:solidFill>
                  <a:schemeClr val="bg1"/>
                </a:solidFill>
              </a:rPr>
              <a:t> în soluție. pH-ul este egal cu logaritmul negativ al concentrației ionului de </a:t>
            </a:r>
            <a:r>
              <a:rPr lang="vi-VN" sz="1800" dirty="0">
                <a:solidFill>
                  <a:schemeClr val="accent4">
                    <a:lumMod val="60000"/>
                    <a:lumOff val="40000"/>
                  </a:schemeClr>
                </a:solidFill>
                <a:hlinkClick r:id="rId2" tooltip="Hidroniu"/>
              </a:rPr>
              <a:t>H</a:t>
            </a:r>
            <a:r>
              <a:rPr lang="vi-VN" sz="1800" baseline="30000" dirty="0">
                <a:solidFill>
                  <a:schemeClr val="accent4">
                    <a:lumMod val="60000"/>
                    <a:lumOff val="40000"/>
                  </a:schemeClr>
                </a:solidFill>
                <a:hlinkClick r:id="rId2" tooltip="Hidroniu"/>
              </a:rPr>
              <a:t>+</a:t>
            </a:r>
            <a:r>
              <a:rPr lang="vi-VN" sz="1800" dirty="0">
                <a:solidFill>
                  <a:schemeClr val="accent4">
                    <a:lumMod val="60000"/>
                    <a:lumOff val="40000"/>
                  </a:schemeClr>
                </a:solidFill>
                <a:hlinkClick r:id="rId2" tooltip="Hidroniu"/>
              </a:rPr>
              <a:t>(H </a:t>
            </a:r>
            <a:r>
              <a:rPr lang="vi-VN" sz="1800" baseline="30000" dirty="0">
                <a:solidFill>
                  <a:schemeClr val="accent4">
                    <a:lumMod val="60000"/>
                    <a:lumOff val="40000"/>
                  </a:schemeClr>
                </a:solidFill>
                <a:hlinkClick r:id="rId2" tooltip="Hidroniu"/>
              </a:rPr>
              <a:t>+3</a:t>
            </a:r>
            <a:r>
              <a:rPr lang="vi-VN" sz="1800" dirty="0">
                <a:solidFill>
                  <a:schemeClr val="accent4">
                    <a:lumMod val="60000"/>
                    <a:lumOff val="40000"/>
                  </a:schemeClr>
                </a:solidFill>
                <a:hlinkClick r:id="rId2" tooltip="Hidroniu"/>
              </a:rPr>
              <a:t>O</a:t>
            </a:r>
            <a:r>
              <a:rPr lang="vi-VN" sz="1800" dirty="0" smtClean="0">
                <a:solidFill>
                  <a:schemeClr val="accent4">
                    <a:lumMod val="60000"/>
                    <a:lumOff val="40000"/>
                  </a:schemeClr>
                </a:solidFill>
                <a:hlinkClick r:id="rId2" tooltip="Hidroniu"/>
              </a:rPr>
              <a:t>)</a:t>
            </a:r>
            <a:endParaRPr lang="en-US" sz="1800" dirty="0" smtClean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endParaRPr lang="en-US" sz="1800" dirty="0" smtClean="0">
              <a:solidFill>
                <a:schemeClr val="bg1"/>
              </a:solidFill>
            </a:endParaRPr>
          </a:p>
          <a:p>
            <a:endParaRPr lang="en-US" sz="1800" dirty="0">
              <a:solidFill>
                <a:schemeClr val="bg1"/>
              </a:solidFill>
            </a:endParaRPr>
          </a:p>
          <a:p>
            <a:endParaRPr lang="en-US" sz="1800" dirty="0" smtClean="0">
              <a:solidFill>
                <a:schemeClr val="bg1"/>
              </a:solidFill>
            </a:endParaRPr>
          </a:p>
          <a:p>
            <a:r>
              <a:rPr lang="vi-VN" sz="1400" dirty="0">
                <a:solidFill>
                  <a:schemeClr val="bg1"/>
                </a:solidFill>
              </a:rPr>
              <a:t>a</a:t>
            </a:r>
            <a:r>
              <a:rPr lang="vi-VN" sz="1400" baseline="-25000" dirty="0">
                <a:solidFill>
                  <a:schemeClr val="bg1"/>
                </a:solidFill>
              </a:rPr>
              <a:t>H</a:t>
            </a:r>
            <a:r>
              <a:rPr lang="vi-VN" sz="1400" baseline="30000" dirty="0">
                <a:solidFill>
                  <a:schemeClr val="bg1"/>
                </a:solidFill>
              </a:rPr>
              <a:t>+</a:t>
            </a:r>
            <a:r>
              <a:rPr lang="vi-VN" sz="1400" dirty="0">
                <a:solidFill>
                  <a:schemeClr val="bg1"/>
                </a:solidFill>
              </a:rPr>
              <a:t> reprezintă activitatea ionilor de H</a:t>
            </a:r>
            <a:r>
              <a:rPr lang="vi-VN" sz="1400" baseline="30000" dirty="0">
                <a:solidFill>
                  <a:schemeClr val="bg1"/>
                </a:solidFill>
              </a:rPr>
              <a:t>+</a:t>
            </a:r>
            <a:r>
              <a:rPr lang="vi-VN" sz="1400" dirty="0">
                <a:solidFill>
                  <a:schemeClr val="bg1"/>
                </a:solidFill>
              </a:rPr>
              <a:t>și nu este similară cu concentrația ionilor. Activitatea reprezintă concentrația efectivă a ionilor de hidrogen, și este de fapt capacitatea celorlaltor ioni de a bloca participarea ionului de H </a:t>
            </a:r>
            <a:r>
              <a:rPr lang="vi-VN" sz="1400" baseline="30000" dirty="0">
                <a:solidFill>
                  <a:schemeClr val="bg1"/>
                </a:solidFill>
              </a:rPr>
              <a:t>+ </a:t>
            </a:r>
            <a:r>
              <a:rPr lang="vi-VN" sz="1400" dirty="0">
                <a:solidFill>
                  <a:schemeClr val="bg1"/>
                </a:solidFill>
              </a:rPr>
              <a:t>la diferite reacții chimice. În soluțiile diluate activitatea este aproximativ egală cu valoarea concentrației ionului H</a:t>
            </a:r>
            <a:r>
              <a:rPr lang="vi-VN" sz="1400" baseline="30000" dirty="0">
                <a:solidFill>
                  <a:schemeClr val="bg1"/>
                </a:solidFill>
              </a:rPr>
              <a:t>+</a:t>
            </a:r>
            <a:r>
              <a:rPr lang="vi-VN" sz="1400" dirty="0">
                <a:solidFill>
                  <a:schemeClr val="bg1"/>
                </a:solidFill>
              </a:rPr>
              <a:t>(H</a:t>
            </a:r>
            <a:r>
              <a:rPr lang="vi-VN" sz="1400" baseline="-25000" dirty="0">
                <a:solidFill>
                  <a:schemeClr val="bg1"/>
                </a:solidFill>
              </a:rPr>
              <a:t>3</a:t>
            </a:r>
            <a:r>
              <a:rPr lang="vi-VN" sz="1400" dirty="0">
                <a:solidFill>
                  <a:schemeClr val="bg1"/>
                </a:solidFill>
              </a:rPr>
              <a:t>O</a:t>
            </a:r>
            <a:r>
              <a:rPr lang="vi-VN" sz="1400" baseline="30000" dirty="0">
                <a:solidFill>
                  <a:schemeClr val="bg1"/>
                </a:solidFill>
              </a:rPr>
              <a:t>-</a:t>
            </a:r>
            <a:r>
              <a:rPr lang="vi-VN" sz="1400" dirty="0">
                <a:solidFill>
                  <a:schemeClr val="bg1"/>
                </a:solidFill>
              </a:rPr>
              <a:t>). Ținând cont de acestea pH-ul se exprimă adimensional</a:t>
            </a:r>
            <a:r>
              <a:rPr lang="vi-VN" sz="1400" dirty="0" smtClean="0">
                <a:solidFill>
                  <a:schemeClr val="bg1"/>
                </a:solidFill>
              </a:rPr>
              <a:t>:</a:t>
            </a:r>
            <a:endParaRPr lang="en-US" sz="1400" dirty="0" smtClean="0">
              <a:solidFill>
                <a:schemeClr val="bg1"/>
              </a:solidFill>
            </a:endParaRPr>
          </a:p>
          <a:p>
            <a:endParaRPr lang="en-US" sz="1400" dirty="0">
              <a:solidFill>
                <a:schemeClr val="bg1"/>
              </a:solidFill>
            </a:endParaRPr>
          </a:p>
        </p:txBody>
      </p:sp>
      <p:pic>
        <p:nvPicPr>
          <p:cNvPr id="3074" name="Picture 2" descr="C:\Users\User\Desktop\phphphph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2966884"/>
            <a:ext cx="1961535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er\Desktop\ghdhdrhdr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5029199"/>
            <a:ext cx="3048000" cy="708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32726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>
                <a:solidFill>
                  <a:schemeClr val="bg1"/>
                </a:solidFill>
              </a:rPr>
              <a:t>Măsurare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3581399"/>
          </a:xfrm>
        </p:spPr>
        <p:txBody>
          <a:bodyPr>
            <a:normAutofit fontScale="85000" lnSpcReduction="20000"/>
          </a:bodyPr>
          <a:lstStyle/>
          <a:p>
            <a:r>
              <a:rPr lang="vi-VN" dirty="0" smtClean="0">
                <a:solidFill>
                  <a:schemeClr val="bg1"/>
                </a:solidFill>
              </a:rPr>
              <a:t>pH-ul </a:t>
            </a:r>
            <a:r>
              <a:rPr lang="vi-VN" dirty="0">
                <a:solidFill>
                  <a:schemeClr val="bg1"/>
                </a:solidFill>
              </a:rPr>
              <a:t>poate fi măsurat prin:</a:t>
            </a:r>
          </a:p>
          <a:p>
            <a:r>
              <a:rPr lang="vi-VN" sz="2300" dirty="0">
                <a:solidFill>
                  <a:schemeClr val="bg1"/>
                </a:solidFill>
              </a:rPr>
              <a:t>Adăugarea unui </a:t>
            </a:r>
            <a:r>
              <a:rPr lang="en-US" sz="2300" dirty="0" smtClean="0">
                <a:solidFill>
                  <a:schemeClr val="bg1"/>
                </a:solidFill>
              </a:rPr>
              <a:t>indicator de pH</a:t>
            </a:r>
            <a:r>
              <a:rPr lang="vi-VN" sz="2300" dirty="0">
                <a:solidFill>
                  <a:schemeClr val="bg1"/>
                </a:solidFill>
              </a:rPr>
              <a:t> în soluția de analizat. Culoarea luată de indicator variază în funcție de pH-ul soluției. Utilizarea indicatorilor pentru determinări calitative trebuie să țină cont de variația de culoare a acestuia, în funcție de pH-ul soluției (de preferat sunt indicatorii care variază pe un interval de pH cât mai mic).</a:t>
            </a:r>
          </a:p>
          <a:p>
            <a:r>
              <a:rPr lang="vi-VN" sz="2300" dirty="0">
                <a:solidFill>
                  <a:schemeClr val="bg1"/>
                </a:solidFill>
              </a:rPr>
              <a:t>Utilizarea unui aparat </a:t>
            </a:r>
            <a:r>
              <a:rPr lang="en-US" sz="2300" dirty="0" smtClean="0">
                <a:solidFill>
                  <a:schemeClr val="bg1"/>
                </a:solidFill>
              </a:rPr>
              <a:t>pH-</a:t>
            </a:r>
            <a:r>
              <a:rPr lang="en-US" sz="2300" dirty="0" err="1" smtClean="0">
                <a:solidFill>
                  <a:schemeClr val="bg1"/>
                </a:solidFill>
              </a:rPr>
              <a:t>Metru</a:t>
            </a:r>
            <a:r>
              <a:rPr lang="vi-VN" sz="2300" dirty="0">
                <a:solidFill>
                  <a:schemeClr val="bg1"/>
                </a:solidFill>
              </a:rPr>
              <a:t> cu electrozi pH </a:t>
            </a:r>
            <a:r>
              <a:rPr lang="vi-VN" sz="2300" dirty="0" smtClean="0">
                <a:solidFill>
                  <a:schemeClr val="bg1"/>
                </a:solidFill>
              </a:rPr>
              <a:t>selectivi:</a:t>
            </a:r>
            <a:r>
              <a:rPr lang="en-US" sz="2300" dirty="0" smtClean="0">
                <a:solidFill>
                  <a:schemeClr val="bg1"/>
                </a:solidFill>
              </a:rPr>
              <a:t> </a:t>
            </a:r>
            <a:r>
              <a:rPr lang="en-US" sz="2300" dirty="0" err="1" smtClean="0">
                <a:solidFill>
                  <a:schemeClr val="bg1"/>
                </a:solidFill>
              </a:rPr>
              <a:t>electrod</a:t>
            </a:r>
            <a:r>
              <a:rPr lang="en-US" sz="2300" dirty="0" smtClean="0">
                <a:solidFill>
                  <a:schemeClr val="bg1"/>
                </a:solidFill>
              </a:rPr>
              <a:t> de </a:t>
            </a:r>
            <a:r>
              <a:rPr lang="en-US" sz="2300" dirty="0" err="1" smtClean="0">
                <a:solidFill>
                  <a:schemeClr val="bg1"/>
                </a:solidFill>
              </a:rPr>
              <a:t>sticla</a:t>
            </a:r>
            <a:r>
              <a:rPr lang="vi-VN" sz="2300" dirty="0" smtClean="0">
                <a:solidFill>
                  <a:schemeClr val="bg1"/>
                </a:solidFill>
              </a:rPr>
              <a:t>,</a:t>
            </a:r>
            <a:r>
              <a:rPr lang="vi-VN" sz="2300" dirty="0">
                <a:solidFill>
                  <a:schemeClr val="bg1"/>
                </a:solidFill>
              </a:rPr>
              <a:t> </a:t>
            </a:r>
            <a:r>
              <a:rPr lang="en-US" sz="2300" dirty="0" err="1" smtClean="0">
                <a:solidFill>
                  <a:schemeClr val="bg1"/>
                </a:solidFill>
              </a:rPr>
              <a:t>electrod</a:t>
            </a:r>
            <a:r>
              <a:rPr lang="en-US" sz="2300" dirty="0" smtClean="0">
                <a:solidFill>
                  <a:schemeClr val="bg1"/>
                </a:solidFill>
              </a:rPr>
              <a:t> de </a:t>
            </a:r>
            <a:r>
              <a:rPr lang="en-US" sz="2300" dirty="0" err="1" smtClean="0">
                <a:solidFill>
                  <a:schemeClr val="bg1"/>
                </a:solidFill>
              </a:rPr>
              <a:t>hidrogen</a:t>
            </a:r>
            <a:r>
              <a:rPr lang="vi-VN" sz="2300" dirty="0" smtClean="0">
                <a:solidFill>
                  <a:schemeClr val="bg1"/>
                </a:solidFill>
              </a:rPr>
              <a:t>,</a:t>
            </a:r>
            <a:r>
              <a:rPr lang="vi-VN" sz="2300" dirty="0">
                <a:solidFill>
                  <a:schemeClr val="bg1"/>
                </a:solidFill>
              </a:rPr>
              <a:t> </a:t>
            </a:r>
            <a:r>
              <a:rPr lang="en-US" sz="2300" dirty="0" err="1" smtClean="0">
                <a:solidFill>
                  <a:schemeClr val="bg1"/>
                </a:solidFill>
              </a:rPr>
              <a:t>electrod</a:t>
            </a:r>
            <a:r>
              <a:rPr lang="en-US" sz="2300" dirty="0" smtClean="0">
                <a:solidFill>
                  <a:schemeClr val="bg1"/>
                </a:solidFill>
              </a:rPr>
              <a:t> de </a:t>
            </a:r>
            <a:r>
              <a:rPr lang="en-US" sz="2300" dirty="0" err="1" smtClean="0">
                <a:solidFill>
                  <a:schemeClr val="bg1"/>
                </a:solidFill>
              </a:rPr>
              <a:t>chinhidrona</a:t>
            </a:r>
            <a:r>
              <a:rPr lang="vi-VN" sz="2300" dirty="0" smtClean="0">
                <a:solidFill>
                  <a:schemeClr val="bg1"/>
                </a:solidFill>
              </a:rPr>
              <a:t>.</a:t>
            </a:r>
            <a:endParaRPr lang="vi-VN" sz="2300" dirty="0">
              <a:solidFill>
                <a:schemeClr val="bg1"/>
              </a:solidFill>
            </a:endParaRPr>
          </a:p>
          <a:p>
            <a:r>
              <a:rPr lang="vi-VN" sz="2300" dirty="0">
                <a:solidFill>
                  <a:schemeClr val="bg1"/>
                </a:solidFill>
              </a:rPr>
              <a:t>Determinarea exactă a valorii pH-ului se face totuși prin metode combinate: utilizarea de indicatori împreună cu metode spectrofotometrice, pentru identificarea fiecărui constituent ce influențează pH-ul (culoarea indicatorului).</a:t>
            </a:r>
          </a:p>
          <a:p>
            <a:endParaRPr lang="en-US" dirty="0"/>
          </a:p>
        </p:txBody>
      </p:sp>
      <p:pic>
        <p:nvPicPr>
          <p:cNvPr id="4098" name="Picture 2" descr="C:\Users\User\Desktop\seminte-ingrasaminte-turba-b-P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0981" y="4839611"/>
            <a:ext cx="5257800" cy="1656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29421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28600"/>
            <a:ext cx="7543800" cy="6397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solidFill>
                  <a:schemeClr val="bg1"/>
                </a:solidFill>
              </a:rPr>
              <a:t>pOH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914400"/>
            <a:ext cx="8229600" cy="4525963"/>
          </a:xfrm>
        </p:spPr>
        <p:txBody>
          <a:bodyPr>
            <a:normAutofit/>
          </a:bodyPr>
          <a:lstStyle/>
          <a:p>
            <a:r>
              <a:rPr lang="vi-VN" sz="1600" dirty="0">
                <a:solidFill>
                  <a:schemeClr val="bg1"/>
                </a:solidFill>
              </a:rPr>
              <a:t>Opusul pH-ului este pOH-ul, care măsoară concentrația ionului OH, respectiv bazicitatea soluției. Ținând cont de disocierea apei</a:t>
            </a:r>
            <a:r>
              <a:rPr lang="vi-VN" sz="1600" dirty="0" smtClean="0">
                <a:solidFill>
                  <a:schemeClr val="bg1"/>
                </a:solidFill>
              </a:rPr>
              <a:t>:</a:t>
            </a:r>
            <a:endParaRPr lang="en-US" sz="1600" dirty="0" smtClean="0">
              <a:solidFill>
                <a:schemeClr val="bg1"/>
              </a:solidFill>
            </a:endParaRPr>
          </a:p>
          <a:p>
            <a:r>
              <a:rPr lang="pt-BR" sz="1600" dirty="0">
                <a:solidFill>
                  <a:schemeClr val="bg1"/>
                </a:solidFill>
              </a:rPr>
              <a:t>și de constanta acestui proces K</a:t>
            </a:r>
            <a:r>
              <a:rPr lang="pt-BR" sz="1600" baseline="-25000" dirty="0">
                <a:solidFill>
                  <a:schemeClr val="bg1"/>
                </a:solidFill>
              </a:rPr>
              <a:t>w</a:t>
            </a:r>
            <a:r>
              <a:rPr lang="pt-BR" sz="1600" dirty="0">
                <a:solidFill>
                  <a:schemeClr val="bg1"/>
                </a:solidFill>
              </a:rPr>
              <a:t> (constanta de disociere a apei), vom </a:t>
            </a:r>
            <a:r>
              <a:rPr lang="pt-BR" sz="1600" dirty="0" smtClean="0">
                <a:solidFill>
                  <a:schemeClr val="bg1"/>
                </a:solidFill>
              </a:rPr>
              <a:t>avea</a:t>
            </a:r>
          </a:p>
          <a:p>
            <a:endParaRPr lang="pt-BR" sz="1600" dirty="0">
              <a:solidFill>
                <a:schemeClr val="bg1"/>
              </a:solidFill>
            </a:endParaRPr>
          </a:p>
          <a:p>
            <a:endParaRPr lang="pt-BR" sz="1600" dirty="0" smtClean="0">
              <a:solidFill>
                <a:schemeClr val="bg1"/>
              </a:solidFill>
            </a:endParaRPr>
          </a:p>
          <a:p>
            <a:endParaRPr lang="en-US" sz="1600" dirty="0" smtClean="0">
              <a:solidFill>
                <a:schemeClr val="bg1"/>
              </a:solidFill>
            </a:endParaRPr>
          </a:p>
          <a:p>
            <a:r>
              <a:rPr lang="vi-VN" sz="1600" dirty="0" smtClean="0">
                <a:solidFill>
                  <a:schemeClr val="bg1"/>
                </a:solidFill>
              </a:rPr>
              <a:t>Aplicând </a:t>
            </a:r>
            <a:r>
              <a:rPr lang="vi-VN" sz="1600" dirty="0">
                <a:solidFill>
                  <a:schemeClr val="bg1"/>
                </a:solidFill>
              </a:rPr>
              <a:t>logaritmii rezultă relațiile</a:t>
            </a:r>
            <a:r>
              <a:rPr lang="vi-VN" sz="1600" dirty="0" smtClean="0">
                <a:solidFill>
                  <a:schemeClr val="bg1"/>
                </a:solidFill>
              </a:rPr>
              <a:t>:</a:t>
            </a:r>
            <a:endParaRPr lang="en-US" sz="1600" dirty="0" smtClean="0">
              <a:solidFill>
                <a:schemeClr val="bg1"/>
              </a:solidFill>
            </a:endParaRPr>
          </a:p>
          <a:p>
            <a:endParaRPr lang="en-US" sz="1600" dirty="0">
              <a:solidFill>
                <a:schemeClr val="bg1"/>
              </a:solidFill>
            </a:endParaRPr>
          </a:p>
          <a:p>
            <a:endParaRPr lang="en-US" sz="1600" dirty="0" smtClean="0">
              <a:solidFill>
                <a:schemeClr val="bg1"/>
              </a:solidFill>
            </a:endParaRPr>
          </a:p>
          <a:p>
            <a:endParaRPr lang="en-US" sz="1600" dirty="0">
              <a:solidFill>
                <a:schemeClr val="bg1"/>
              </a:solidFill>
            </a:endParaRPr>
          </a:p>
          <a:p>
            <a:endParaRPr lang="en-US" sz="1600" dirty="0" smtClean="0">
              <a:solidFill>
                <a:schemeClr val="bg1"/>
              </a:solidFill>
            </a:endParaRPr>
          </a:p>
          <a:p>
            <a:r>
              <a:rPr lang="en-US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Formulele</a:t>
            </a:r>
            <a:r>
              <a:rPr lang="en-US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sunt</a:t>
            </a:r>
            <a:r>
              <a:rPr lang="en-US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valabile</a:t>
            </a:r>
            <a:r>
              <a:rPr lang="en-US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pentru</a:t>
            </a:r>
            <a:r>
              <a:rPr lang="en-US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temperatura</a:t>
            </a:r>
            <a:r>
              <a:rPr lang="en-US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de </a:t>
            </a:r>
            <a:r>
              <a:rPr lang="en-US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298,15 </a:t>
            </a:r>
            <a:r>
              <a:rPr lang="en-US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K</a:t>
            </a:r>
            <a:r>
              <a:rPr lang="en-US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 (25 °</a:t>
            </a:r>
            <a:r>
              <a:rPr lang="en-US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C)</a:t>
            </a:r>
            <a:r>
              <a:rPr lang="en-US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.</a:t>
            </a:r>
          </a:p>
          <a:p>
            <a:endParaRPr lang="en-US" sz="1600" dirty="0">
              <a:solidFill>
                <a:schemeClr val="bg1"/>
              </a:solidFill>
            </a:endParaRPr>
          </a:p>
        </p:txBody>
      </p:sp>
      <p:pic>
        <p:nvPicPr>
          <p:cNvPr id="5122" name="Picture 2" descr="C:\Users\User\Desktop\hfdfhddfhfhdhdfsfh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1761" y="1219200"/>
            <a:ext cx="1676400" cy="265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User\Desktop\rshrshrshsrh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1828800"/>
            <a:ext cx="3124200" cy="68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User\Desktop\gfsrgsrserggrsr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048000"/>
            <a:ext cx="5417256" cy="83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3733800" y="280220"/>
            <a:ext cx="1371600" cy="580104"/>
          </a:xfrm>
          <a:prstGeom prst="roundRect">
            <a:avLst/>
          </a:prstGeom>
          <a:solidFill>
            <a:schemeClr val="tx1">
              <a:alpha val="22000"/>
            </a:schemeClr>
          </a:solidFill>
          <a:ln>
            <a:solidFill>
              <a:schemeClr val="bg1">
                <a:alpha val="8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28174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Desktop\aegegeagge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76200"/>
            <a:ext cx="2895600" cy="6357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Down Arrow 5"/>
          <p:cNvSpPr/>
          <p:nvPr/>
        </p:nvSpPr>
        <p:spPr>
          <a:xfrm>
            <a:off x="1981200" y="152400"/>
            <a:ext cx="762000" cy="6172200"/>
          </a:xfrm>
          <a:prstGeom prst="downArrow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Up Arrow 6"/>
          <p:cNvSpPr/>
          <p:nvPr/>
        </p:nvSpPr>
        <p:spPr>
          <a:xfrm>
            <a:off x="5751871" y="114300"/>
            <a:ext cx="732503" cy="6248400"/>
          </a:xfrm>
          <a:prstGeom prst="upArrow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04219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SITE-URI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3600" dirty="0" smtClean="0">
                <a:hlinkClick r:id="rId2"/>
              </a:rPr>
              <a:t>https://www.livearad.ro/ce-trebuie-sa-stim-despre-apa-alcalina/</a:t>
            </a:r>
            <a:endParaRPr lang="en-US" sz="3600" dirty="0" smtClean="0"/>
          </a:p>
          <a:p>
            <a:r>
              <a:rPr lang="en-US" sz="3600" dirty="0" smtClean="0">
                <a:hlinkClick r:id="rId3"/>
              </a:rPr>
              <a:t>https://ro.wikipedia.org/wiki/PH</a:t>
            </a:r>
            <a:endParaRPr lang="en-US" sz="3600" dirty="0" smtClean="0"/>
          </a:p>
          <a:p>
            <a:r>
              <a:rPr lang="en-US" sz="3600" dirty="0" smtClean="0">
                <a:hlinkClick r:id="rId4"/>
              </a:rPr>
              <a:t>http://chimiainscoalamea.blogspot.com/2011/03/indicatori-acido-bazici.html</a:t>
            </a:r>
            <a:endParaRPr lang="en-US" sz="3600" dirty="0" smtClean="0"/>
          </a:p>
          <a:p>
            <a:r>
              <a:rPr lang="en-US" sz="3600" dirty="0" smtClean="0">
                <a:hlinkClick r:id="rId5"/>
              </a:rPr>
              <a:t>https://seminte-ingrasaminte-turba.ro/metoda-simpla-pentru-reglarea-ph-ului-apei/</a:t>
            </a:r>
            <a:endParaRPr lang="en-US" sz="3600" dirty="0" smtClean="0"/>
          </a:p>
          <a:p>
            <a:endParaRPr lang="en-US" sz="3600" dirty="0" smtClean="0"/>
          </a:p>
          <a:p>
            <a:endParaRPr lang="en-US" dirty="0" smtClean="0"/>
          </a:p>
          <a:p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39476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121</Words>
  <Application>Microsoft Office PowerPoint</Application>
  <PresentationFormat>On-screen Show (4:3)</PresentationFormat>
  <Paragraphs>56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PH-ul </vt:lpstr>
      <vt:lpstr>PowerPoint Presentation</vt:lpstr>
      <vt:lpstr>Limite pH</vt:lpstr>
      <vt:lpstr>Indicatori acido-bazici</vt:lpstr>
      <vt:lpstr>Formulă de calcul</vt:lpstr>
      <vt:lpstr>Măsurare</vt:lpstr>
      <vt:lpstr>pOH</vt:lpstr>
      <vt:lpstr>PowerPoint Presentation</vt:lpstr>
      <vt:lpstr>SITE-URI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PH-ul</dc:title>
  <dc:creator>Windows User</dc:creator>
  <cp:lastModifiedBy>Windows User</cp:lastModifiedBy>
  <cp:revision>6</cp:revision>
  <dcterms:created xsi:type="dcterms:W3CDTF">2020-03-21T12:20:47Z</dcterms:created>
  <dcterms:modified xsi:type="dcterms:W3CDTF">2020-03-21T13:21:09Z</dcterms:modified>
</cp:coreProperties>
</file>