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9" r:id="rId4"/>
    <p:sldId id="262" r:id="rId5"/>
    <p:sldId id="260" r:id="rId6"/>
    <p:sldId id="261" r:id="rId7"/>
    <p:sldId id="263" r:id="rId8"/>
    <p:sldId id="264" r:id="rId9"/>
    <p:sldId id="268" r:id="rId10"/>
    <p:sldId id="267" r:id="rId11"/>
    <p:sldId id="269" r:id="rId12"/>
    <p:sldId id="270" r:id="rId13"/>
    <p:sldId id="271" r:id="rId14"/>
    <p:sldId id="274" r:id="rId15"/>
    <p:sldId id="275" r:id="rId16"/>
    <p:sldId id="273" r:id="rId17"/>
    <p:sldId id="266" r:id="rId1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0" d="100"/>
          <a:sy n="50" d="100"/>
        </p:scale>
        <p:origin x="546" y="3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grpSp>
        <p:nvGrpSpPr>
          <p:cNvPr id="2" name="Group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5450146C-B0FC-4E8D-B7EE-967D5086A8FD}" type="datetimeFigureOut">
              <a:rPr lang="en-US" smtClean="0"/>
              <a:pPr/>
              <a:t>3/19/2017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5FF9FBA9-92BF-4FF1-9D8E-E6353A908C4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450146C-B0FC-4E8D-B7EE-967D5086A8FD}" type="datetimeFigureOut">
              <a:rPr lang="en-US" smtClean="0"/>
              <a:pPr/>
              <a:t>3/19/2017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FF9FBA9-92BF-4FF1-9D8E-E6353A908C48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450146C-B0FC-4E8D-B7EE-967D5086A8FD}" type="datetimeFigureOut">
              <a:rPr lang="en-US" smtClean="0"/>
              <a:pPr/>
              <a:t>3/19/2017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FF9FBA9-92BF-4FF1-9D8E-E6353A908C48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Chevr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Chevr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450146C-B0FC-4E8D-B7EE-967D5086A8FD}" type="datetimeFigureOut">
              <a:rPr lang="en-US" smtClean="0"/>
              <a:pPr/>
              <a:t>3/19/2017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FF9FBA9-92BF-4FF1-9D8E-E6353A908C48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450146C-B0FC-4E8D-B7EE-967D5086A8FD}" type="datetimeFigureOut">
              <a:rPr lang="en-US" smtClean="0"/>
              <a:pPr/>
              <a:t>3/19/2017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FF9FBA9-92BF-4FF1-9D8E-E6353A908C4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450146C-B0FC-4E8D-B7EE-967D5086A8FD}" type="datetimeFigureOut">
              <a:rPr lang="en-US" smtClean="0"/>
              <a:pPr/>
              <a:t>3/19/2017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FF9FBA9-92BF-4FF1-9D8E-E6353A908C48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450146C-B0FC-4E8D-B7EE-967D5086A8FD}" type="datetimeFigureOut">
              <a:rPr lang="en-US" smtClean="0"/>
              <a:pPr/>
              <a:t>3/19/2017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FF9FBA9-92BF-4FF1-9D8E-E6353A908C4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5450146C-B0FC-4E8D-B7EE-967D5086A8FD}" type="datetimeFigureOut">
              <a:rPr lang="en-US" smtClean="0"/>
              <a:pPr/>
              <a:t>3/19/2017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FF9FBA9-92BF-4FF1-9D8E-E6353A908C4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5450146C-B0FC-4E8D-B7EE-967D5086A8FD}" type="datetimeFigureOut">
              <a:rPr lang="en-US" smtClean="0"/>
              <a:pPr/>
              <a:t>3/19/2017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5FF9FBA9-92BF-4FF1-9D8E-E6353A908C48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450146C-B0FC-4E8D-B7EE-967D5086A8FD}" type="datetimeFigureOut">
              <a:rPr lang="en-US" smtClean="0"/>
              <a:pPr/>
              <a:t>3/19/2017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FF9FBA9-92BF-4FF1-9D8E-E6353A908C4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450146C-B0FC-4E8D-B7EE-967D5086A8FD}" type="datetimeFigureOut">
              <a:rPr lang="en-US" smtClean="0"/>
              <a:pPr/>
              <a:t>3/19/2017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FF9FBA9-92BF-4FF1-9D8E-E6353A908C4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5450146C-B0FC-4E8D-B7EE-967D5086A8FD}" type="datetimeFigureOut">
              <a:rPr lang="en-US" smtClean="0"/>
              <a:pPr/>
              <a:t>3/19/2017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5FF9FBA9-92BF-4FF1-9D8E-E6353A908C48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://ro.wikipedia.org/wiki/Carbon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hyperlink" Target="http://ro.wikipedia.org/wiki/Triptofan" TargetMode="External"/><Relationship Id="rId13" Type="http://schemas.openxmlformats.org/officeDocument/2006/relationships/hyperlink" Target="http://ro.wikipedia.org/w/index.php?title=Treonin%C4%83&amp;action=edit&amp;redlink=1" TargetMode="External"/><Relationship Id="rId18" Type="http://schemas.openxmlformats.org/officeDocument/2006/relationships/hyperlink" Target="http://ro.wikipedia.org/wiki/Acid_aspartic" TargetMode="External"/><Relationship Id="rId3" Type="http://schemas.openxmlformats.org/officeDocument/2006/relationships/hyperlink" Target="http://ro.wikipedia.org/wiki/Alanin%C4%83" TargetMode="External"/><Relationship Id="rId21" Type="http://schemas.openxmlformats.org/officeDocument/2006/relationships/hyperlink" Target="http://ro.wikipedia.org/w/index.php?title=Lisin%C4%83&amp;action=edit&amp;redlink=1" TargetMode="External"/><Relationship Id="rId7" Type="http://schemas.openxmlformats.org/officeDocument/2006/relationships/hyperlink" Target="http://ro.wikipedia.org/w/index.php?title=Prolin%C4%83&amp;action=edit&amp;redlink=1" TargetMode="External"/><Relationship Id="rId12" Type="http://schemas.openxmlformats.org/officeDocument/2006/relationships/hyperlink" Target="http://ro.wikipedia.org/w/index.php?title=Serin%C4%83&amp;action=edit&amp;redlink=1" TargetMode="External"/><Relationship Id="rId17" Type="http://schemas.openxmlformats.org/officeDocument/2006/relationships/hyperlink" Target="http://ro.wikipedia.org/w/index.php?title=Cistein%C4%83&amp;action=edit&amp;redlink=1" TargetMode="External"/><Relationship Id="rId2" Type="http://schemas.openxmlformats.org/officeDocument/2006/relationships/hyperlink" Target="http://ro.wikipedia.org/wiki/Protein%C4%83" TargetMode="External"/><Relationship Id="rId16" Type="http://schemas.openxmlformats.org/officeDocument/2006/relationships/hyperlink" Target="http://ro.wikipedia.org/w/index.php?title=Glutamin%C4%83&amp;action=edit&amp;redlink=1" TargetMode="External"/><Relationship Id="rId20" Type="http://schemas.openxmlformats.org/officeDocument/2006/relationships/hyperlink" Target="http://ro.wikipedia.org/wiki/Arginin%C4%83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ro.wikipedia.org/w/index.php?title=Izoleucin%C4%83&amp;action=edit&amp;redlink=1" TargetMode="External"/><Relationship Id="rId11" Type="http://schemas.openxmlformats.org/officeDocument/2006/relationships/hyperlink" Target="http://ro.wikipedia.org/wiki/Glicocol" TargetMode="External"/><Relationship Id="rId5" Type="http://schemas.openxmlformats.org/officeDocument/2006/relationships/hyperlink" Target="http://ro.wikipedia.org/wiki/Leucin%C4%83" TargetMode="External"/><Relationship Id="rId15" Type="http://schemas.openxmlformats.org/officeDocument/2006/relationships/hyperlink" Target="http://ro.wikipedia.org/w/index.php?title=Asparagin%C4%83&amp;action=edit&amp;redlink=1" TargetMode="External"/><Relationship Id="rId10" Type="http://schemas.openxmlformats.org/officeDocument/2006/relationships/hyperlink" Target="http://ro.wikipedia.org/w/index.php?title=Metionin%C4%83&amp;action=edit&amp;redlink=1" TargetMode="External"/><Relationship Id="rId19" Type="http://schemas.openxmlformats.org/officeDocument/2006/relationships/hyperlink" Target="http://ro.wikipedia.org/wiki/Acid_glutamic" TargetMode="External"/><Relationship Id="rId4" Type="http://schemas.openxmlformats.org/officeDocument/2006/relationships/hyperlink" Target="http://ro.wikipedia.org/wiki/Valin%C4%83" TargetMode="External"/><Relationship Id="rId9" Type="http://schemas.openxmlformats.org/officeDocument/2006/relationships/hyperlink" Target="http://ro.wikipedia.org/w/index.php?title=Fenilalanin%C4%83&amp;action=edit&amp;redlink=1" TargetMode="External"/><Relationship Id="rId14" Type="http://schemas.openxmlformats.org/officeDocument/2006/relationships/hyperlink" Target="http://ro.wikipedia.org/w/index.php?title=Tirozin%C4%83&amp;action=edit&amp;redlink=1" TargetMode="External"/><Relationship Id="rId22" Type="http://schemas.openxmlformats.org/officeDocument/2006/relationships/hyperlink" Target="http://ro.wikipedia.org/w/index.php?title=Histidin%C4%83&amp;action=edit&amp;redlink=1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://ro.wikipedia.org/wiki/Ap%C4%83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en.wikipedia.org/wiki/Alanine" TargetMode="External"/><Relationship Id="rId2" Type="http://schemas.openxmlformats.org/officeDocument/2006/relationships/hyperlink" Target="http://ro.wikipedia.org/wiki/Aminoacid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en.wikipedia.org/wiki/File:Glycine-3D-balls.png" TargetMode="External"/><Relationship Id="rId5" Type="http://schemas.openxmlformats.org/officeDocument/2006/relationships/hyperlink" Target="http://ro.wikipedia.org/wiki/Acid_aspartic" TargetMode="External"/><Relationship Id="rId4" Type="http://schemas.openxmlformats.org/officeDocument/2006/relationships/hyperlink" Target="http://ro.wikipedia.org/wiki/Acid_glutamic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r-FR" b="1" u="sng" dirty="0" err="1" smtClean="0">
                <a:latin typeface="Times New Roman" pitchFamily="18" charset="0"/>
              </a:rPr>
              <a:t>Aminoacizi</a:t>
            </a:r>
            <a:r>
              <a:rPr lang="fr-FR" b="1" u="sng" dirty="0" smtClean="0">
                <a:latin typeface="Times New Roman" pitchFamily="18" charset="0"/>
              </a:rPr>
              <a:t> </a:t>
            </a:r>
            <a:r>
              <a:rPr lang="fr-FR" b="1" u="sng" dirty="0" err="1" smtClean="0">
                <a:latin typeface="Times New Roman" pitchFamily="18" charset="0"/>
              </a:rPr>
              <a:t>naturali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Prof. Adriana  Fodor</a:t>
            </a:r>
          </a:p>
          <a:p>
            <a:r>
              <a:rPr lang="en-US" dirty="0" err="1" smtClean="0"/>
              <a:t>Lic</a:t>
            </a:r>
            <a:r>
              <a:rPr lang="en-US" dirty="0" smtClean="0"/>
              <a:t>. De Arte “S.TODUTA” </a:t>
            </a:r>
            <a:r>
              <a:rPr lang="en-US" dirty="0" err="1" smtClean="0"/>
              <a:t>Deva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 err="1" smtClean="0">
                <a:latin typeface="Times New Roman" pitchFamily="18" charset="0"/>
              </a:rPr>
              <a:t>Aminoacizii</a:t>
            </a:r>
            <a:r>
              <a:rPr lang="fr-FR" dirty="0" smtClean="0">
                <a:latin typeface="Times New Roman" pitchFamily="18" charset="0"/>
              </a:rPr>
              <a:t> </a:t>
            </a:r>
            <a:r>
              <a:rPr lang="fr-FR" dirty="0" err="1" smtClean="0">
                <a:latin typeface="Times New Roman" pitchFamily="18" charset="0"/>
              </a:rPr>
              <a:t>sunt</a:t>
            </a:r>
            <a:r>
              <a:rPr lang="fr-FR" dirty="0" smtClean="0">
                <a:latin typeface="Times New Roman" pitchFamily="18" charset="0"/>
              </a:rPr>
              <a:t> </a:t>
            </a:r>
            <a:r>
              <a:rPr lang="fr-FR" dirty="0" err="1" smtClean="0">
                <a:latin typeface="Times New Roman" pitchFamily="18" charset="0"/>
              </a:rPr>
              <a:t>combinatii</a:t>
            </a:r>
            <a:r>
              <a:rPr lang="fr-FR" dirty="0" smtClean="0">
                <a:latin typeface="Times New Roman" pitchFamily="18" charset="0"/>
              </a:rPr>
              <a:t> </a:t>
            </a:r>
            <a:r>
              <a:rPr lang="fr-FR" dirty="0" err="1" smtClean="0">
                <a:latin typeface="Times New Roman" pitchFamily="18" charset="0"/>
              </a:rPr>
              <a:t>organice</a:t>
            </a:r>
            <a:r>
              <a:rPr lang="fr-FR" dirty="0" smtClean="0">
                <a:latin typeface="Times New Roman" pitchFamily="18" charset="0"/>
              </a:rPr>
              <a:t> care </a:t>
            </a:r>
            <a:r>
              <a:rPr lang="fr-FR" dirty="0" err="1" smtClean="0">
                <a:latin typeface="Times New Roman" pitchFamily="18" charset="0"/>
              </a:rPr>
              <a:t>contin</a:t>
            </a:r>
            <a:r>
              <a:rPr lang="fr-FR" dirty="0" smtClean="0">
                <a:latin typeface="Times New Roman" pitchFamily="18" charset="0"/>
              </a:rPr>
              <a:t> in </a:t>
            </a:r>
            <a:r>
              <a:rPr lang="fr-FR" dirty="0" err="1" smtClean="0">
                <a:latin typeface="Times New Roman" pitchFamily="18" charset="0"/>
              </a:rPr>
              <a:t>molecula</a:t>
            </a:r>
            <a:r>
              <a:rPr lang="fr-FR" dirty="0" smtClean="0">
                <a:latin typeface="Times New Roman" pitchFamily="18" charset="0"/>
              </a:rPr>
              <a:t> </a:t>
            </a:r>
            <a:r>
              <a:rPr lang="fr-FR" dirty="0" err="1" smtClean="0">
                <a:latin typeface="Times New Roman" pitchFamily="18" charset="0"/>
              </a:rPr>
              <a:t>una</a:t>
            </a:r>
            <a:r>
              <a:rPr lang="fr-FR" dirty="0" smtClean="0">
                <a:latin typeface="Times New Roman" pitchFamily="18" charset="0"/>
              </a:rPr>
              <a:t> </a:t>
            </a:r>
            <a:r>
              <a:rPr lang="fr-FR" dirty="0" err="1" smtClean="0">
                <a:latin typeface="Times New Roman" pitchFamily="18" charset="0"/>
              </a:rPr>
              <a:t>sau</a:t>
            </a:r>
            <a:r>
              <a:rPr lang="fr-FR" dirty="0" smtClean="0">
                <a:latin typeface="Times New Roman" pitchFamily="18" charset="0"/>
              </a:rPr>
              <a:t> mai </a:t>
            </a:r>
            <a:r>
              <a:rPr lang="fr-FR" dirty="0" err="1" smtClean="0">
                <a:latin typeface="Times New Roman" pitchFamily="18" charset="0"/>
              </a:rPr>
              <a:t>multe</a:t>
            </a:r>
            <a:r>
              <a:rPr lang="fr-FR" dirty="0" smtClean="0">
                <a:latin typeface="Times New Roman" pitchFamily="18" charset="0"/>
              </a:rPr>
              <a:t> </a:t>
            </a:r>
            <a:r>
              <a:rPr lang="fr-FR" dirty="0" err="1" smtClean="0">
                <a:latin typeface="Times New Roman" pitchFamily="18" charset="0"/>
              </a:rPr>
              <a:t>grupe</a:t>
            </a:r>
            <a:r>
              <a:rPr lang="fr-FR" dirty="0" smtClean="0">
                <a:latin typeface="Times New Roman" pitchFamily="18" charset="0"/>
              </a:rPr>
              <a:t> </a:t>
            </a:r>
            <a:r>
              <a:rPr lang="fr-FR" dirty="0" err="1" smtClean="0">
                <a:latin typeface="Times New Roman" pitchFamily="18" charset="0"/>
              </a:rPr>
              <a:t>amino</a:t>
            </a:r>
            <a:r>
              <a:rPr lang="fr-FR" dirty="0" smtClean="0">
                <a:latin typeface="Times New Roman" pitchFamily="18" charset="0"/>
              </a:rPr>
              <a:t> si </a:t>
            </a:r>
            <a:r>
              <a:rPr lang="fr-FR" dirty="0" err="1" smtClean="0">
                <a:latin typeface="Times New Roman" pitchFamily="18" charset="0"/>
              </a:rPr>
              <a:t>una</a:t>
            </a:r>
            <a:r>
              <a:rPr lang="fr-FR" dirty="0" smtClean="0">
                <a:latin typeface="Times New Roman" pitchFamily="18" charset="0"/>
              </a:rPr>
              <a:t> </a:t>
            </a:r>
            <a:r>
              <a:rPr lang="fr-FR" dirty="0" err="1" smtClean="0">
                <a:latin typeface="Times New Roman" pitchFamily="18" charset="0"/>
              </a:rPr>
              <a:t>sau</a:t>
            </a:r>
            <a:r>
              <a:rPr lang="fr-FR" dirty="0" smtClean="0">
                <a:latin typeface="Times New Roman" pitchFamily="18" charset="0"/>
              </a:rPr>
              <a:t> mai </a:t>
            </a:r>
            <a:r>
              <a:rPr lang="fr-FR" dirty="0" err="1" smtClean="0">
                <a:latin typeface="Times New Roman" pitchFamily="18" charset="0"/>
              </a:rPr>
              <a:t>multe</a:t>
            </a:r>
            <a:r>
              <a:rPr lang="fr-FR" dirty="0" smtClean="0">
                <a:latin typeface="Times New Roman" pitchFamily="18" charset="0"/>
              </a:rPr>
              <a:t> </a:t>
            </a:r>
            <a:r>
              <a:rPr lang="fr-FR" dirty="0" err="1" smtClean="0">
                <a:latin typeface="Times New Roman" pitchFamily="18" charset="0"/>
              </a:rPr>
              <a:t>grupe</a:t>
            </a:r>
            <a:r>
              <a:rPr lang="fr-FR" dirty="0" smtClean="0">
                <a:latin typeface="Times New Roman" pitchFamily="18" charset="0"/>
              </a:rPr>
              <a:t> </a:t>
            </a:r>
            <a:r>
              <a:rPr lang="fr-FR" dirty="0" err="1" smtClean="0">
                <a:latin typeface="Times New Roman" pitchFamily="18" charset="0"/>
              </a:rPr>
              <a:t>carboxil</a:t>
            </a:r>
            <a:r>
              <a:rPr lang="fr-FR" dirty="0" smtClean="0">
                <a:latin typeface="Times New Roman" pitchFamily="18" charset="0"/>
              </a:rPr>
              <a:t>.</a:t>
            </a:r>
          </a:p>
          <a:p>
            <a:endParaRPr lang="fr-FR" dirty="0" smtClean="0">
              <a:latin typeface="Times New Roman" pitchFamily="18" charset="0"/>
            </a:endParaRPr>
          </a:p>
          <a:p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</a:rPr>
              <a:t>Ce</a:t>
            </a:r>
            <a:r>
              <a:rPr lang="en-US" dirty="0" smtClean="0">
                <a:latin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</a:rPr>
              <a:t>s</a:t>
            </a:r>
            <a:r>
              <a:rPr lang="en-US" dirty="0" err="1" smtClean="0">
                <a:latin typeface="Times New Roman" pitchFamily="18" charset="0"/>
              </a:rPr>
              <a:t>unt</a:t>
            </a:r>
            <a:r>
              <a:rPr lang="en-US" dirty="0" smtClean="0">
                <a:latin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</a:rPr>
              <a:t>aminoacizii</a:t>
            </a:r>
            <a:r>
              <a:rPr lang="en-US" dirty="0" smtClean="0">
                <a:latin typeface="Times New Roman" pitchFamily="18" charset="0"/>
              </a:rPr>
              <a:t>?</a:t>
            </a:r>
            <a:endParaRPr lang="en-US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90600" y="4343400"/>
            <a:ext cx="2305050" cy="167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vi-VN" dirty="0" smtClean="0"/>
              <a:t>Aminoacizii se denumesc folosind cuvântul „acid“, urmat de „amino“ și numele acidului corespunzător. </a:t>
            </a:r>
            <a:endParaRPr lang="en-US" dirty="0" smtClean="0"/>
          </a:p>
          <a:p>
            <a:r>
              <a:rPr lang="vi-VN" sz="2800" dirty="0" smtClean="0"/>
              <a:t>Prin </a:t>
            </a:r>
            <a:r>
              <a:rPr lang="vi-VN" sz="2800" dirty="0"/>
              <a:t>prefixele „di“, „tri“ etc., se arată numărul de grupe amino și carboxil, iar poziția relativă a două grupe funcționale se precizează cu literele grecești „</a:t>
            </a:r>
            <a:r>
              <a:rPr lang="el-GR" sz="2800" dirty="0"/>
              <a:t>α“, „β“, „γ“, „δ“, „ε“, </a:t>
            </a:r>
            <a:r>
              <a:rPr lang="vi-VN" sz="2800" dirty="0"/>
              <a:t>în care acidul este </a:t>
            </a:r>
            <a:r>
              <a:rPr lang="el-GR" sz="2800" dirty="0"/>
              <a:t>α </a:t>
            </a:r>
            <a:r>
              <a:rPr lang="vi-VN" sz="2800" dirty="0"/>
              <a:t>dacă grupările amino și carboxil se leagă de un același </a:t>
            </a:r>
            <a:r>
              <a:rPr lang="vi-VN" sz="2800" dirty="0">
                <a:hlinkClick r:id="rId2" tooltip="Carbon"/>
              </a:rPr>
              <a:t>carbon</a:t>
            </a:r>
            <a:r>
              <a:rPr lang="vi-VN" sz="2800" dirty="0"/>
              <a:t>, </a:t>
            </a:r>
            <a:r>
              <a:rPr lang="el-GR" sz="2800" dirty="0"/>
              <a:t>β </a:t>
            </a:r>
            <a:r>
              <a:rPr lang="vi-VN" sz="2800" dirty="0"/>
              <a:t>dacă grupările amino și carboxil se leagă la atomi de carbon alăturați, iar, pe măsură ce crește distanța, se vor numi </a:t>
            </a:r>
            <a:r>
              <a:rPr lang="el-GR" sz="2800" dirty="0"/>
              <a:t>γ, δ, ε. </a:t>
            </a:r>
            <a:r>
              <a:rPr lang="vi-VN" sz="2800" dirty="0"/>
              <a:t>În cazul compușilor aromatici, se folosesc prefixele „orto“, „meta“, „para“.</a:t>
            </a:r>
            <a:endParaRPr lang="en-US" sz="280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vi-VN" dirty="0"/>
              <a:t>Nomenclatură</a:t>
            </a:r>
            <a:br>
              <a:rPr lang="vi-VN" dirty="0"/>
            </a:b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838200"/>
            <a:ext cx="8839200" cy="5562600"/>
          </a:xfrm>
        </p:spPr>
        <p:txBody>
          <a:bodyPr>
            <a:normAutofit fontScale="92500"/>
          </a:bodyPr>
          <a:lstStyle/>
          <a:p>
            <a:r>
              <a:rPr lang="vi-VN" dirty="0"/>
              <a:t>Un aminoacid este natural dacă este </a:t>
            </a:r>
            <a:r>
              <a:rPr lang="vi-VN" b="1" dirty="0"/>
              <a:t>alifatic</a:t>
            </a:r>
            <a:r>
              <a:rPr lang="vi-VN" dirty="0"/>
              <a:t> și </a:t>
            </a:r>
            <a:r>
              <a:rPr lang="el-GR" b="1" dirty="0"/>
              <a:t>α</a:t>
            </a:r>
            <a:r>
              <a:rPr lang="el-GR" dirty="0"/>
              <a:t>. </a:t>
            </a:r>
            <a:r>
              <a:rPr lang="vi-VN" dirty="0"/>
              <a:t>Exista 20 de aminoacizi </a:t>
            </a:r>
            <a:r>
              <a:rPr lang="ro-RO" dirty="0" smtClean="0"/>
              <a:t>in </a:t>
            </a:r>
            <a:r>
              <a:rPr lang="vi-VN" dirty="0" smtClean="0"/>
              <a:t>componența</a:t>
            </a:r>
            <a:r>
              <a:rPr lang="vi-VN" dirty="0"/>
              <a:t> </a:t>
            </a:r>
            <a:r>
              <a:rPr lang="vi-VN" dirty="0">
                <a:hlinkClick r:id="rId2" tooltip="Proteină"/>
              </a:rPr>
              <a:t>proteinelor</a:t>
            </a:r>
            <a:r>
              <a:rPr lang="vi-VN" dirty="0" smtClean="0"/>
              <a:t>.</a:t>
            </a:r>
            <a:endParaRPr lang="en-US" dirty="0" smtClean="0"/>
          </a:p>
          <a:p>
            <a:r>
              <a:rPr lang="vi-VN" dirty="0" smtClean="0"/>
              <a:t> Aceștia</a:t>
            </a:r>
            <a:r>
              <a:rPr lang="en-US" dirty="0" smtClean="0"/>
              <a:t> </a:t>
            </a:r>
            <a:r>
              <a:rPr lang="vi-VN" dirty="0" smtClean="0"/>
              <a:t>sunt</a:t>
            </a:r>
            <a:r>
              <a:rPr lang="vi-VN" dirty="0"/>
              <a:t>: </a:t>
            </a:r>
            <a:endParaRPr lang="en-US" dirty="0" smtClean="0"/>
          </a:p>
          <a:p>
            <a:r>
              <a:rPr lang="vi-VN" dirty="0" smtClean="0">
                <a:hlinkClick r:id="rId3" tooltip="Alanină"/>
              </a:rPr>
              <a:t>alanină</a:t>
            </a:r>
            <a:r>
              <a:rPr lang="vi-VN" dirty="0"/>
              <a:t>, </a:t>
            </a:r>
            <a:r>
              <a:rPr lang="vi-VN" dirty="0">
                <a:hlinkClick r:id="rId4" tooltip="Valină"/>
              </a:rPr>
              <a:t>valină</a:t>
            </a:r>
            <a:r>
              <a:rPr lang="vi-VN" dirty="0"/>
              <a:t>, </a:t>
            </a:r>
            <a:r>
              <a:rPr lang="vi-VN" dirty="0">
                <a:hlinkClick r:id="rId5" tooltip="Leucină"/>
              </a:rPr>
              <a:t>leucină</a:t>
            </a:r>
            <a:r>
              <a:rPr lang="vi-VN" dirty="0"/>
              <a:t>,</a:t>
            </a:r>
            <a:r>
              <a:rPr lang="vi-VN" dirty="0">
                <a:hlinkClick r:id="rId6" tooltip="Izoleucină — pagină inexistentă"/>
              </a:rPr>
              <a:t>izoleucină</a:t>
            </a:r>
            <a:r>
              <a:rPr lang="vi-VN" dirty="0"/>
              <a:t>, </a:t>
            </a:r>
            <a:r>
              <a:rPr lang="vi-VN" dirty="0">
                <a:hlinkClick r:id="rId7" tooltip="Prolină — pagină inexistentă"/>
              </a:rPr>
              <a:t>prolină</a:t>
            </a:r>
            <a:r>
              <a:rPr lang="vi-VN" dirty="0" smtClean="0"/>
              <a:t>,</a:t>
            </a:r>
            <a:r>
              <a:rPr lang="en-US" dirty="0" smtClean="0"/>
              <a:t>      </a:t>
            </a:r>
            <a:r>
              <a:rPr lang="vi-VN" dirty="0" smtClean="0">
                <a:hlinkClick r:id="rId8" tooltip="Triptofan"/>
              </a:rPr>
              <a:t>triptofan</a:t>
            </a:r>
            <a:r>
              <a:rPr lang="vi-VN" dirty="0"/>
              <a:t>, </a:t>
            </a:r>
            <a:r>
              <a:rPr lang="vi-VN" dirty="0">
                <a:hlinkClick r:id="rId9" tooltip="Fenilalanină — pagină inexistentă"/>
              </a:rPr>
              <a:t>fenilalanină</a:t>
            </a:r>
            <a:r>
              <a:rPr lang="vi-VN" dirty="0"/>
              <a:t>, </a:t>
            </a:r>
            <a:r>
              <a:rPr lang="vi-VN" dirty="0">
                <a:hlinkClick r:id="rId10" tooltip="Metionină — pagină inexistentă"/>
              </a:rPr>
              <a:t>metionină</a:t>
            </a:r>
            <a:r>
              <a:rPr lang="vi-VN" dirty="0"/>
              <a:t>, </a:t>
            </a:r>
            <a:r>
              <a:rPr lang="vi-VN" dirty="0">
                <a:hlinkClick r:id="rId11" tooltip="Glicocol"/>
              </a:rPr>
              <a:t>glicocol</a:t>
            </a:r>
            <a:r>
              <a:rPr lang="vi-VN" dirty="0"/>
              <a:t>, </a:t>
            </a:r>
            <a:r>
              <a:rPr lang="vi-VN" dirty="0">
                <a:hlinkClick r:id="rId12" tooltip="Serină — pagină inexistentă"/>
              </a:rPr>
              <a:t>serină</a:t>
            </a:r>
            <a:r>
              <a:rPr lang="vi-VN" dirty="0"/>
              <a:t>, </a:t>
            </a:r>
            <a:r>
              <a:rPr lang="vi-VN" dirty="0" smtClean="0">
                <a:hlinkClick r:id="rId13" tooltip="Treonină — pagină inexistentă"/>
              </a:rPr>
              <a:t>treonină</a:t>
            </a:r>
            <a:r>
              <a:rPr lang="vi-VN" dirty="0"/>
              <a:t>, </a:t>
            </a:r>
            <a:r>
              <a:rPr lang="vi-VN" dirty="0">
                <a:hlinkClick r:id="rId14" tooltip="Tirozină — pagină inexistentă"/>
              </a:rPr>
              <a:t>tirozină</a:t>
            </a:r>
            <a:r>
              <a:rPr lang="vi-VN" dirty="0"/>
              <a:t>, </a:t>
            </a:r>
            <a:r>
              <a:rPr lang="vi-VN" dirty="0">
                <a:hlinkClick r:id="rId15" tooltip="Asparagină — pagină inexistentă"/>
              </a:rPr>
              <a:t>asparagină</a:t>
            </a:r>
            <a:r>
              <a:rPr lang="vi-VN" dirty="0"/>
              <a:t>, </a:t>
            </a:r>
            <a:r>
              <a:rPr lang="vi-VN" dirty="0">
                <a:hlinkClick r:id="rId16" tooltip="Glutamină — pagină inexistentă"/>
              </a:rPr>
              <a:t>glutamină</a:t>
            </a:r>
            <a:r>
              <a:rPr lang="vi-VN" dirty="0"/>
              <a:t>, </a:t>
            </a:r>
            <a:r>
              <a:rPr lang="vi-VN" dirty="0">
                <a:hlinkClick r:id="rId17" tooltip="Cisteină — pagină inexistentă"/>
              </a:rPr>
              <a:t>cisteină</a:t>
            </a:r>
            <a:r>
              <a:rPr lang="vi-VN" dirty="0" smtClean="0"/>
              <a:t>,</a:t>
            </a:r>
            <a:r>
              <a:rPr lang="en-US" dirty="0" smtClean="0"/>
              <a:t>  </a:t>
            </a:r>
            <a:r>
              <a:rPr lang="vi-VN" dirty="0" smtClean="0">
                <a:hlinkClick r:id="rId18" tooltip="Acid aspartic"/>
              </a:rPr>
              <a:t>acid </a:t>
            </a:r>
            <a:r>
              <a:rPr lang="vi-VN" dirty="0">
                <a:hlinkClick r:id="rId18" tooltip="Acid aspartic"/>
              </a:rPr>
              <a:t>aspartic</a:t>
            </a:r>
            <a:r>
              <a:rPr lang="vi-VN" dirty="0"/>
              <a:t>, </a:t>
            </a:r>
            <a:r>
              <a:rPr lang="vi-VN" dirty="0" smtClean="0">
                <a:hlinkClick r:id="rId19" tooltip="Acid glutamic"/>
              </a:rPr>
              <a:t>acid</a:t>
            </a:r>
            <a:r>
              <a:rPr lang="en-US" dirty="0" smtClean="0">
                <a:hlinkClick r:id="rId19" tooltip="Acid glutamic"/>
              </a:rPr>
              <a:t> </a:t>
            </a:r>
            <a:r>
              <a:rPr lang="vi-VN" dirty="0" smtClean="0">
                <a:hlinkClick r:id="rId19" tooltip="Acid glutamic"/>
              </a:rPr>
              <a:t>glutamic</a:t>
            </a:r>
            <a:r>
              <a:rPr lang="vi-VN" dirty="0" smtClean="0"/>
              <a:t>,</a:t>
            </a:r>
            <a:r>
              <a:rPr lang="en-US" dirty="0" smtClean="0"/>
              <a:t> </a:t>
            </a:r>
            <a:r>
              <a:rPr lang="vi-VN" dirty="0" smtClean="0">
                <a:hlinkClick r:id="rId20" tooltip="Arginină"/>
              </a:rPr>
              <a:t>arginină</a:t>
            </a:r>
            <a:r>
              <a:rPr lang="vi-VN" dirty="0"/>
              <a:t>, </a:t>
            </a:r>
            <a:r>
              <a:rPr lang="vi-VN" dirty="0">
                <a:hlinkClick r:id="rId21" tooltip="Lisină — pagină inexistentă"/>
              </a:rPr>
              <a:t>lisină</a:t>
            </a:r>
            <a:r>
              <a:rPr lang="vi-VN" dirty="0"/>
              <a:t>, </a:t>
            </a:r>
            <a:r>
              <a:rPr lang="vi-VN" dirty="0">
                <a:hlinkClick r:id="rId22" tooltip="Histidină — pagină inexistentă"/>
              </a:rPr>
              <a:t>histidină</a:t>
            </a:r>
            <a:r>
              <a:rPr lang="vi-VN" dirty="0"/>
              <a:t> (acesta din urmă constituie un aminoacid esențial pentru copiii cu vârsta sub 1 an). Dintre aceștia, </a:t>
            </a:r>
            <a:r>
              <a:rPr lang="vi-VN" b="1" dirty="0"/>
              <a:t>8 sunt </a:t>
            </a:r>
            <a:r>
              <a:rPr lang="vi-VN" b="1" i="1" dirty="0"/>
              <a:t>esențiali</a:t>
            </a:r>
            <a:r>
              <a:rPr lang="vi-VN" b="1" dirty="0"/>
              <a:t>, </a:t>
            </a:r>
            <a:r>
              <a:rPr lang="vi-VN" dirty="0"/>
              <a:t>adică nu pot fi produși de organismul uman și trebuie aduși din exterior, prin alimentație (</a:t>
            </a:r>
            <a:r>
              <a:rPr lang="vi-VN" dirty="0">
                <a:solidFill>
                  <a:srgbClr val="FF0000"/>
                </a:solidFill>
              </a:rPr>
              <a:t>valina, leucina, izoleucina, triptofanul, fenilalanina, metionina, lisina și treonina).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err="1"/>
              <a:t>Tipuri</a:t>
            </a:r>
            <a:r>
              <a:rPr lang="en-US" dirty="0"/>
              <a:t> de </a:t>
            </a:r>
            <a:r>
              <a:rPr lang="en-US" dirty="0" err="1"/>
              <a:t>aminoacizi</a:t>
            </a:r>
            <a:r>
              <a:rPr lang="en-US" dirty="0"/>
              <a:t> </a:t>
            </a:r>
            <a:r>
              <a:rPr lang="en-US" dirty="0" err="1"/>
              <a:t>naturali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5800" y="2286000"/>
            <a:ext cx="28956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Rectangle 4"/>
          <p:cNvSpPr/>
          <p:nvPr/>
        </p:nvSpPr>
        <p:spPr>
          <a:xfrm>
            <a:off x="609600" y="3810000"/>
            <a:ext cx="245330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/>
              <a:t>acid </a:t>
            </a:r>
            <a:r>
              <a:rPr lang="el-GR" b="1" dirty="0"/>
              <a:t>α </a:t>
            </a:r>
            <a:r>
              <a:rPr lang="en-US" b="1" dirty="0"/>
              <a:t>amino-</a:t>
            </a:r>
            <a:r>
              <a:rPr lang="en-US" b="1" dirty="0" err="1"/>
              <a:t>propanoic</a:t>
            </a:r>
            <a:endParaRPr lang="en-US" b="1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2400" y="5029200"/>
            <a:ext cx="2667000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Rectangle 8"/>
          <p:cNvSpPr/>
          <p:nvPr/>
        </p:nvSpPr>
        <p:spPr>
          <a:xfrm>
            <a:off x="3124200" y="5334000"/>
            <a:ext cx="249658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/>
              <a:t> acid </a:t>
            </a:r>
            <a:r>
              <a:rPr lang="el-GR" b="1" dirty="0"/>
              <a:t>β </a:t>
            </a:r>
            <a:r>
              <a:rPr lang="en-US" b="1" dirty="0"/>
              <a:t>amino-</a:t>
            </a:r>
            <a:r>
              <a:rPr lang="en-US" b="1" dirty="0" err="1"/>
              <a:t>propanoic</a:t>
            </a:r>
            <a:endParaRPr lang="en-US" b="1" dirty="0"/>
          </a:p>
        </p:txBody>
      </p:sp>
      <p:sp>
        <p:nvSpPr>
          <p:cNvPr id="10" name="Rectangle 9"/>
          <p:cNvSpPr/>
          <p:nvPr/>
        </p:nvSpPr>
        <p:spPr>
          <a:xfrm>
            <a:off x="685800" y="4267200"/>
            <a:ext cx="133402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l-GR" dirty="0"/>
              <a:t>(</a:t>
            </a:r>
            <a:r>
              <a:rPr lang="el-GR" b="1" dirty="0"/>
              <a:t>α-</a:t>
            </a:r>
            <a:r>
              <a:rPr lang="vi-VN" b="1" dirty="0"/>
              <a:t>alanină</a:t>
            </a:r>
            <a:r>
              <a:rPr lang="vi-VN" dirty="0"/>
              <a:t>)</a:t>
            </a:r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>
            <a:off x="3429000" y="5715000"/>
            <a:ext cx="137730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l-GR" dirty="0" smtClean="0"/>
              <a:t>(</a:t>
            </a:r>
            <a:r>
              <a:rPr lang="el-GR" b="1" dirty="0" smtClean="0"/>
              <a:t>β -</a:t>
            </a:r>
            <a:r>
              <a:rPr lang="vi-VN" b="1" dirty="0"/>
              <a:t>alanină)</a:t>
            </a:r>
            <a:endParaRPr lang="en-US" b="1" dirty="0"/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2400" y="838200"/>
            <a:ext cx="25908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3" name="Rectangle 12"/>
          <p:cNvSpPr/>
          <p:nvPr/>
        </p:nvSpPr>
        <p:spPr>
          <a:xfrm>
            <a:off x="2667000" y="838200"/>
            <a:ext cx="354661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 </a:t>
            </a:r>
            <a:r>
              <a:rPr lang="en-US" b="1" dirty="0"/>
              <a:t>acid amino-acetic (</a:t>
            </a:r>
            <a:r>
              <a:rPr lang="en-US" b="1" dirty="0" err="1"/>
              <a:t>glicina</a:t>
            </a:r>
            <a:r>
              <a:rPr lang="en-US" b="1" dirty="0"/>
              <a:t>, </a:t>
            </a:r>
            <a:r>
              <a:rPr lang="en-US" b="1" dirty="0" err="1"/>
              <a:t>glicocol</a:t>
            </a:r>
            <a:r>
              <a:rPr lang="en-US" b="1" dirty="0"/>
              <a:t>)</a:t>
            </a:r>
          </a:p>
        </p:txBody>
      </p:sp>
      <p:sp>
        <p:nvSpPr>
          <p:cNvPr id="14" name="Rectangle 13"/>
          <p:cNvSpPr/>
          <p:nvPr/>
        </p:nvSpPr>
        <p:spPr>
          <a:xfrm>
            <a:off x="457200" y="228600"/>
            <a:ext cx="660661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 err="1"/>
              <a:t>Aminoacizi</a:t>
            </a:r>
            <a:r>
              <a:rPr lang="en-US" sz="2800" b="1" dirty="0"/>
              <a:t> </a:t>
            </a:r>
            <a:r>
              <a:rPr lang="en-US" sz="2800" b="1" dirty="0" err="1"/>
              <a:t>monoaminici</a:t>
            </a:r>
            <a:r>
              <a:rPr lang="en-US" sz="2800" b="1" dirty="0"/>
              <a:t> </a:t>
            </a:r>
            <a:r>
              <a:rPr lang="en-US" sz="2800" b="1" dirty="0" err="1"/>
              <a:t>și</a:t>
            </a:r>
            <a:r>
              <a:rPr lang="en-US" sz="2800" b="1" dirty="0"/>
              <a:t> </a:t>
            </a:r>
            <a:r>
              <a:rPr lang="en-US" sz="2800" b="1" dirty="0" err="1"/>
              <a:t>monocarboxilici</a:t>
            </a:r>
            <a:endParaRPr lang="en-US" sz="2800" b="1" dirty="0"/>
          </a:p>
        </p:txBody>
      </p:sp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70425" y="2162175"/>
            <a:ext cx="1619250" cy="164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7" name="Picture 9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297345" y="829733"/>
            <a:ext cx="1447800" cy="1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1000" y="990600"/>
            <a:ext cx="2971800" cy="1162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22860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sz="3100" b="1" dirty="0" err="1"/>
              <a:t>Aminoacizi</a:t>
            </a:r>
            <a:r>
              <a:rPr lang="en-US" sz="3100" b="1" dirty="0"/>
              <a:t> </a:t>
            </a:r>
            <a:r>
              <a:rPr lang="en-US" sz="3100" b="1" dirty="0" err="1"/>
              <a:t>monoaminici</a:t>
            </a:r>
            <a:r>
              <a:rPr lang="en-US" sz="3100" b="1" dirty="0"/>
              <a:t> </a:t>
            </a:r>
            <a:r>
              <a:rPr lang="en-US" sz="3100" b="1" dirty="0" err="1"/>
              <a:t>și</a:t>
            </a:r>
            <a:r>
              <a:rPr lang="en-US" sz="3100" b="1" dirty="0"/>
              <a:t> </a:t>
            </a:r>
            <a:r>
              <a:rPr lang="en-US" sz="3100" b="1" dirty="0" err="1"/>
              <a:t>dicarboxilici</a:t>
            </a:r>
            <a:r>
              <a:rPr lang="en-US" b="1" dirty="0"/>
              <a:t/>
            </a:r>
            <a:br>
              <a:rPr lang="en-US" b="1" dirty="0"/>
            </a:br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533400" y="2209800"/>
            <a:ext cx="35042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/>
              <a:t>acid </a:t>
            </a:r>
            <a:r>
              <a:rPr lang="en-US" b="1" dirty="0" err="1"/>
              <a:t>aminosuccinic</a:t>
            </a:r>
            <a:r>
              <a:rPr lang="en-US" b="1" dirty="0"/>
              <a:t> (acid </a:t>
            </a:r>
            <a:r>
              <a:rPr lang="en-US" b="1" dirty="0" err="1"/>
              <a:t>asparagic</a:t>
            </a:r>
            <a:r>
              <a:rPr lang="en-US" b="1" dirty="0"/>
              <a:t>)</a:t>
            </a: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8600" y="2743200"/>
            <a:ext cx="39624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Rectangle 6"/>
          <p:cNvSpPr/>
          <p:nvPr/>
        </p:nvSpPr>
        <p:spPr>
          <a:xfrm>
            <a:off x="304800" y="3810000"/>
            <a:ext cx="35945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/>
              <a:t>acid </a:t>
            </a:r>
            <a:r>
              <a:rPr lang="el-GR" b="1" dirty="0"/>
              <a:t>α </a:t>
            </a:r>
            <a:r>
              <a:rPr lang="en-US" b="1" dirty="0" err="1"/>
              <a:t>aminoglutaric</a:t>
            </a:r>
            <a:r>
              <a:rPr lang="en-US" b="1" dirty="0"/>
              <a:t> (acid </a:t>
            </a:r>
            <a:r>
              <a:rPr lang="en-US" b="1" dirty="0" err="1"/>
              <a:t>glutamic</a:t>
            </a:r>
            <a:r>
              <a:rPr lang="en-US" b="1" dirty="0"/>
              <a:t>)</a:t>
            </a:r>
          </a:p>
        </p:txBody>
      </p:sp>
      <p:sp>
        <p:nvSpPr>
          <p:cNvPr id="8" name="Rectangle 7"/>
          <p:cNvSpPr/>
          <p:nvPr/>
        </p:nvSpPr>
        <p:spPr>
          <a:xfrm>
            <a:off x="1143000" y="4343400"/>
            <a:ext cx="601831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 err="1"/>
              <a:t>Aminoacizi</a:t>
            </a:r>
            <a:r>
              <a:rPr lang="en-US" sz="2800" b="1" dirty="0"/>
              <a:t> </a:t>
            </a:r>
            <a:r>
              <a:rPr lang="en-US" sz="2800" b="1" dirty="0" err="1"/>
              <a:t>diaminici</a:t>
            </a:r>
            <a:r>
              <a:rPr lang="en-US" sz="2800" b="1" dirty="0"/>
              <a:t> </a:t>
            </a:r>
            <a:r>
              <a:rPr lang="en-US" sz="2800" b="1" dirty="0" err="1"/>
              <a:t>și</a:t>
            </a:r>
            <a:r>
              <a:rPr lang="en-US" sz="2800" b="1" dirty="0"/>
              <a:t> </a:t>
            </a:r>
            <a:r>
              <a:rPr lang="en-US" sz="2800" b="1" dirty="0" err="1"/>
              <a:t>monocarboxilici</a:t>
            </a:r>
            <a:endParaRPr lang="en-US" sz="2800" b="1" dirty="0"/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38400" y="4876800"/>
            <a:ext cx="4114800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0" name="Rectangle 9"/>
          <p:cNvSpPr/>
          <p:nvPr/>
        </p:nvSpPr>
        <p:spPr>
          <a:xfrm>
            <a:off x="4114800" y="6248400"/>
            <a:ext cx="339291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b="1" dirty="0"/>
              <a:t>acid α, ε diamino-capronic (lisină)</a:t>
            </a:r>
            <a:endParaRPr lang="en-US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3400" y="1524000"/>
            <a:ext cx="30480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3100" b="1" dirty="0" err="1"/>
              <a:t>Aminoacizi</a:t>
            </a:r>
            <a:r>
              <a:rPr lang="en-US" sz="3100" b="1" dirty="0"/>
              <a:t> </a:t>
            </a:r>
            <a:r>
              <a:rPr lang="en-US" sz="3100" b="1" dirty="0" err="1"/>
              <a:t>hidroxilați</a:t>
            </a:r>
            <a:r>
              <a:rPr lang="en-US" b="1" dirty="0"/>
              <a:t/>
            </a:r>
            <a:br>
              <a:rPr lang="en-US" b="1" dirty="0"/>
            </a:br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3429000" y="2057400"/>
            <a:ext cx="466986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vi-VN" b="1" dirty="0"/>
              <a:t>acid </a:t>
            </a:r>
            <a:r>
              <a:rPr lang="el-GR" b="1" dirty="0"/>
              <a:t>α </a:t>
            </a:r>
            <a:r>
              <a:rPr lang="vi-VN" b="1" dirty="0"/>
              <a:t>amino </a:t>
            </a:r>
            <a:r>
              <a:rPr lang="el-GR" b="1" dirty="0"/>
              <a:t>β </a:t>
            </a:r>
            <a:r>
              <a:rPr lang="vi-VN" b="1" dirty="0"/>
              <a:t>hidroxi propanoic (serină)</a:t>
            </a:r>
            <a:endParaRPr lang="en-US" b="1" dirty="0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9600" y="3429000"/>
            <a:ext cx="2743200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Rectangle 6"/>
          <p:cNvSpPr/>
          <p:nvPr/>
        </p:nvSpPr>
        <p:spPr>
          <a:xfrm>
            <a:off x="2743200" y="4419600"/>
            <a:ext cx="436209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vi-VN" b="1" dirty="0"/>
              <a:t>acid </a:t>
            </a:r>
            <a:r>
              <a:rPr lang="el-GR" b="1" dirty="0"/>
              <a:t>α </a:t>
            </a:r>
            <a:r>
              <a:rPr lang="vi-VN" b="1" dirty="0"/>
              <a:t>amino </a:t>
            </a:r>
            <a:r>
              <a:rPr lang="el-GR" b="1" dirty="0"/>
              <a:t>β </a:t>
            </a:r>
            <a:r>
              <a:rPr lang="vi-VN" b="1" dirty="0"/>
              <a:t>tio propanoic (cisteină</a:t>
            </a:r>
            <a:r>
              <a:rPr lang="vi-VN" dirty="0"/>
              <a:t>)</a:t>
            </a:r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838200" y="2819400"/>
            <a:ext cx="4572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err="1" smtClean="0"/>
              <a:t>Aminoacizi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tiolici</a:t>
            </a:r>
            <a:endParaRPr lang="en-US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90600"/>
            <a:ext cx="8229600" cy="1295400"/>
          </a:xfrm>
        </p:spPr>
        <p:txBody>
          <a:bodyPr>
            <a:normAutofit/>
          </a:bodyPr>
          <a:lstStyle/>
          <a:p>
            <a:r>
              <a:rPr lang="en-US" sz="2400" dirty="0" err="1"/>
              <a:t>Aminoacizii</a:t>
            </a:r>
            <a:r>
              <a:rPr lang="en-US" sz="2400" dirty="0"/>
              <a:t> </a:t>
            </a:r>
            <a:r>
              <a:rPr lang="en-US" sz="2400" dirty="0" err="1"/>
              <a:t>sunt</a:t>
            </a:r>
            <a:r>
              <a:rPr lang="en-US" sz="2400" dirty="0"/>
              <a:t> </a:t>
            </a:r>
            <a:r>
              <a:rPr lang="en-US" sz="2400" dirty="0" err="1"/>
              <a:t>substanțe</a:t>
            </a:r>
            <a:r>
              <a:rPr lang="en-US" sz="2400" dirty="0"/>
              <a:t> </a:t>
            </a:r>
            <a:r>
              <a:rPr lang="en-US" sz="2400" dirty="0" err="1"/>
              <a:t>solide</a:t>
            </a:r>
            <a:r>
              <a:rPr lang="en-US" sz="2400" dirty="0"/>
              <a:t>, </a:t>
            </a:r>
            <a:r>
              <a:rPr lang="en-US" sz="2400" dirty="0" err="1"/>
              <a:t>cristalizate</a:t>
            </a:r>
            <a:r>
              <a:rPr lang="en-US" sz="2400" dirty="0"/>
              <a:t>. Au </a:t>
            </a:r>
            <a:r>
              <a:rPr lang="en-US" sz="2400" dirty="0" err="1"/>
              <a:t>puncte</a:t>
            </a:r>
            <a:r>
              <a:rPr lang="en-US" sz="2400" dirty="0"/>
              <a:t> de </a:t>
            </a:r>
            <a:r>
              <a:rPr lang="en-US" sz="2400" dirty="0" err="1"/>
              <a:t>topire</a:t>
            </a:r>
            <a:r>
              <a:rPr lang="en-US" sz="2400" dirty="0"/>
              <a:t> </a:t>
            </a:r>
            <a:r>
              <a:rPr lang="en-US" sz="2400" dirty="0" err="1"/>
              <a:t>foarte</a:t>
            </a:r>
            <a:r>
              <a:rPr lang="en-US" sz="2400" dirty="0"/>
              <a:t> </a:t>
            </a:r>
            <a:r>
              <a:rPr lang="en-US" sz="2400" dirty="0" err="1"/>
              <a:t>ridicate</a:t>
            </a:r>
            <a:r>
              <a:rPr lang="en-US" sz="2400" dirty="0"/>
              <a:t> </a:t>
            </a:r>
            <a:r>
              <a:rPr lang="en-US" sz="2400" dirty="0" err="1"/>
              <a:t>și</a:t>
            </a:r>
            <a:r>
              <a:rPr lang="en-US" sz="2400" dirty="0"/>
              <a:t> </a:t>
            </a:r>
            <a:r>
              <a:rPr lang="en-US" sz="2400" dirty="0" err="1"/>
              <a:t>sunt</a:t>
            </a:r>
            <a:r>
              <a:rPr lang="en-US" sz="2400" dirty="0"/>
              <a:t> </a:t>
            </a:r>
            <a:r>
              <a:rPr lang="en-US" sz="2400" dirty="0" err="1"/>
              <a:t>solubili</a:t>
            </a:r>
            <a:r>
              <a:rPr lang="en-US" sz="2400" dirty="0"/>
              <a:t> </a:t>
            </a:r>
            <a:r>
              <a:rPr lang="en-US" sz="2400" dirty="0" err="1"/>
              <a:t>în</a:t>
            </a:r>
            <a:r>
              <a:rPr lang="en-US" sz="2400" dirty="0"/>
              <a:t> </a:t>
            </a:r>
            <a:r>
              <a:rPr lang="en-US" sz="2400" b="1" dirty="0">
                <a:solidFill>
                  <a:schemeClr val="bg2"/>
                </a:solidFill>
                <a:hlinkClick r:id="rId2" tooltip="Apă"/>
              </a:rPr>
              <a:t>H</a:t>
            </a:r>
            <a:r>
              <a:rPr lang="en-US" sz="2400" b="1" baseline="-25000" dirty="0">
                <a:solidFill>
                  <a:schemeClr val="bg2"/>
                </a:solidFill>
                <a:hlinkClick r:id="rId2" tooltip="Apă"/>
              </a:rPr>
              <a:t>2</a:t>
            </a:r>
            <a:r>
              <a:rPr lang="en-US" sz="2400" b="1" dirty="0">
                <a:solidFill>
                  <a:schemeClr val="bg2"/>
                </a:solidFill>
                <a:hlinkClick r:id="rId2" tooltip="Apă"/>
              </a:rPr>
              <a:t>O</a:t>
            </a:r>
            <a:r>
              <a:rPr lang="en-US" sz="2400" dirty="0"/>
              <a:t>.Multi </a:t>
            </a:r>
            <a:r>
              <a:rPr lang="en-US" sz="2400" dirty="0" err="1"/>
              <a:t>aminoacizi</a:t>
            </a:r>
            <a:r>
              <a:rPr lang="en-US" sz="2400" dirty="0"/>
              <a:t> au </a:t>
            </a:r>
            <a:r>
              <a:rPr lang="en-US" sz="2400" dirty="0" err="1"/>
              <a:t>gustul</a:t>
            </a:r>
            <a:r>
              <a:rPr lang="en-US" sz="2400" dirty="0"/>
              <a:t> </a:t>
            </a:r>
            <a:r>
              <a:rPr lang="en-US" sz="2400" dirty="0" err="1"/>
              <a:t>dulce</a:t>
            </a:r>
            <a:r>
              <a:rPr lang="en-US" sz="2400" dirty="0"/>
              <a:t>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228600"/>
            <a:ext cx="8229600" cy="1066800"/>
          </a:xfrm>
        </p:spPr>
        <p:txBody>
          <a:bodyPr>
            <a:normAutofit fontScale="90000"/>
          </a:bodyPr>
          <a:lstStyle/>
          <a:p>
            <a:r>
              <a:rPr lang="vi-VN" sz="3600" dirty="0"/>
              <a:t>Proprietăți fizice</a:t>
            </a:r>
            <a:r>
              <a:rPr lang="vi-VN" dirty="0"/>
              <a:t/>
            </a:r>
            <a:br>
              <a:rPr lang="vi-VN" dirty="0"/>
            </a:br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533400" y="2514600"/>
            <a:ext cx="7086600" cy="15081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vi-VN" sz="3200" b="1" dirty="0">
                <a:latin typeface="+mj-lt"/>
              </a:rPr>
              <a:t>Proprietăți </a:t>
            </a:r>
            <a:r>
              <a:rPr lang="vi-VN" sz="3200" b="1" dirty="0" smtClean="0">
                <a:latin typeface="+mj-lt"/>
              </a:rPr>
              <a:t>chimice</a:t>
            </a:r>
            <a:endParaRPr lang="ro-RO" sz="3200" b="1" dirty="0" smtClean="0">
              <a:latin typeface="+mj-lt"/>
            </a:endParaRPr>
          </a:p>
          <a:p>
            <a:endParaRPr lang="ro-RO" sz="2000" b="1" dirty="0" smtClean="0">
              <a:latin typeface="+mj-lt"/>
            </a:endParaRPr>
          </a:p>
          <a:p>
            <a:r>
              <a:rPr lang="ro-RO" sz="2000" b="1" dirty="0" smtClean="0">
                <a:latin typeface="+mj-lt"/>
              </a:rPr>
              <a:t>Principala proprietate  este </a:t>
            </a:r>
          </a:p>
          <a:p>
            <a:endParaRPr lang="vi-VN" sz="2000" b="1" dirty="0">
              <a:latin typeface="+mj-lt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62000" y="3733800"/>
            <a:ext cx="79248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vi-VN" b="1" dirty="0"/>
              <a:t>Reacția de condensare</a:t>
            </a:r>
          </a:p>
          <a:p>
            <a:pPr>
              <a:buNone/>
            </a:pPr>
            <a:r>
              <a:rPr lang="en-US" dirty="0"/>
              <a:t>   </a:t>
            </a:r>
            <a:r>
              <a:rPr lang="vi-VN" dirty="0"/>
              <a:t>În timpul acestei reacții se formează legături noi între atomi ce aparțin la molecule distincte, numite </a:t>
            </a:r>
            <a:r>
              <a:rPr lang="en-US" dirty="0" err="1"/>
              <a:t>legaturi</a:t>
            </a:r>
            <a:r>
              <a:rPr lang="en-US" dirty="0"/>
              <a:t> </a:t>
            </a:r>
            <a:r>
              <a:rPr lang="en-US" dirty="0" err="1"/>
              <a:t>peptidice</a:t>
            </a:r>
            <a:r>
              <a:rPr lang="vi-VN" dirty="0"/>
              <a:t>. Rezultatul reacției sunt </a:t>
            </a:r>
            <a:r>
              <a:rPr lang="en-US" dirty="0" err="1"/>
              <a:t>peptidele</a:t>
            </a:r>
            <a:endParaRPr lang="ro-RO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sz="9600" dirty="0"/>
              <a:t> </a:t>
            </a:r>
            <a:r>
              <a:rPr lang="en-US" sz="9600" dirty="0" smtClean="0">
                <a:solidFill>
                  <a:srgbClr val="0070C0"/>
                </a:solidFill>
              </a:rPr>
              <a:t>PROTEINE</a:t>
            </a:r>
            <a:endParaRPr lang="en-US" sz="9600" dirty="0">
              <a:solidFill>
                <a:srgbClr val="0070C0"/>
              </a:solidFill>
            </a:endParaRPr>
          </a:p>
        </p:txBody>
      </p:sp>
      <p:sp>
        <p:nvSpPr>
          <p:cNvPr id="3" name="Subtitlu 2"/>
          <p:cNvSpPr>
            <a:spLocks noGrp="1"/>
          </p:cNvSpPr>
          <p:nvPr>
            <p:ph type="subTitle" idx="1"/>
          </p:nvPr>
        </p:nvSpPr>
        <p:spPr>
          <a:xfrm>
            <a:off x="2819400" y="3276600"/>
            <a:ext cx="5029200" cy="1752600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en-US" sz="4000" b="1" i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( “ PROTOS” </a:t>
            </a:r>
            <a:r>
              <a:rPr lang="en-US" sz="4000" b="1" i="1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primar</a:t>
            </a:r>
            <a:r>
              <a:rPr lang="en-US" sz="4000" b="1" i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, fundamental )</a:t>
            </a:r>
            <a:endParaRPr lang="en-US" sz="4000" b="1" i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4" name="Dreptunghi 3"/>
          <p:cNvSpPr/>
          <p:nvPr/>
        </p:nvSpPr>
        <p:spPr>
          <a:xfrm>
            <a:off x="2209800" y="1295400"/>
            <a:ext cx="5334000" cy="92333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400" b="1" dirty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  <a:latin typeface="+mn-lt"/>
              </a:rPr>
              <a:t> PROTEINE</a:t>
            </a:r>
          </a:p>
        </p:txBody>
      </p:sp>
    </p:spTree>
    <p:extLst>
      <p:ext uri="{BB962C8B-B14F-4D97-AF65-F5344CB8AC3E}">
        <p14:creationId xmlns:p14="http://schemas.microsoft.com/office/powerpoint/2010/main" val="1928637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u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ro-RO" sz="3200" smtClean="0"/>
              <a:t>Definitie:</a:t>
            </a:r>
          </a:p>
        </p:txBody>
      </p:sp>
      <p:sp>
        <p:nvSpPr>
          <p:cNvPr id="6147" name="Substituent conținut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altLang="ro-RO" b="1" dirty="0" err="1" smtClean="0"/>
              <a:t>Compusi</a:t>
            </a:r>
            <a:r>
              <a:rPr lang="fr-FR" altLang="ro-RO" b="1" dirty="0" smtClean="0"/>
              <a:t> </a:t>
            </a:r>
            <a:r>
              <a:rPr lang="fr-FR" altLang="ro-RO" b="1" dirty="0" err="1" smtClean="0"/>
              <a:t>macromoleculari</a:t>
            </a:r>
            <a:r>
              <a:rPr lang="ro-RO" altLang="ro-RO" b="1" dirty="0"/>
              <a:t> </a:t>
            </a:r>
            <a:r>
              <a:rPr lang="ro-RO" altLang="ro-RO" b="1" dirty="0" smtClean="0"/>
              <a:t>alcatui</a:t>
            </a:r>
            <a:r>
              <a:rPr lang="fr-FR" altLang="ro-RO" b="1" dirty="0" smtClean="0"/>
              <a:t>ti </a:t>
            </a:r>
            <a:r>
              <a:rPr lang="fr-FR" altLang="ro-RO" b="1" dirty="0" err="1" smtClean="0"/>
              <a:t>din</a:t>
            </a:r>
            <a:r>
              <a:rPr lang="fr-FR" altLang="ro-RO" b="1" dirty="0" smtClean="0"/>
              <a:t> </a:t>
            </a:r>
            <a:r>
              <a:rPr lang="ro-RO" altLang="ro-RO" b="1" dirty="0" smtClean="0"/>
              <a:t>resturi de </a:t>
            </a:r>
            <a:r>
              <a:rPr lang="fr-FR" altLang="ro-RO" b="1" dirty="0" smtClean="0"/>
              <a:t>α </a:t>
            </a:r>
            <a:r>
              <a:rPr lang="fr-FR" altLang="ro-RO" b="1" dirty="0" err="1" smtClean="0"/>
              <a:t>aminoacizilor</a:t>
            </a:r>
            <a:r>
              <a:rPr lang="fr-FR" altLang="ro-RO" b="1" dirty="0" smtClean="0"/>
              <a:t>  ( n ≥ 50 ,..., 10000 ) , </a:t>
            </a:r>
            <a:r>
              <a:rPr lang="ro-RO" altLang="ro-RO" b="1" dirty="0" smtClean="0"/>
              <a:t>unite prin legaturi </a:t>
            </a:r>
            <a:r>
              <a:rPr lang="fr-FR" altLang="ro-RO" b="1" dirty="0" err="1" smtClean="0"/>
              <a:t>peptidice</a:t>
            </a:r>
            <a:r>
              <a:rPr lang="fr-FR" altLang="ro-RO" b="1" dirty="0" smtClean="0"/>
              <a:t>                                                        - (- CO- NH - )</a:t>
            </a:r>
            <a:r>
              <a:rPr lang="fr-FR" altLang="ro-RO" b="1" baseline="-25000" dirty="0" smtClean="0"/>
              <a:t>n</a:t>
            </a:r>
            <a:r>
              <a:rPr lang="fr-FR" altLang="ro-RO" b="1" dirty="0" smtClean="0"/>
              <a:t> –</a:t>
            </a:r>
            <a:endParaRPr lang="en-US" altLang="ro-RO" dirty="0" smtClean="0"/>
          </a:p>
          <a:p>
            <a:r>
              <a:rPr lang="en-US" altLang="ro-RO" b="1" dirty="0" err="1" smtClean="0"/>
              <a:t>Necesar</a:t>
            </a:r>
            <a:r>
              <a:rPr lang="en-US" altLang="ro-RO" b="1" dirty="0" smtClean="0"/>
              <a:t> </a:t>
            </a:r>
            <a:r>
              <a:rPr lang="en-US" altLang="ro-RO" b="1" dirty="0" err="1" smtClean="0"/>
              <a:t>zilnic</a:t>
            </a:r>
            <a:r>
              <a:rPr lang="en-US" altLang="ro-RO" b="1" dirty="0" smtClean="0"/>
              <a:t> 70-80 </a:t>
            </a:r>
            <a:r>
              <a:rPr lang="en-US" altLang="ro-RO" b="1" dirty="0" err="1" smtClean="0"/>
              <a:t>grame</a:t>
            </a:r>
            <a:r>
              <a:rPr lang="en-US" altLang="ro-RO" b="1" dirty="0" smtClean="0"/>
              <a:t> ( 40-45 g </a:t>
            </a:r>
            <a:r>
              <a:rPr lang="en-US" altLang="ro-RO" b="1" dirty="0" err="1" smtClean="0"/>
              <a:t>proteina</a:t>
            </a:r>
            <a:r>
              <a:rPr lang="en-US" altLang="ro-RO" b="1" dirty="0" smtClean="0"/>
              <a:t> </a:t>
            </a:r>
            <a:r>
              <a:rPr lang="en-US" altLang="ro-RO" b="1" dirty="0" err="1" smtClean="0"/>
              <a:t>animala</a:t>
            </a:r>
            <a:r>
              <a:rPr lang="en-US" altLang="ro-RO" b="1" dirty="0" smtClean="0"/>
              <a:t> )</a:t>
            </a:r>
            <a:endParaRPr lang="en-US" altLang="ro-RO" dirty="0" smtClean="0"/>
          </a:p>
          <a:p>
            <a:endParaRPr lang="en-US" altLang="ro-RO" dirty="0" smtClean="0"/>
          </a:p>
        </p:txBody>
      </p:sp>
    </p:spTree>
    <p:extLst>
      <p:ext uri="{BB962C8B-B14F-4D97-AF65-F5344CB8AC3E}">
        <p14:creationId xmlns:p14="http://schemas.microsoft.com/office/powerpoint/2010/main" val="42713952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u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lvl="0"/>
            <a:r>
              <a:rPr lang="en-US" altLang="ro-RO" dirty="0" err="1" smtClean="0"/>
              <a:t>Clasificare</a:t>
            </a:r>
            <a:r>
              <a:rPr lang="ro-RO" altLang="ro-RO" dirty="0" smtClean="0"/>
              <a:t/>
            </a:r>
            <a:br>
              <a:rPr lang="ro-RO" altLang="ro-RO" dirty="0" smtClean="0"/>
            </a:br>
            <a:r>
              <a:rPr lang="ro-RO" altLang="ro-RO" dirty="0" smtClean="0"/>
              <a:t>I. </a:t>
            </a:r>
            <a:r>
              <a:rPr lang="en-US" dirty="0" err="1" smtClean="0">
                <a:effectLst/>
              </a:rPr>
              <a:t>În</a:t>
            </a:r>
            <a:r>
              <a:rPr lang="en-US" dirty="0" smtClean="0">
                <a:effectLst/>
              </a:rPr>
              <a:t> </a:t>
            </a:r>
            <a:r>
              <a:rPr lang="en-US" dirty="0" err="1">
                <a:effectLst/>
              </a:rPr>
              <a:t>funcție</a:t>
            </a:r>
            <a:r>
              <a:rPr lang="en-US" dirty="0">
                <a:effectLst/>
              </a:rPr>
              <a:t> de </a:t>
            </a:r>
            <a:r>
              <a:rPr lang="en-US" dirty="0" err="1" smtClean="0">
                <a:effectLst/>
              </a:rPr>
              <a:t>solubilitate</a:t>
            </a:r>
            <a:r>
              <a:rPr lang="en-US" dirty="0" smtClean="0">
                <a:effectLst/>
              </a:rPr>
              <a:t> :</a:t>
            </a:r>
            <a:r>
              <a:rPr lang="ro-RO" dirty="0">
                <a:effectLst/>
              </a:rPr>
              <a:t/>
            </a:r>
            <a:br>
              <a:rPr lang="ro-RO" dirty="0">
                <a:effectLst/>
              </a:rPr>
            </a:br>
            <a:endParaRPr lang="en-US" altLang="ro-RO" dirty="0" smtClean="0"/>
          </a:p>
        </p:txBody>
      </p:sp>
      <p:sp>
        <p:nvSpPr>
          <p:cNvPr id="3" name="Substituent conținut 2"/>
          <p:cNvSpPr>
            <a:spLocks noGrp="1"/>
          </p:cNvSpPr>
          <p:nvPr>
            <p:ph idx="1"/>
          </p:nvPr>
        </p:nvSpPr>
        <p:spPr>
          <a:xfrm>
            <a:off x="304800" y="1481328"/>
            <a:ext cx="8534400" cy="4525963"/>
          </a:xfrm>
        </p:spPr>
        <p:txBody>
          <a:bodyPr>
            <a:normAutofit/>
          </a:bodyPr>
          <a:lstStyle/>
          <a:p>
            <a:pPr marL="393192" lvl="1" indent="0" fontAlgn="auto">
              <a:spcAft>
                <a:spcPts val="0"/>
              </a:spcAft>
              <a:buNone/>
              <a:defRPr/>
            </a:pPr>
            <a:r>
              <a:rPr lang="en-US" sz="2800" b="1" u="sng" dirty="0" smtClean="0"/>
              <a:t>1.INSOLUBILE</a:t>
            </a:r>
            <a:r>
              <a:rPr lang="en-US" sz="2800" dirty="0" smtClean="0"/>
              <a:t>(</a:t>
            </a:r>
            <a:r>
              <a:rPr lang="en-US" sz="2800" b="1" i="1" dirty="0" smtClean="0">
                <a:solidFill>
                  <a:schemeClr val="bg2">
                    <a:lumMod val="25000"/>
                  </a:schemeClr>
                </a:solidFill>
              </a:rPr>
              <a:t>SCLEROPROTEINE</a:t>
            </a:r>
            <a:r>
              <a:rPr lang="en-US" sz="2800" dirty="0" smtClean="0"/>
              <a:t> </a:t>
            </a:r>
            <a:r>
              <a:rPr lang="en-US" sz="2800" dirty="0"/>
              <a:t>) </a:t>
            </a:r>
            <a:r>
              <a:rPr lang="ro-RO" sz="2800" dirty="0" smtClean="0"/>
              <a:t>FIBROASE            </a:t>
            </a:r>
            <a:endParaRPr lang="en-US" sz="2800" dirty="0"/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fr-FR" b="1" dirty="0"/>
              <a:t> </a:t>
            </a:r>
            <a:r>
              <a:rPr lang="fr-FR" dirty="0" smtClean="0"/>
              <a:t>            </a:t>
            </a:r>
            <a:r>
              <a:rPr lang="ro-RO" dirty="0" smtClean="0"/>
              <a:t>  </a:t>
            </a:r>
            <a:r>
              <a:rPr lang="fr-FR" dirty="0" smtClean="0"/>
              <a:t> </a:t>
            </a:r>
            <a:r>
              <a:rPr lang="en-US" dirty="0"/>
              <a:t>- </a:t>
            </a:r>
            <a:r>
              <a:rPr lang="en-US" b="1" dirty="0" err="1" smtClean="0"/>
              <a:t>Keratina</a:t>
            </a:r>
            <a:r>
              <a:rPr lang="en-US" b="1" dirty="0" smtClean="0"/>
              <a:t> </a:t>
            </a:r>
            <a:r>
              <a:rPr lang="en-US" b="1" dirty="0"/>
              <a:t>(par ,</a:t>
            </a:r>
            <a:r>
              <a:rPr lang="en-US" b="1" dirty="0" err="1"/>
              <a:t>copite</a:t>
            </a:r>
            <a:r>
              <a:rPr lang="en-US" b="1" dirty="0"/>
              <a:t> )</a:t>
            </a:r>
            <a:endParaRPr lang="en-US" dirty="0"/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en-US" dirty="0"/>
              <a:t>           </a:t>
            </a:r>
            <a:r>
              <a:rPr lang="ro-RO" dirty="0" smtClean="0"/>
              <a:t>  </a:t>
            </a:r>
            <a:r>
              <a:rPr lang="en-US" dirty="0" smtClean="0"/>
              <a:t>  </a:t>
            </a:r>
            <a:r>
              <a:rPr lang="en-US" dirty="0"/>
              <a:t>- </a:t>
            </a:r>
            <a:r>
              <a:rPr lang="en-US" b="1" dirty="0" err="1" smtClean="0"/>
              <a:t>Colagen</a:t>
            </a:r>
            <a:r>
              <a:rPr lang="en-US" b="1" dirty="0" smtClean="0"/>
              <a:t> </a:t>
            </a:r>
            <a:r>
              <a:rPr lang="en-US" b="1" dirty="0"/>
              <a:t>(</a:t>
            </a:r>
            <a:r>
              <a:rPr lang="en-US" b="1" dirty="0" err="1"/>
              <a:t>piele</a:t>
            </a:r>
            <a:r>
              <a:rPr lang="en-US" b="1" dirty="0"/>
              <a:t> ; </a:t>
            </a:r>
            <a:endParaRPr lang="ro-RO" b="1" dirty="0"/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ro-RO" b="1" dirty="0" smtClean="0"/>
              <a:t>               </a:t>
            </a:r>
            <a:r>
              <a:rPr lang="en-US" b="1" dirty="0" smtClean="0"/>
              <a:t>- </a:t>
            </a:r>
            <a:r>
              <a:rPr lang="en-US" b="1" dirty="0" err="1" smtClean="0"/>
              <a:t>Fibrina</a:t>
            </a:r>
            <a:r>
              <a:rPr lang="en-US" b="1" dirty="0" smtClean="0"/>
              <a:t> </a:t>
            </a:r>
            <a:r>
              <a:rPr lang="en-US" b="1" dirty="0"/>
              <a:t>( </a:t>
            </a:r>
            <a:r>
              <a:rPr lang="en-US" b="1" dirty="0" err="1"/>
              <a:t>matase</a:t>
            </a:r>
            <a:r>
              <a:rPr lang="en-US" b="1" dirty="0"/>
              <a:t>)</a:t>
            </a:r>
            <a:endParaRPr lang="en-US" dirty="0"/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en-US" b="1" dirty="0"/>
              <a:t>            </a:t>
            </a:r>
            <a:r>
              <a:rPr lang="ro-RO" b="1" dirty="0" smtClean="0"/>
              <a:t>  </a:t>
            </a:r>
            <a:r>
              <a:rPr lang="en-US" b="1" dirty="0" smtClean="0"/>
              <a:t>- </a:t>
            </a:r>
            <a:r>
              <a:rPr lang="en-US" b="1" dirty="0" err="1" smtClean="0"/>
              <a:t>Elastina</a:t>
            </a:r>
            <a:r>
              <a:rPr lang="en-US" b="1" dirty="0" smtClean="0"/>
              <a:t> ( </a:t>
            </a:r>
            <a:r>
              <a:rPr lang="en-US" b="1" dirty="0" err="1" smtClean="0"/>
              <a:t>piele,tend</a:t>
            </a:r>
            <a:r>
              <a:rPr lang="ro-RO" b="1" dirty="0" smtClean="0"/>
              <a:t>oane</a:t>
            </a:r>
            <a:r>
              <a:rPr lang="en-US" b="1" dirty="0" err="1" smtClean="0"/>
              <a:t>cartilagii</a:t>
            </a:r>
            <a:r>
              <a:rPr lang="en-US" b="1" dirty="0"/>
              <a:t>)</a:t>
            </a:r>
            <a:endParaRPr lang="en-US" dirty="0"/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601410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Substituent conținut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09728" indent="0">
              <a:buNone/>
            </a:pPr>
            <a:r>
              <a:rPr lang="ro-RO" altLang="ro-RO" dirty="0" smtClean="0"/>
              <a:t>2.</a:t>
            </a:r>
            <a:r>
              <a:rPr lang="en-US" altLang="ro-RO" dirty="0" smtClean="0"/>
              <a:t> </a:t>
            </a:r>
            <a:r>
              <a:rPr lang="en-US" altLang="ro-RO" b="1" u="sng" dirty="0" smtClean="0"/>
              <a:t>GREU SOLUBILE</a:t>
            </a:r>
            <a:r>
              <a:rPr lang="en-US" altLang="ro-RO" b="1" dirty="0" smtClean="0"/>
              <a:t> </a:t>
            </a:r>
            <a:r>
              <a:rPr lang="en-US" altLang="ro-RO" b="1" i="1" dirty="0" smtClean="0"/>
              <a:t>– in </a:t>
            </a:r>
            <a:r>
              <a:rPr lang="en-US" altLang="ro-RO" b="1" i="1" dirty="0" err="1" smtClean="0"/>
              <a:t>apa</a:t>
            </a:r>
            <a:r>
              <a:rPr lang="en-US" altLang="ro-RO" b="1" i="1" dirty="0" smtClean="0"/>
              <a:t> ,</a:t>
            </a:r>
          </a:p>
          <a:p>
            <a:r>
              <a:rPr lang="en-US" altLang="ro-RO" b="1" i="1" dirty="0" err="1" smtClean="0"/>
              <a:t>dar</a:t>
            </a:r>
            <a:r>
              <a:rPr lang="en-US" altLang="ro-RO" b="1" i="1" dirty="0" smtClean="0"/>
              <a:t> </a:t>
            </a:r>
            <a:r>
              <a:rPr lang="en-US" altLang="ro-RO" b="1" i="1" dirty="0" err="1" smtClean="0"/>
              <a:t>solubile</a:t>
            </a:r>
            <a:r>
              <a:rPr lang="en-US" altLang="ro-RO" b="1" i="1" dirty="0" smtClean="0"/>
              <a:t> in </a:t>
            </a:r>
            <a:r>
              <a:rPr lang="en-US" altLang="ro-RO" b="1" i="1" dirty="0" err="1" smtClean="0"/>
              <a:t>solutii</a:t>
            </a:r>
            <a:r>
              <a:rPr lang="en-US" altLang="ro-RO" b="1" i="1" dirty="0" smtClean="0"/>
              <a:t> al</a:t>
            </a:r>
            <a:r>
              <a:rPr lang="ro-RO" altLang="ro-RO" b="1" i="1" dirty="0" smtClean="0"/>
              <a:t>c</a:t>
            </a:r>
            <a:r>
              <a:rPr lang="en-US" altLang="ro-RO" b="1" i="1" dirty="0" err="1" smtClean="0"/>
              <a:t>aline</a:t>
            </a:r>
            <a:r>
              <a:rPr lang="en-US" altLang="ro-RO" b="1" i="1" dirty="0" smtClean="0"/>
              <a:t> </a:t>
            </a:r>
            <a:r>
              <a:rPr lang="ro-RO" altLang="ro-RO" b="1" i="1" dirty="0" smtClean="0"/>
              <a:t>conc. </a:t>
            </a:r>
            <a:r>
              <a:rPr lang="en-US" altLang="ro-RO" b="1" i="1" dirty="0" err="1"/>
              <a:t>NaOH</a:t>
            </a:r>
            <a:r>
              <a:rPr lang="en-US" altLang="ro-RO" b="1" i="1" dirty="0"/>
              <a:t>…)</a:t>
            </a:r>
            <a:endParaRPr lang="en-US" altLang="ro-RO" dirty="0"/>
          </a:p>
          <a:p>
            <a:r>
              <a:rPr lang="en-US" altLang="ro-RO" b="1" i="1" dirty="0" smtClean="0"/>
              <a:t> </a:t>
            </a:r>
            <a:r>
              <a:rPr lang="ro-RO" altLang="ro-RO" b="1" i="1" dirty="0" smtClean="0"/>
              <a:t>     </a:t>
            </a:r>
            <a:r>
              <a:rPr lang="en-US" altLang="ro-RO" b="1" dirty="0" err="1" smtClean="0"/>
              <a:t>Fibrinogenul</a:t>
            </a:r>
            <a:r>
              <a:rPr lang="en-US" altLang="ro-RO" b="1" dirty="0" smtClean="0"/>
              <a:t> </a:t>
            </a:r>
            <a:r>
              <a:rPr lang="en-US" altLang="ro-RO" b="1" dirty="0" smtClean="0"/>
              <a:t>( </a:t>
            </a:r>
            <a:r>
              <a:rPr lang="en-US" altLang="ro-RO" b="1" dirty="0" err="1" smtClean="0"/>
              <a:t>coagularea</a:t>
            </a:r>
            <a:r>
              <a:rPr lang="en-US" altLang="ro-RO" b="1" dirty="0" smtClean="0"/>
              <a:t> </a:t>
            </a:r>
            <a:r>
              <a:rPr lang="en-US" altLang="ro-RO" b="1" dirty="0" err="1" smtClean="0"/>
              <a:t>sangelui</a:t>
            </a:r>
            <a:r>
              <a:rPr lang="en-US" altLang="ro-RO" b="1" dirty="0" smtClean="0"/>
              <a:t> )</a:t>
            </a:r>
            <a:endParaRPr lang="en-US" altLang="ro-RO" dirty="0" smtClean="0"/>
          </a:p>
          <a:p>
            <a:r>
              <a:rPr lang="ro-RO" altLang="ro-RO" b="1" dirty="0" smtClean="0"/>
              <a:t>      </a:t>
            </a:r>
            <a:r>
              <a:rPr lang="en-US" altLang="ro-RO" b="1" dirty="0" err="1" smtClean="0"/>
              <a:t>Miozina</a:t>
            </a:r>
            <a:r>
              <a:rPr lang="en-US" altLang="ro-RO" b="1" dirty="0" smtClean="0"/>
              <a:t>(</a:t>
            </a:r>
            <a:r>
              <a:rPr lang="en-US" altLang="ro-RO" b="1" dirty="0" err="1" smtClean="0"/>
              <a:t>muschi</a:t>
            </a:r>
            <a:r>
              <a:rPr lang="en-US" altLang="ro-RO" b="1" dirty="0" smtClean="0"/>
              <a:t>)</a:t>
            </a:r>
            <a:endParaRPr lang="en-US" altLang="ro-RO" dirty="0" smtClean="0"/>
          </a:p>
          <a:p>
            <a:r>
              <a:rPr lang="ro-RO" altLang="ro-RO" b="1" dirty="0" smtClean="0"/>
              <a:t>      </a:t>
            </a:r>
            <a:r>
              <a:rPr lang="en-US" altLang="ro-RO" b="1" dirty="0" err="1" smtClean="0"/>
              <a:t>Actina</a:t>
            </a:r>
            <a:r>
              <a:rPr lang="en-US" altLang="ro-RO" b="1" dirty="0" smtClean="0"/>
              <a:t> </a:t>
            </a:r>
            <a:r>
              <a:rPr lang="en-US" altLang="ro-RO" b="1" dirty="0" smtClean="0"/>
              <a:t>(</a:t>
            </a:r>
            <a:r>
              <a:rPr lang="en-US" altLang="ro-RO" b="1" dirty="0" err="1" smtClean="0"/>
              <a:t>muschi</a:t>
            </a:r>
            <a:r>
              <a:rPr lang="en-US" altLang="ro-RO" b="1" dirty="0" smtClean="0"/>
              <a:t>)</a:t>
            </a:r>
            <a:endParaRPr lang="en-US" altLang="ro-RO" dirty="0" smtClean="0"/>
          </a:p>
          <a:p>
            <a:endParaRPr lang="en-US" altLang="ro-RO" dirty="0" smtClean="0"/>
          </a:p>
        </p:txBody>
      </p:sp>
    </p:spTree>
    <p:extLst>
      <p:ext uri="{BB962C8B-B14F-4D97-AF65-F5344CB8AC3E}">
        <p14:creationId xmlns:p14="http://schemas.microsoft.com/office/powerpoint/2010/main" val="8160396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Substituent conținut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09728" indent="0">
              <a:buNone/>
            </a:pPr>
            <a:r>
              <a:rPr lang="ro-RO" altLang="ro-RO" sz="3200" b="1" u="sng" dirty="0" smtClean="0"/>
              <a:t>3.</a:t>
            </a:r>
            <a:r>
              <a:rPr lang="en-US" altLang="ro-RO" sz="3200" b="1" u="sng" dirty="0" smtClean="0"/>
              <a:t> </a:t>
            </a:r>
            <a:r>
              <a:rPr lang="en-US" altLang="ro-RO" sz="3200" b="1" u="sng" dirty="0" smtClean="0"/>
              <a:t>SOLUBILE  </a:t>
            </a:r>
            <a:r>
              <a:rPr lang="en-US" altLang="ro-RO" sz="3200" b="1" i="1" u="sng" dirty="0"/>
              <a:t>GLOBULARE</a:t>
            </a:r>
            <a:r>
              <a:rPr lang="en-US" altLang="ro-RO" sz="3200" b="1" u="sng" dirty="0"/>
              <a:t> </a:t>
            </a:r>
            <a:endParaRPr lang="ro-RO" altLang="ro-RO" b="1" dirty="0" smtClean="0"/>
          </a:p>
          <a:p>
            <a:r>
              <a:rPr lang="ro-RO" altLang="ro-RO" b="1" dirty="0" smtClean="0"/>
              <a:t>         </a:t>
            </a:r>
            <a:r>
              <a:rPr lang="en-US" altLang="ro-RO" b="1" dirty="0" smtClean="0"/>
              <a:t>- </a:t>
            </a:r>
            <a:r>
              <a:rPr lang="en-US" altLang="ro-RO" b="1" dirty="0" err="1" smtClean="0"/>
              <a:t>Albumina</a:t>
            </a:r>
            <a:r>
              <a:rPr lang="en-US" altLang="ro-RO" b="1" dirty="0" smtClean="0"/>
              <a:t> (</a:t>
            </a:r>
            <a:r>
              <a:rPr lang="en-US" altLang="ro-RO" b="1" dirty="0" err="1" smtClean="0"/>
              <a:t>albus,lapte</a:t>
            </a:r>
            <a:r>
              <a:rPr lang="en-US" altLang="ro-RO" b="1" dirty="0" smtClean="0"/>
              <a:t> )</a:t>
            </a:r>
            <a:endParaRPr lang="en-US" altLang="ro-RO" dirty="0" smtClean="0"/>
          </a:p>
          <a:p>
            <a:r>
              <a:rPr lang="en-US" altLang="ro-RO" b="1" i="1" dirty="0" smtClean="0"/>
              <a:t>        </a:t>
            </a:r>
            <a:r>
              <a:rPr lang="ro-RO" altLang="ro-RO" b="1" i="1" dirty="0" smtClean="0"/>
              <a:t> </a:t>
            </a:r>
            <a:r>
              <a:rPr lang="en-US" altLang="ro-RO" b="1" dirty="0" smtClean="0"/>
              <a:t>- </a:t>
            </a:r>
            <a:r>
              <a:rPr lang="en-US" altLang="ro-RO" b="1" dirty="0" err="1" smtClean="0"/>
              <a:t>Hemoglobina</a:t>
            </a:r>
            <a:r>
              <a:rPr lang="en-US" altLang="ro-RO" b="1" dirty="0" smtClean="0"/>
              <a:t> </a:t>
            </a:r>
            <a:r>
              <a:rPr lang="en-US" altLang="ro-RO" b="1" dirty="0" smtClean="0"/>
              <a:t>( </a:t>
            </a:r>
            <a:r>
              <a:rPr lang="en-US" altLang="ro-RO" b="1" dirty="0" err="1" smtClean="0"/>
              <a:t>sange</a:t>
            </a:r>
            <a:r>
              <a:rPr lang="en-US" altLang="ro-RO" b="1" dirty="0" smtClean="0"/>
              <a:t>)</a:t>
            </a:r>
            <a:endParaRPr lang="en-US" altLang="ro-RO" dirty="0" smtClean="0"/>
          </a:p>
          <a:p>
            <a:r>
              <a:rPr lang="fr-FR" altLang="ro-RO" b="1" dirty="0" smtClean="0"/>
              <a:t>        </a:t>
            </a:r>
            <a:r>
              <a:rPr lang="ro-RO" altLang="ro-RO" b="1" dirty="0" smtClean="0"/>
              <a:t>  </a:t>
            </a:r>
            <a:r>
              <a:rPr lang="fr-FR" altLang="ro-RO" b="1" dirty="0" smtClean="0"/>
              <a:t>- </a:t>
            </a:r>
            <a:r>
              <a:rPr lang="fr-FR" altLang="ro-RO" b="1" dirty="0" err="1" smtClean="0"/>
              <a:t>Gluteina</a:t>
            </a:r>
            <a:r>
              <a:rPr lang="fr-FR" altLang="ro-RO" b="1" dirty="0" smtClean="0"/>
              <a:t> </a:t>
            </a:r>
            <a:r>
              <a:rPr lang="fr-FR" altLang="ro-RO" b="1" dirty="0" smtClean="0"/>
              <a:t>(</a:t>
            </a:r>
            <a:r>
              <a:rPr lang="fr-FR" altLang="ro-RO" b="1" dirty="0" err="1" smtClean="0"/>
              <a:t>cereale</a:t>
            </a:r>
            <a:r>
              <a:rPr lang="fr-FR" altLang="ro-RO" b="1" dirty="0" smtClean="0"/>
              <a:t> )</a:t>
            </a:r>
            <a:endParaRPr lang="en-US" altLang="ro-RO" dirty="0" smtClean="0"/>
          </a:p>
          <a:p>
            <a:r>
              <a:rPr lang="fr-FR" altLang="ro-RO" b="1" dirty="0" smtClean="0"/>
              <a:t>          -  </a:t>
            </a:r>
            <a:r>
              <a:rPr lang="fr-FR" altLang="ro-RO" b="1" dirty="0" err="1" smtClean="0"/>
              <a:t>Globulinele</a:t>
            </a:r>
            <a:r>
              <a:rPr lang="fr-FR" altLang="ro-RO" b="1" dirty="0" smtClean="0"/>
              <a:t> ( </a:t>
            </a:r>
            <a:r>
              <a:rPr lang="fr-FR" altLang="ro-RO" b="1" dirty="0" smtClean="0"/>
              <a:t>plasma </a:t>
            </a:r>
            <a:r>
              <a:rPr lang="fr-FR" altLang="ro-RO" b="1" dirty="0" err="1" smtClean="0"/>
              <a:t>sangvina</a:t>
            </a:r>
            <a:r>
              <a:rPr lang="fr-FR" altLang="ro-RO" b="1" dirty="0" smtClean="0"/>
              <a:t> )</a:t>
            </a:r>
            <a:endParaRPr lang="en-US" altLang="ro-RO" dirty="0" smtClean="0"/>
          </a:p>
        </p:txBody>
      </p:sp>
    </p:spTree>
    <p:extLst>
      <p:ext uri="{BB962C8B-B14F-4D97-AF65-F5344CB8AC3E}">
        <p14:creationId xmlns:p14="http://schemas.microsoft.com/office/powerpoint/2010/main" val="36643957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2400" y="1312267"/>
            <a:ext cx="8991600" cy="50475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15000"/>
              </a:lnSpc>
              <a:spcAft>
                <a:spcPts val="0"/>
              </a:spcAft>
            </a:pPr>
            <a:r>
              <a:rPr lang="ro-RO" sz="28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II</a:t>
            </a:r>
            <a:r>
              <a:rPr lang="en-US" sz="28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În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funcție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de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produșii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rezultați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din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reacțiile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de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hidroloză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o-RO" sz="2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US" sz="28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Holoproteine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prin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hidroliză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formează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numai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aminoacizi</a:t>
            </a:r>
            <a:endParaRPr lang="ro-RO" sz="2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US" sz="28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Heteroproteinele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sau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proteide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care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pe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lângă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lanțul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macromolecular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conțin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și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grupe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neproteice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grupe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prostetice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):</a:t>
            </a:r>
            <a:endParaRPr lang="ro-RO" sz="2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Fosfoproteide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caseina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din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lapte</a:t>
            </a:r>
            <a:endParaRPr lang="ro-RO" sz="2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Lipoproteide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conțin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resturi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de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gliceride</a:t>
            </a:r>
            <a:endParaRPr lang="ro-RO" sz="2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Glicoproteide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conțin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resturi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de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zaharide</a:t>
            </a:r>
            <a:endParaRPr lang="ro-RO" sz="2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1000"/>
              </a:spcAft>
              <a:buFont typeface="Wingdings" panose="05000000000000000000" pitchFamily="2" charset="2"/>
              <a:buChar char=""/>
            </a:pP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Metaloproteide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Conțin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atomi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de metal (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exemplu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pigmenții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respiratori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sunt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proteine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cu Cu).</a:t>
            </a:r>
            <a:endParaRPr lang="ro-RO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4760494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28600" y="1949364"/>
            <a:ext cx="8686800" cy="35295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+mj-lt"/>
              <a:buAutoNum type="romanUcPeriod"/>
            </a:pP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În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funcție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de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valoarea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lor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biologic:</a:t>
            </a:r>
            <a:endParaRPr lang="ro-RO" sz="2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US" sz="28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Proteine</a:t>
            </a:r>
            <a:r>
              <a:rPr lang="en-US" sz="2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complete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conțin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toți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aminoacizii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esențiali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în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proporție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care permit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sintetizarea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aminoacizilor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necesari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organismului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Se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găsesc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în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lapte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brânză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carne,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ouă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o-RO" sz="2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1000"/>
              </a:spcAft>
              <a:buFont typeface="+mj-lt"/>
              <a:buAutoNum type="arabicPeriod"/>
            </a:pPr>
            <a:r>
              <a:rPr lang="en-US" sz="28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Proteine</a:t>
            </a:r>
            <a:r>
              <a:rPr lang="en-US" sz="2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8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parțial</a:t>
            </a:r>
            <a:r>
              <a:rPr lang="en-US" sz="2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complete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conțin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toți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aminoacizii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esențiali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dar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nu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în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proporții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optime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pentru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sintetizarea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proteinelor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ro-RO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551722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u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ro-RO" smtClean="0"/>
              <a:t>STRUCTURA PROTEINELOR</a:t>
            </a:r>
          </a:p>
        </p:txBody>
      </p:sp>
      <p:sp>
        <p:nvSpPr>
          <p:cNvPr id="3" name="Substituent conținut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en-US" sz="2000" b="1" dirty="0" err="1" smtClean="0"/>
              <a:t>este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complexa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iar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explicarea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ei</a:t>
            </a:r>
            <a:r>
              <a:rPr lang="en-US" sz="2000" b="1" dirty="0" smtClean="0"/>
              <a:t> se face cu </a:t>
            </a:r>
            <a:r>
              <a:rPr lang="en-US" sz="2000" b="1" dirty="0" err="1" smtClean="0"/>
              <a:t>ajutorul</a:t>
            </a:r>
            <a:r>
              <a:rPr lang="en-US" sz="2000" b="1" dirty="0" smtClean="0"/>
              <a:t>  </a:t>
            </a:r>
            <a:r>
              <a:rPr lang="en-US" sz="1600" b="1" u="sng" dirty="0" smtClean="0"/>
              <a:t>NOTIUNILOR</a:t>
            </a:r>
            <a:r>
              <a:rPr lang="en-US" sz="1600" b="1" dirty="0" smtClean="0"/>
              <a:t> </a:t>
            </a:r>
            <a:r>
              <a:rPr lang="en-US" sz="2000" b="1" dirty="0" smtClean="0"/>
              <a:t>de: 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en-US" b="1" dirty="0" smtClean="0"/>
              <a:t>I. </a:t>
            </a:r>
            <a:r>
              <a:rPr lang="en-US" b="1" dirty="0" err="1" smtClean="0"/>
              <a:t>Structura</a:t>
            </a:r>
            <a:r>
              <a:rPr lang="en-US" b="1" dirty="0" smtClean="0"/>
              <a:t> </a:t>
            </a:r>
            <a:r>
              <a:rPr lang="en-US" b="1" u="sng" dirty="0" smtClean="0"/>
              <a:t>PRIMARA </a:t>
            </a:r>
            <a:r>
              <a:rPr lang="en-US" b="1" dirty="0" smtClean="0"/>
              <a:t>care </a:t>
            </a:r>
            <a:r>
              <a:rPr lang="en-US" b="1" dirty="0" err="1" smtClean="0"/>
              <a:t>presupune</a:t>
            </a:r>
            <a:r>
              <a:rPr lang="en-US" b="1" dirty="0" smtClean="0"/>
              <a:t>:</a:t>
            </a:r>
          </a:p>
          <a:p>
            <a:pPr marL="0" indent="0" fontAlgn="auto">
              <a:spcAft>
                <a:spcPts val="0"/>
              </a:spcAft>
              <a:buClr>
                <a:schemeClr val="accent3"/>
              </a:buClr>
              <a:buNone/>
              <a:defRPr/>
            </a:pPr>
            <a:r>
              <a:rPr lang="ro-RO" dirty="0" smtClean="0"/>
              <a:t>        </a:t>
            </a:r>
            <a:r>
              <a:rPr lang="en-US" dirty="0" smtClean="0"/>
              <a:t> </a:t>
            </a:r>
            <a:r>
              <a:rPr lang="en-US" sz="2000" dirty="0" smtClean="0"/>
              <a:t>-</a:t>
            </a:r>
            <a:r>
              <a:rPr lang="en-US" sz="2000" dirty="0" err="1" smtClean="0"/>
              <a:t>identificarea</a:t>
            </a:r>
            <a:r>
              <a:rPr lang="en-US" sz="2000" dirty="0" smtClean="0"/>
              <a:t> </a:t>
            </a:r>
            <a:r>
              <a:rPr lang="en-US" sz="2000" dirty="0" err="1" smtClean="0"/>
              <a:t>aminoacizilor</a:t>
            </a:r>
            <a:endParaRPr lang="ro-RO" sz="2000" dirty="0"/>
          </a:p>
          <a:p>
            <a:pPr marL="0" indent="0" fontAlgn="auto">
              <a:spcAft>
                <a:spcPts val="0"/>
              </a:spcAft>
              <a:buClr>
                <a:schemeClr val="accent3"/>
              </a:buClr>
              <a:buNone/>
              <a:defRPr/>
            </a:pPr>
            <a:r>
              <a:rPr lang="ro-RO" sz="2000" dirty="0" smtClean="0"/>
              <a:t>            </a:t>
            </a:r>
            <a:r>
              <a:rPr lang="en-US" sz="2000" dirty="0" smtClean="0"/>
              <a:t>-</a:t>
            </a:r>
            <a:r>
              <a:rPr lang="en-US" sz="2000" dirty="0" err="1" smtClean="0"/>
              <a:t>numarul</a:t>
            </a:r>
            <a:r>
              <a:rPr lang="en-US" sz="2000" dirty="0" smtClean="0"/>
              <a:t> </a:t>
            </a:r>
            <a:r>
              <a:rPr lang="en-US" sz="2000" dirty="0" err="1" smtClean="0"/>
              <a:t>aminoacizilor</a:t>
            </a:r>
            <a:endParaRPr lang="en-US" sz="2000" dirty="0" smtClean="0"/>
          </a:p>
          <a:p>
            <a:pPr marL="0" indent="0" fontAlgn="auto">
              <a:spcAft>
                <a:spcPts val="0"/>
              </a:spcAft>
              <a:buClr>
                <a:schemeClr val="accent3"/>
              </a:buClr>
              <a:buNone/>
              <a:defRPr/>
            </a:pPr>
            <a:r>
              <a:rPr lang="ro-RO" sz="2000" dirty="0" smtClean="0"/>
              <a:t>            </a:t>
            </a:r>
            <a:r>
              <a:rPr lang="en-US" sz="2000" dirty="0" smtClean="0"/>
              <a:t>-</a:t>
            </a:r>
            <a:r>
              <a:rPr lang="en-US" sz="2000" dirty="0" err="1" smtClean="0"/>
              <a:t>succesiunea</a:t>
            </a:r>
            <a:r>
              <a:rPr lang="en-US" sz="2000" dirty="0" smtClean="0"/>
              <a:t>(</a:t>
            </a:r>
            <a:r>
              <a:rPr lang="en-US" sz="2000" dirty="0" err="1" smtClean="0"/>
              <a:t>secventa</a:t>
            </a:r>
            <a:r>
              <a:rPr lang="en-US" sz="2000" dirty="0" smtClean="0"/>
              <a:t>)</a:t>
            </a:r>
            <a:r>
              <a:rPr lang="en-US" sz="2000" dirty="0" err="1" smtClean="0"/>
              <a:t>aminoacizilor</a:t>
            </a:r>
            <a:endParaRPr lang="en-US" sz="2000" dirty="0" smtClean="0"/>
          </a:p>
          <a:p>
            <a:pPr marL="0" indent="0" fontAlgn="auto">
              <a:spcAft>
                <a:spcPts val="0"/>
              </a:spcAft>
              <a:buClr>
                <a:schemeClr val="accent3"/>
              </a:buClr>
              <a:buNone/>
              <a:defRPr/>
            </a:pPr>
            <a:endParaRPr lang="en-US" sz="2400" b="1" dirty="0"/>
          </a:p>
        </p:txBody>
      </p:sp>
      <p:sp>
        <p:nvSpPr>
          <p:cNvPr id="2" name="Rectangle 1"/>
          <p:cNvSpPr/>
          <p:nvPr/>
        </p:nvSpPr>
        <p:spPr>
          <a:xfrm>
            <a:off x="876300" y="3886200"/>
            <a:ext cx="7391400" cy="22775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74320" indent="-274320">
              <a:buClr>
                <a:schemeClr val="accent3"/>
              </a:buClr>
              <a:defRPr/>
            </a:pPr>
            <a:r>
              <a:rPr lang="ro-RO" sz="2800" b="1" dirty="0"/>
              <a:t>II Structura </a:t>
            </a:r>
            <a:r>
              <a:rPr lang="ro-RO" sz="2800" b="1" dirty="0" smtClean="0"/>
              <a:t>secundarara</a:t>
            </a:r>
            <a:endParaRPr lang="ro-RO" sz="2800" b="1" dirty="0"/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o-RO" dirty="0" smtClean="0"/>
              <a:t>       </a:t>
            </a:r>
            <a:r>
              <a:rPr lang="en-US" sz="2000" dirty="0" smtClean="0"/>
              <a:t>se </a:t>
            </a:r>
            <a:r>
              <a:rPr lang="en-US" sz="2000" dirty="0" err="1"/>
              <a:t>refera</a:t>
            </a:r>
            <a:r>
              <a:rPr lang="en-US" sz="2000" dirty="0"/>
              <a:t> la :-</a:t>
            </a:r>
            <a:r>
              <a:rPr lang="en-US" sz="2000" dirty="0" err="1"/>
              <a:t>orientarea</a:t>
            </a:r>
            <a:r>
              <a:rPr lang="en-US" sz="2000" dirty="0"/>
              <a:t> </a:t>
            </a:r>
            <a:r>
              <a:rPr lang="en-US" sz="2000" dirty="0" err="1"/>
              <a:t>spatiala</a:t>
            </a:r>
            <a:endParaRPr lang="en-US" sz="2000" dirty="0"/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en-US" sz="2000" dirty="0"/>
              <a:t>                     </a:t>
            </a:r>
            <a:r>
              <a:rPr lang="ro-RO" sz="2000" dirty="0" smtClean="0"/>
              <a:t> </a:t>
            </a:r>
            <a:r>
              <a:rPr lang="en-US" sz="2000" dirty="0" smtClean="0"/>
              <a:t> -</a:t>
            </a:r>
            <a:r>
              <a:rPr lang="ro-RO" sz="2000" dirty="0" smtClean="0"/>
              <a:t>legaturi ce se stabilesc </a:t>
            </a:r>
            <a:endParaRPr lang="en-US" dirty="0"/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o-RO" sz="2800" dirty="0" smtClean="0"/>
              <a:t>III </a:t>
            </a:r>
            <a:r>
              <a:rPr lang="ro-RO" sz="2800" b="1" dirty="0" smtClean="0"/>
              <a:t>Structura tertiara si cuaternara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o-RO" sz="2800" dirty="0"/>
              <a:t> </a:t>
            </a:r>
            <a:r>
              <a:rPr lang="ro-RO" sz="2800" dirty="0" smtClean="0"/>
              <a:t>        </a:t>
            </a:r>
            <a:r>
              <a:rPr lang="ro-RO" sz="2000" dirty="0" smtClean="0"/>
              <a:t>sunt</a:t>
            </a:r>
            <a:r>
              <a:rPr lang="ro-RO" sz="2800" dirty="0" smtClean="0"/>
              <a:t> </a:t>
            </a:r>
            <a:r>
              <a:rPr lang="ro-RO" sz="2000" dirty="0" smtClean="0"/>
              <a:t>foarte complexe </a:t>
            </a:r>
            <a:endParaRPr lang="ro-RO" sz="2000" dirty="0"/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o-RO" dirty="0"/>
          </a:p>
        </p:txBody>
      </p:sp>
    </p:spTree>
    <p:extLst>
      <p:ext uri="{BB962C8B-B14F-4D97-AF65-F5344CB8AC3E}">
        <p14:creationId xmlns:p14="http://schemas.microsoft.com/office/powerpoint/2010/main" val="39504641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hlinkClick r:id="rId2"/>
              </a:rPr>
              <a:t>http://ro.wikipedia.org/wiki/Aminoacid</a:t>
            </a:r>
            <a:endParaRPr lang="en-US" dirty="0" smtClean="0"/>
          </a:p>
          <a:p>
            <a:r>
              <a:rPr lang="en-US" dirty="0" smtClean="0">
                <a:hlinkClick r:id="rId3"/>
              </a:rPr>
              <a:t>http://en.wikipedia.org/wiki/Alanine</a:t>
            </a:r>
            <a:endParaRPr lang="en-US" dirty="0" smtClean="0"/>
          </a:p>
          <a:p>
            <a:r>
              <a:rPr lang="en-US" dirty="0" smtClean="0">
                <a:hlinkClick r:id="rId4"/>
              </a:rPr>
              <a:t>http://ro.wikipedia.org/wiki/Acid_glutamic</a:t>
            </a:r>
            <a:endParaRPr lang="en-US" dirty="0" smtClean="0"/>
          </a:p>
          <a:p>
            <a:r>
              <a:rPr lang="en-US" dirty="0" smtClean="0">
                <a:hlinkClick r:id="rId5"/>
              </a:rPr>
              <a:t>http://ro.wikipedia.org/wiki/Acid_aspartic</a:t>
            </a:r>
            <a:endParaRPr lang="en-US" dirty="0" smtClean="0"/>
          </a:p>
          <a:p>
            <a:r>
              <a:rPr lang="en-US" dirty="0" smtClean="0">
                <a:hlinkClick r:id="rId6"/>
              </a:rPr>
              <a:t>http://en.wikipedia.org/wiki/File:Glycine-3D-balls.png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BIBLIOGRAFIE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ourse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328</TotalTime>
  <Words>582</Words>
  <Application>Microsoft Office PowerPoint</Application>
  <PresentationFormat>On-screen Show (4:3)</PresentationFormat>
  <Paragraphs>83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5" baseType="lpstr">
      <vt:lpstr>Calibri</vt:lpstr>
      <vt:lpstr>Lucida Sans Unicode</vt:lpstr>
      <vt:lpstr>Times New Roman</vt:lpstr>
      <vt:lpstr>Verdana</vt:lpstr>
      <vt:lpstr>Wingdings</vt:lpstr>
      <vt:lpstr>Wingdings 2</vt:lpstr>
      <vt:lpstr>Wingdings 3</vt:lpstr>
      <vt:lpstr>Concourse</vt:lpstr>
      <vt:lpstr>Aminoacizi naturali</vt:lpstr>
      <vt:lpstr> Ce sunt aminoacizii?</vt:lpstr>
      <vt:lpstr>Nomenclatură </vt:lpstr>
      <vt:lpstr>Tipuri de aminoacizi naturali </vt:lpstr>
      <vt:lpstr>PowerPoint Presentation</vt:lpstr>
      <vt:lpstr>Aminoacizi monoaminici și dicarboxilici </vt:lpstr>
      <vt:lpstr>Aminoacizi hidroxilați </vt:lpstr>
      <vt:lpstr>Proprietăți fizice </vt:lpstr>
      <vt:lpstr> PROTEINE</vt:lpstr>
      <vt:lpstr>Definitie:</vt:lpstr>
      <vt:lpstr>Clasificare I. În funcție de solubilitate : </vt:lpstr>
      <vt:lpstr>PowerPoint Presentation</vt:lpstr>
      <vt:lpstr>PowerPoint Presentation</vt:lpstr>
      <vt:lpstr>PowerPoint Presentation</vt:lpstr>
      <vt:lpstr>PowerPoint Presentation</vt:lpstr>
      <vt:lpstr>STRUCTURA PROTEINELOR</vt:lpstr>
      <vt:lpstr>BIBLIOGRAFIE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Aminoacizi naturali</dc:title>
  <dc:creator>Acasa</dc:creator>
  <cp:lastModifiedBy>User</cp:lastModifiedBy>
  <cp:revision>30</cp:revision>
  <dcterms:created xsi:type="dcterms:W3CDTF">2013-04-14T16:47:07Z</dcterms:created>
  <dcterms:modified xsi:type="dcterms:W3CDTF">2017-03-19T12:47:17Z</dcterms:modified>
</cp:coreProperties>
</file>