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2" d="100"/>
          <a:sy n="42" d="100"/>
        </p:scale>
        <p:origin x="35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ro-RO"/>
              <a:t>Faceți clic pentru a edita stilul de titlu coordonator</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5/10/2020</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ntet secțiune">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5/10/2020</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5/10/2020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5/10/2020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5/10/2020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ținut cu legendă">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ro-RO"/>
              <a:t>Faceți clic pentru a edita stilul de titlu coordonator</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8" name="Date Placeholder 7"/>
          <p:cNvSpPr>
            <a:spLocks noGrp="1"/>
          </p:cNvSpPr>
          <p:nvPr>
            <p:ph type="dt" sz="half" idx="10"/>
          </p:nvPr>
        </p:nvSpPr>
        <p:spPr/>
        <p:txBody>
          <a:bodyPr/>
          <a:lstStyle/>
          <a:p>
            <a:fld id="{1CF131DD-A141-4471-BCF9-C6073EDD7E20}" type="datetimeFigureOut">
              <a:rPr lang="en-US" dirty="0"/>
              <a:t>5/10/2020</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ine cu legendă">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5/10/2020</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5/10/2020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5/10/2020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5/10/2020</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ro.m.wikipedia.org/wiki/Carbon" TargetMode="External"/><Relationship Id="rId3" Type="http://schemas.openxmlformats.org/officeDocument/2006/relationships/hyperlink" Target="https://ro.m.wikipedia.org/wiki/Metal" TargetMode="External"/><Relationship Id="rId7" Type="http://schemas.openxmlformats.org/officeDocument/2006/relationships/hyperlink" Target="https://ro.m.wikipedia.org/wiki/Atom" TargetMode="External"/><Relationship Id="rId2" Type="http://schemas.openxmlformats.org/officeDocument/2006/relationships/hyperlink" Target="https://ro.m.wikipedia.org/wiki/Sare" TargetMode="External"/><Relationship Id="rId1" Type="http://schemas.openxmlformats.org/officeDocument/2006/relationships/slideLayout" Target="../slideLayouts/slideLayout2.xml"/><Relationship Id="rId6" Type="http://schemas.openxmlformats.org/officeDocument/2006/relationships/hyperlink" Target="https://ro.m.wikipedia.org/wiki/Acid_gras" TargetMode="External"/><Relationship Id="rId11" Type="http://schemas.openxmlformats.org/officeDocument/2006/relationships/image" Target="../media/image3.jpeg"/><Relationship Id="rId5" Type="http://schemas.openxmlformats.org/officeDocument/2006/relationships/hyperlink" Target="https://ro.m.wikipedia.org/wiki/Potasiu" TargetMode="External"/><Relationship Id="rId10" Type="http://schemas.openxmlformats.org/officeDocument/2006/relationships/hyperlink" Target="https://ro.m.wikipedia.org/wiki/Ap%C4%83" TargetMode="External"/><Relationship Id="rId4" Type="http://schemas.openxmlformats.org/officeDocument/2006/relationships/hyperlink" Target="https://ro.m.wikipedia.org/wiki/Sodiu" TargetMode="External"/><Relationship Id="rId9" Type="http://schemas.openxmlformats.org/officeDocument/2006/relationships/hyperlink" Target="https://ro.m.wikipedia.org/wiki/Molecul%C4%83"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ro.m.wikipedia.org/wiki/Acid" TargetMode="External"/><Relationship Id="rId3" Type="http://schemas.openxmlformats.org/officeDocument/2006/relationships/hyperlink" Target="https://ro.m.wikipedia.org/wiki/Ap%C4%83" TargetMode="External"/><Relationship Id="rId7" Type="http://schemas.openxmlformats.org/officeDocument/2006/relationships/hyperlink" Target="https://ro.m.wikipedia.org/wiki/Tenside" TargetMode="External"/><Relationship Id="rId2" Type="http://schemas.openxmlformats.org/officeDocument/2006/relationships/hyperlink" Target="https://ro.m.wikipedia.org/wiki/Sintez%C4%83" TargetMode="External"/><Relationship Id="rId1" Type="http://schemas.openxmlformats.org/officeDocument/2006/relationships/slideLayout" Target="../slideLayouts/slideLayout2.xml"/><Relationship Id="rId6" Type="http://schemas.openxmlformats.org/officeDocument/2006/relationships/hyperlink" Target="https://ro.m.wikipedia.org/wiki/Chimie" TargetMode="External"/><Relationship Id="rId11" Type="http://schemas.openxmlformats.org/officeDocument/2006/relationships/image" Target="../media/image4.jpeg"/><Relationship Id="rId5" Type="http://schemas.openxmlformats.org/officeDocument/2006/relationships/hyperlink" Target="https://ro.m.wikipedia.org/wiki/Element_chimic" TargetMode="External"/><Relationship Id="rId10" Type="http://schemas.openxmlformats.org/officeDocument/2006/relationships/hyperlink" Target="https://ro.m.wikipedia.org/wiki/Enzim%C4%83" TargetMode="External"/><Relationship Id="rId4" Type="http://schemas.openxmlformats.org/officeDocument/2006/relationships/hyperlink" Target="https://ro.m.wikipedia.org/wiki/S%C4%83pun" TargetMode="External"/><Relationship Id="rId9" Type="http://schemas.openxmlformats.org/officeDocument/2006/relationships/hyperlink" Target="https://ro.m.wikipedia.org/wiki/Baz%C4%83"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s://ro.m.wikipedia.org/wiki/Buc%C4%83t%C4%83ri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ro.m.wikipedia.org/wiki/Mangan" TargetMode="External"/><Relationship Id="rId3" Type="http://schemas.openxmlformats.org/officeDocument/2006/relationships/hyperlink" Target="https://ro.m.wikipedia.org/wiki/Gr%C4%83simi" TargetMode="External"/><Relationship Id="rId7" Type="http://schemas.openxmlformats.org/officeDocument/2006/relationships/hyperlink" Target="https://ro.m.wikipedia.org/wiki/Aluminiu" TargetMode="External"/><Relationship Id="rId2" Type="http://schemas.openxmlformats.org/officeDocument/2006/relationships/hyperlink" Target="https://ro.m.wikipedia.org/wiki/Hidroxid_de_sodiu" TargetMode="External"/><Relationship Id="rId1" Type="http://schemas.openxmlformats.org/officeDocument/2006/relationships/slideLayout" Target="../slideLayouts/slideLayout2.xml"/><Relationship Id="rId6" Type="http://schemas.openxmlformats.org/officeDocument/2006/relationships/hyperlink" Target="https://ro.m.wikipedia.org/wiki/Potasiu" TargetMode="External"/><Relationship Id="rId11" Type="http://schemas.openxmlformats.org/officeDocument/2006/relationships/hyperlink" Target="https://ro.m.wikipedia.org/wiki/Detergen%C8%9Bi" TargetMode="External"/><Relationship Id="rId5" Type="http://schemas.openxmlformats.org/officeDocument/2006/relationships/hyperlink" Target="https://ro.m.wikipedia.org/wiki/Ap%C4%83" TargetMode="External"/><Relationship Id="rId10" Type="http://schemas.openxmlformats.org/officeDocument/2006/relationships/hyperlink" Target="https://ro.m.wikipedia.org/wiki/Bariu" TargetMode="External"/><Relationship Id="rId4" Type="http://schemas.openxmlformats.org/officeDocument/2006/relationships/hyperlink" Target="https://ro.m.wikipedia.org/wiki/Sodiu" TargetMode="External"/><Relationship Id="rId9" Type="http://schemas.openxmlformats.org/officeDocument/2006/relationships/hyperlink" Target="https://ro.m.wikipedia.org/wiki/Calciu"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ro.m.wikipedia.org/wiki/Tensid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o.m.wikipedia.org/wiki/Amine" TargetMode="External"/><Relationship Id="rId2" Type="http://schemas.openxmlformats.org/officeDocument/2006/relationships/hyperlink" Target="https://ro.m.wikipedia.org/wiki/Aren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ro.m.wikipedia.org/wiki/Faz%C4%8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6BE363FD-065B-7445-A913-40B2B3C1CDB8}"/>
              </a:ext>
            </a:extLst>
          </p:cNvPr>
          <p:cNvSpPr>
            <a:spLocks noGrp="1"/>
          </p:cNvSpPr>
          <p:nvPr>
            <p:ph type="ctrTitle"/>
          </p:nvPr>
        </p:nvSpPr>
        <p:spPr/>
        <p:txBody>
          <a:bodyPr/>
          <a:lstStyle/>
          <a:p>
            <a:r>
              <a:rPr lang="ro-RO" u="sng"/>
              <a:t>Săpunuri și detergenți</a:t>
            </a:r>
          </a:p>
        </p:txBody>
      </p:sp>
    </p:spTree>
    <p:extLst>
      <p:ext uri="{BB962C8B-B14F-4D97-AF65-F5344CB8AC3E}">
        <p14:creationId xmlns:p14="http://schemas.microsoft.com/office/powerpoint/2010/main" val="24062910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B7895C88-700C-EF43-87A5-4C5A3EAC6A16}"/>
              </a:ext>
            </a:extLst>
          </p:cNvPr>
          <p:cNvSpPr>
            <a:spLocks noGrp="1"/>
          </p:cNvSpPr>
          <p:nvPr>
            <p:ph type="title"/>
          </p:nvPr>
        </p:nvSpPr>
        <p:spPr/>
        <p:txBody>
          <a:bodyPr/>
          <a:lstStyle/>
          <a:p>
            <a:r>
              <a:rPr lang="ro-RO" dirty="0"/>
              <a:t>Săpunul</a:t>
            </a:r>
          </a:p>
        </p:txBody>
      </p:sp>
      <p:sp>
        <p:nvSpPr>
          <p:cNvPr id="3" name="Substituent conținut 2">
            <a:extLst>
              <a:ext uri="{FF2B5EF4-FFF2-40B4-BE49-F238E27FC236}">
                <a16:creationId xmlns:a16="http://schemas.microsoft.com/office/drawing/2014/main" xmlns="" id="{E81C9F29-59D8-6845-B950-0AAA5BBB798F}"/>
              </a:ext>
            </a:extLst>
          </p:cNvPr>
          <p:cNvSpPr>
            <a:spLocks noGrp="1"/>
          </p:cNvSpPr>
          <p:nvPr>
            <p:ph idx="1"/>
          </p:nvPr>
        </p:nvSpPr>
        <p:spPr>
          <a:xfrm>
            <a:off x="1066800" y="2103120"/>
            <a:ext cx="10058400" cy="1611630"/>
          </a:xfrm>
        </p:spPr>
        <p:txBody>
          <a:bodyPr/>
          <a:lstStyle/>
          <a:p>
            <a:r>
              <a:rPr lang="ro-RO" b="1" i="0" dirty="0">
                <a:effectLst/>
                <a:latin typeface="-apple-system"/>
              </a:rPr>
              <a:t>Săpunurile</a:t>
            </a:r>
            <a:r>
              <a:rPr lang="ro-RO" b="0" i="0" dirty="0">
                <a:effectLst/>
                <a:latin typeface="-apple-system"/>
              </a:rPr>
              <a:t> sunt </a:t>
            </a:r>
            <a:r>
              <a:rPr lang="ro-RO" b="0" i="0" strike="noStrike" dirty="0">
                <a:effectLst/>
                <a:latin typeface="-apple-system"/>
                <a:hlinkClick r:id="rId2" tooltip="Sare"/>
              </a:rPr>
              <a:t>săruri</a:t>
            </a:r>
            <a:r>
              <a:rPr lang="ro-RO" b="0" i="0" dirty="0">
                <a:effectLst/>
                <a:latin typeface="-apple-system"/>
              </a:rPr>
              <a:t> cu diferite </a:t>
            </a:r>
            <a:r>
              <a:rPr lang="ro-RO" b="0" i="0" strike="noStrike" dirty="0">
                <a:effectLst/>
                <a:latin typeface="-apple-system"/>
                <a:hlinkClick r:id="rId3" tooltip="Metal"/>
              </a:rPr>
              <a:t>metale</a:t>
            </a:r>
            <a:r>
              <a:rPr lang="ro-RO" b="0" i="0" dirty="0">
                <a:effectLst/>
                <a:latin typeface="-apple-system"/>
              </a:rPr>
              <a:t>(</a:t>
            </a:r>
            <a:r>
              <a:rPr lang="ro-RO" b="0" i="0" strike="noStrike" dirty="0">
                <a:effectLst/>
                <a:latin typeface="-apple-system"/>
                <a:hlinkClick r:id="rId4" tooltip="Sodiu"/>
              </a:rPr>
              <a:t>sodiu</a:t>
            </a:r>
            <a:r>
              <a:rPr lang="ro-RO" b="0" i="0" dirty="0">
                <a:effectLst/>
                <a:latin typeface="-apple-system"/>
              </a:rPr>
              <a:t>, </a:t>
            </a:r>
            <a:r>
              <a:rPr lang="ro-RO" b="0" i="0" strike="noStrike" dirty="0">
                <a:effectLst/>
                <a:latin typeface="-apple-system"/>
                <a:hlinkClick r:id="rId5" tooltip="Potasiu"/>
              </a:rPr>
              <a:t>potasiu</a:t>
            </a:r>
            <a:r>
              <a:rPr lang="ro-RO" b="0" i="0" dirty="0">
                <a:effectLst/>
                <a:latin typeface="-apple-system"/>
              </a:rPr>
              <a:t> și altele) ale </a:t>
            </a:r>
            <a:r>
              <a:rPr lang="ro-RO" b="0" i="0" strike="noStrike" dirty="0">
                <a:effectLst/>
                <a:latin typeface="-apple-system"/>
                <a:hlinkClick r:id="rId6" tooltip="Acid gras"/>
              </a:rPr>
              <a:t>acizilor grași</a:t>
            </a:r>
            <a:r>
              <a:rPr lang="ro-RO" b="0" i="0" dirty="0">
                <a:effectLst/>
                <a:latin typeface="-apple-system"/>
              </a:rPr>
              <a:t> cu cel puțin opt </a:t>
            </a:r>
            <a:r>
              <a:rPr lang="ro-RO" b="0" i="0" strike="noStrike" dirty="0">
                <a:effectLst/>
                <a:latin typeface="-apple-system"/>
                <a:hlinkClick r:id="rId7" tooltip="Atom"/>
              </a:rPr>
              <a:t>atomi</a:t>
            </a:r>
            <a:r>
              <a:rPr lang="ro-RO" b="0" i="0" dirty="0">
                <a:effectLst/>
                <a:latin typeface="-apple-system"/>
              </a:rPr>
              <a:t> de </a:t>
            </a:r>
            <a:r>
              <a:rPr lang="ro-RO" b="0" i="0" strike="noStrike" dirty="0">
                <a:effectLst/>
                <a:latin typeface="-apple-system"/>
                <a:hlinkClick r:id="rId8" tooltip="Carbon"/>
              </a:rPr>
              <a:t>carbon</a:t>
            </a:r>
            <a:r>
              <a:rPr lang="ro-RO" b="0" i="0" dirty="0">
                <a:effectLst/>
                <a:latin typeface="-apple-system"/>
              </a:rPr>
              <a:t> în </a:t>
            </a:r>
            <a:r>
              <a:rPr lang="ro-RO" b="0" i="0" strike="noStrike" dirty="0">
                <a:effectLst/>
                <a:latin typeface="-apple-system"/>
                <a:hlinkClick r:id="rId9" tooltip="Moleculă"/>
              </a:rPr>
              <a:t>moleculă</a:t>
            </a:r>
            <a:r>
              <a:rPr lang="ro-RO" b="0" i="0" dirty="0">
                <a:effectLst/>
                <a:latin typeface="-apple-system"/>
              </a:rPr>
              <a:t>. Puterea de spălare se datorează faptului că moleculele de săpun aderă cu ușurință atât la moleculele nepolare (de exemplu ulei și grăsimi) cât și la moleculele polare (de exemplu </a:t>
            </a:r>
            <a:r>
              <a:rPr lang="ro-RO" b="0" i="0" strike="noStrike" dirty="0">
                <a:effectLst/>
                <a:latin typeface="-apple-system"/>
                <a:hlinkClick r:id="rId10" tooltip="Apă"/>
              </a:rPr>
              <a:t>apă</a:t>
            </a:r>
            <a:r>
              <a:rPr lang="ro-RO" b="0" i="0" dirty="0">
                <a:effectLst/>
                <a:latin typeface="-apple-system"/>
              </a:rPr>
              <a:t>).</a:t>
            </a:r>
            <a:endParaRPr lang="ro-RO" dirty="0"/>
          </a:p>
        </p:txBody>
      </p:sp>
      <p:pic>
        <p:nvPicPr>
          <p:cNvPr id="6" name="Imagine 6">
            <a:extLst>
              <a:ext uri="{FF2B5EF4-FFF2-40B4-BE49-F238E27FC236}">
                <a16:creationId xmlns:a16="http://schemas.microsoft.com/office/drawing/2014/main" xmlns="" id="{0816421F-BC24-F144-B5D3-FF97C8883156}"/>
              </a:ext>
            </a:extLst>
          </p:cNvPr>
          <p:cNvPicPr>
            <a:picLocks noChangeAspect="1"/>
          </p:cNvPicPr>
          <p:nvPr/>
        </p:nvPicPr>
        <p:blipFill>
          <a:blip r:embed="rId11"/>
          <a:stretch>
            <a:fillRect/>
          </a:stretch>
        </p:blipFill>
        <p:spPr>
          <a:xfrm>
            <a:off x="4138414" y="3593211"/>
            <a:ext cx="3915172" cy="2446983"/>
          </a:xfrm>
          <a:prstGeom prst="rect">
            <a:avLst/>
          </a:prstGeom>
          <a:ln>
            <a:no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contourClr>
              <a:srgbClr val="C0C0C0"/>
            </a:contourClr>
          </a:sp3d>
        </p:spPr>
      </p:pic>
    </p:spTree>
    <p:extLst>
      <p:ext uri="{BB962C8B-B14F-4D97-AF65-F5344CB8AC3E}">
        <p14:creationId xmlns:p14="http://schemas.microsoft.com/office/powerpoint/2010/main" val="32697547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4DA6F5C5-6695-2648-848C-2C0278AD5DDE}"/>
              </a:ext>
            </a:extLst>
          </p:cNvPr>
          <p:cNvSpPr>
            <a:spLocks noGrp="1"/>
          </p:cNvSpPr>
          <p:nvPr>
            <p:ph type="title"/>
          </p:nvPr>
        </p:nvSpPr>
        <p:spPr/>
        <p:txBody>
          <a:bodyPr/>
          <a:lstStyle/>
          <a:p>
            <a:r>
              <a:rPr lang="ro-RO"/>
              <a:t>Detergenții</a:t>
            </a:r>
          </a:p>
        </p:txBody>
      </p:sp>
      <p:sp>
        <p:nvSpPr>
          <p:cNvPr id="3" name="Substituent conținut 2">
            <a:extLst>
              <a:ext uri="{FF2B5EF4-FFF2-40B4-BE49-F238E27FC236}">
                <a16:creationId xmlns:a16="http://schemas.microsoft.com/office/drawing/2014/main" xmlns="" id="{71D6FF12-2803-674C-A4DE-A759AAA446CD}"/>
              </a:ext>
            </a:extLst>
          </p:cNvPr>
          <p:cNvSpPr>
            <a:spLocks noGrp="1"/>
          </p:cNvSpPr>
          <p:nvPr>
            <p:ph idx="1"/>
          </p:nvPr>
        </p:nvSpPr>
        <p:spPr>
          <a:xfrm>
            <a:off x="1066800" y="2014194"/>
            <a:ext cx="10238184" cy="1611259"/>
          </a:xfrm>
        </p:spPr>
        <p:txBody>
          <a:bodyPr/>
          <a:lstStyle/>
          <a:p>
            <a:r>
              <a:rPr lang="ro-RO" b="1" i="0">
                <a:solidFill>
                  <a:srgbClr val="222222"/>
                </a:solidFill>
                <a:effectLst/>
                <a:latin typeface="-apple-system"/>
              </a:rPr>
              <a:t>Detergenții</a:t>
            </a:r>
            <a:r>
              <a:rPr lang="ro-RO" b="0" i="0">
                <a:solidFill>
                  <a:srgbClr val="222222"/>
                </a:solidFill>
                <a:effectLst/>
                <a:latin typeface="-apple-system"/>
              </a:rPr>
              <a:t> sunt produși de </a:t>
            </a:r>
            <a:r>
              <a:rPr lang="ro-RO" b="0" i="0" u="none" strike="noStrike">
                <a:solidFill>
                  <a:srgbClr val="6B4BA1"/>
                </a:solidFill>
                <a:effectLst/>
                <a:latin typeface="-apple-system"/>
                <a:hlinkClick r:id="rId2" tooltip="Sinteză"/>
              </a:rPr>
              <a:t>sinteză</a:t>
            </a:r>
            <a:r>
              <a:rPr lang="ro-RO" b="0" i="0">
                <a:solidFill>
                  <a:srgbClr val="222222"/>
                </a:solidFill>
                <a:effectLst/>
                <a:latin typeface="-apple-system"/>
              </a:rPr>
              <a:t>, având o structură asemănătoare cu cea a săpunurilor. De aceea, ei sunt agenți de spălare și curățire, modificând tensiunea superficială a </a:t>
            </a:r>
            <a:r>
              <a:rPr lang="ro-RO" b="0" i="0" u="none" strike="noStrike">
                <a:solidFill>
                  <a:srgbClr val="6B4BA1"/>
                </a:solidFill>
                <a:effectLst/>
                <a:latin typeface="-apple-system"/>
                <a:hlinkClick r:id="rId3" tooltip="Apă"/>
              </a:rPr>
              <a:t>apei</a:t>
            </a:r>
            <a:r>
              <a:rPr lang="ro-RO" b="0" i="0">
                <a:solidFill>
                  <a:srgbClr val="222222"/>
                </a:solidFill>
                <a:effectLst/>
                <a:latin typeface="-apple-system"/>
              </a:rPr>
              <a:t> de spălare. Se poate aprecia că detergenții au o putere de spălare superioară </a:t>
            </a:r>
            <a:r>
              <a:rPr lang="ro-RO" b="0" i="0" u="none" strike="noStrike">
                <a:solidFill>
                  <a:srgbClr val="6B4BA1"/>
                </a:solidFill>
                <a:effectLst/>
                <a:latin typeface="-apple-system"/>
                <a:hlinkClick r:id="rId4" tooltip="Săpun"/>
              </a:rPr>
              <a:t>săpunurilor</a:t>
            </a:r>
            <a:r>
              <a:rPr lang="ro-RO" b="0" i="0">
                <a:solidFill>
                  <a:srgbClr val="222222"/>
                </a:solidFill>
                <a:effectLst/>
                <a:latin typeface="-apple-system"/>
              </a:rPr>
              <a:t>. Frecvent ele includ </a:t>
            </a:r>
            <a:r>
              <a:rPr lang="ro-RO" b="0" i="0" u="none" strike="noStrike">
                <a:solidFill>
                  <a:srgbClr val="6B4BA1"/>
                </a:solidFill>
                <a:effectLst/>
                <a:latin typeface="-apple-system"/>
                <a:hlinkClick r:id="rId5" tooltip="Element chimic"/>
              </a:rPr>
              <a:t>elemente</a:t>
            </a:r>
            <a:r>
              <a:rPr lang="ro-RO" b="0" i="0">
                <a:solidFill>
                  <a:srgbClr val="222222"/>
                </a:solidFill>
                <a:effectLst/>
                <a:latin typeface="-apple-system"/>
              </a:rPr>
              <a:t> și combinații </a:t>
            </a:r>
            <a:r>
              <a:rPr lang="ro-RO" b="0" i="0" u="none" strike="noStrike">
                <a:solidFill>
                  <a:srgbClr val="6B4BA1"/>
                </a:solidFill>
                <a:effectLst/>
                <a:latin typeface="-apple-system"/>
                <a:hlinkClick r:id="rId6" tooltip="Chimie"/>
              </a:rPr>
              <a:t>chimice</a:t>
            </a:r>
            <a:r>
              <a:rPr lang="ro-RO" b="0" i="0">
                <a:solidFill>
                  <a:srgbClr val="222222"/>
                </a:solidFill>
                <a:effectLst/>
                <a:latin typeface="-apple-system"/>
              </a:rPr>
              <a:t> cu rol de substanțe curățitoare active cum ar fi: </a:t>
            </a:r>
            <a:r>
              <a:rPr lang="ro-RO" b="0" i="0" u="none" strike="noStrike">
                <a:solidFill>
                  <a:srgbClr val="6B4BA1"/>
                </a:solidFill>
                <a:effectLst/>
                <a:latin typeface="-apple-system"/>
                <a:hlinkClick r:id="rId7" tooltip="Tenside"/>
              </a:rPr>
              <a:t>tenside</a:t>
            </a:r>
            <a:r>
              <a:rPr lang="ro-RO" b="0" i="0">
                <a:solidFill>
                  <a:srgbClr val="222222"/>
                </a:solidFill>
                <a:effectLst/>
                <a:latin typeface="-apple-system"/>
              </a:rPr>
              <a:t>, </a:t>
            </a:r>
            <a:r>
              <a:rPr lang="ro-RO" b="0" i="0" u="none" strike="noStrike">
                <a:solidFill>
                  <a:srgbClr val="6B4BA1"/>
                </a:solidFill>
                <a:effectLst/>
                <a:latin typeface="-apple-system"/>
                <a:hlinkClick r:id="rId8" tooltip="Acid"/>
              </a:rPr>
              <a:t>acizi</a:t>
            </a:r>
            <a:r>
              <a:rPr lang="ro-RO" b="0" i="0">
                <a:solidFill>
                  <a:srgbClr val="222222"/>
                </a:solidFill>
                <a:effectLst/>
                <a:latin typeface="-apple-system"/>
              </a:rPr>
              <a:t>, </a:t>
            </a:r>
            <a:r>
              <a:rPr lang="ro-RO" b="0" i="0" u="none" strike="noStrike">
                <a:solidFill>
                  <a:srgbClr val="6B4BA1"/>
                </a:solidFill>
                <a:effectLst/>
                <a:latin typeface="-apple-system"/>
                <a:hlinkClick r:id="rId9" tooltip="Bază"/>
              </a:rPr>
              <a:t>baze</a:t>
            </a:r>
            <a:r>
              <a:rPr lang="ro-RO" b="0" i="0">
                <a:solidFill>
                  <a:srgbClr val="222222"/>
                </a:solidFill>
                <a:effectLst/>
                <a:latin typeface="-apple-system"/>
              </a:rPr>
              <a:t> și </a:t>
            </a:r>
            <a:r>
              <a:rPr lang="ro-RO" b="0" i="0" u="none" strike="noStrike">
                <a:solidFill>
                  <a:srgbClr val="6B4BA1"/>
                </a:solidFill>
                <a:effectLst/>
                <a:latin typeface="-apple-system"/>
                <a:hlinkClick r:id="rId10" tooltip="Enzimă"/>
              </a:rPr>
              <a:t>enzime</a:t>
            </a:r>
            <a:r>
              <a:rPr lang="ro-RO" b="0" i="0">
                <a:solidFill>
                  <a:srgbClr val="222222"/>
                </a:solidFill>
                <a:effectLst/>
                <a:latin typeface="-apple-system"/>
              </a:rPr>
              <a:t>, care ajută la îndepărtarea diferitelor forme de murdărie.</a:t>
            </a:r>
            <a:endParaRPr lang="ro-RO"/>
          </a:p>
        </p:txBody>
      </p:sp>
      <p:pic>
        <p:nvPicPr>
          <p:cNvPr id="4" name="Imagine 4">
            <a:extLst>
              <a:ext uri="{FF2B5EF4-FFF2-40B4-BE49-F238E27FC236}">
                <a16:creationId xmlns:a16="http://schemas.microsoft.com/office/drawing/2014/main" xmlns="" id="{625FE293-D2B4-344B-88B4-2755850B2CC2}"/>
              </a:ext>
            </a:extLst>
          </p:cNvPr>
          <p:cNvPicPr>
            <a:picLocks noChangeAspect="1"/>
          </p:cNvPicPr>
          <p:nvPr/>
        </p:nvPicPr>
        <p:blipFill>
          <a:blip r:embed="rId11"/>
          <a:stretch>
            <a:fillRect/>
          </a:stretch>
        </p:blipFill>
        <p:spPr>
          <a:xfrm>
            <a:off x="4409346" y="3712952"/>
            <a:ext cx="3373308" cy="2502454"/>
          </a:xfrm>
          <a:prstGeom prst="rect">
            <a:avLst/>
          </a:prstGeom>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val="38489541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2DD0DE9B-6CB9-6A46-8DB5-ED339B54084D}"/>
              </a:ext>
            </a:extLst>
          </p:cNvPr>
          <p:cNvSpPr>
            <a:spLocks noGrp="1"/>
          </p:cNvSpPr>
          <p:nvPr>
            <p:ph type="title"/>
          </p:nvPr>
        </p:nvSpPr>
        <p:spPr/>
        <p:txBody>
          <a:bodyPr/>
          <a:lstStyle/>
          <a:p>
            <a:r>
              <a:rPr lang="ro-RO"/>
              <a:t>Rolul detergenților</a:t>
            </a:r>
          </a:p>
        </p:txBody>
      </p:sp>
      <p:sp>
        <p:nvSpPr>
          <p:cNvPr id="3" name="Substituent conținut 2">
            <a:extLst>
              <a:ext uri="{FF2B5EF4-FFF2-40B4-BE49-F238E27FC236}">
                <a16:creationId xmlns:a16="http://schemas.microsoft.com/office/drawing/2014/main" xmlns="" id="{4316E6F1-F999-AB4C-80A5-82C207397B40}"/>
              </a:ext>
            </a:extLst>
          </p:cNvPr>
          <p:cNvSpPr>
            <a:spLocks noGrp="1"/>
          </p:cNvSpPr>
          <p:nvPr>
            <p:ph idx="1"/>
          </p:nvPr>
        </p:nvSpPr>
        <p:spPr>
          <a:xfrm>
            <a:off x="1066799" y="2014194"/>
            <a:ext cx="10684669" cy="2039884"/>
          </a:xfrm>
        </p:spPr>
        <p:txBody>
          <a:bodyPr/>
          <a:lstStyle/>
          <a:p>
            <a:pPr fontAlgn="base"/>
            <a:r>
              <a:rPr lang="ro-RO" b="0" i="0">
                <a:solidFill>
                  <a:srgbClr val="222222"/>
                </a:solidFill>
                <a:effectLst/>
                <a:latin typeface="-apple-system"/>
              </a:rPr>
              <a:t>Detergenții se produc specializat pentru folosire în diverse activități de spălare și curățire cum ar fi:</a:t>
            </a:r>
          </a:p>
          <a:p>
            <a:pPr fontAlgn="base"/>
            <a:r>
              <a:rPr lang="ro-RO" b="0" i="0">
                <a:solidFill>
                  <a:srgbClr val="222222"/>
                </a:solidFill>
                <a:effectLst/>
                <a:latin typeface="inherit"/>
              </a:rPr>
              <a:t>Curățiri și spălări de îmbrăcăminte.</a:t>
            </a:r>
          </a:p>
          <a:p>
            <a:pPr fontAlgn="base"/>
            <a:r>
              <a:rPr lang="ro-RO" b="0" i="0">
                <a:solidFill>
                  <a:srgbClr val="222222"/>
                </a:solidFill>
                <a:effectLst/>
                <a:latin typeface="inherit"/>
              </a:rPr>
              <a:t>Spălări de vase de </a:t>
            </a:r>
            <a:r>
              <a:rPr lang="ro-RO" b="0" i="0" u="none" strike="noStrike">
                <a:solidFill>
                  <a:srgbClr val="6B4BA1"/>
                </a:solidFill>
                <a:effectLst/>
                <a:latin typeface="inherit"/>
                <a:hlinkClick r:id="rId2" tooltip="Bucătărie"/>
              </a:rPr>
              <a:t>bucătărie</a:t>
            </a:r>
            <a:r>
              <a:rPr lang="ro-RO" b="0" i="0">
                <a:solidFill>
                  <a:srgbClr val="222222"/>
                </a:solidFill>
                <a:effectLst/>
                <a:latin typeface="inherit"/>
              </a:rPr>
              <a:t>.</a:t>
            </a:r>
          </a:p>
          <a:p>
            <a:pPr fontAlgn="base"/>
            <a:r>
              <a:rPr lang="ro-RO" b="0" i="0">
                <a:solidFill>
                  <a:srgbClr val="222222"/>
                </a:solidFill>
                <a:effectLst/>
                <a:latin typeface="inherit"/>
              </a:rPr>
              <a:t>Spălări și curățiri de piese mecanice industriale.</a:t>
            </a:r>
          </a:p>
          <a:p>
            <a:pPr fontAlgn="base"/>
            <a:r>
              <a:rPr lang="ro-RO" b="0" i="0">
                <a:solidFill>
                  <a:srgbClr val="222222"/>
                </a:solidFill>
                <a:effectLst/>
                <a:latin typeface="inherit"/>
              </a:rPr>
              <a:t>Curățiri de pardoseli.</a:t>
            </a:r>
          </a:p>
        </p:txBody>
      </p:sp>
    </p:spTree>
    <p:extLst>
      <p:ext uri="{BB962C8B-B14F-4D97-AF65-F5344CB8AC3E}">
        <p14:creationId xmlns:p14="http://schemas.microsoft.com/office/powerpoint/2010/main" val="31669041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19C07E64-8060-9A4F-A249-DB47C7D0C822}"/>
              </a:ext>
            </a:extLst>
          </p:cNvPr>
          <p:cNvSpPr>
            <a:spLocks noGrp="1"/>
          </p:cNvSpPr>
          <p:nvPr>
            <p:ph type="title"/>
          </p:nvPr>
        </p:nvSpPr>
        <p:spPr/>
        <p:txBody>
          <a:bodyPr>
            <a:normAutofit fontScale="90000"/>
          </a:bodyPr>
          <a:lstStyle/>
          <a:p>
            <a:r>
              <a:rPr lang="ro-RO"/>
              <a:t>Obținerea si clasificarea săpunului</a:t>
            </a:r>
          </a:p>
        </p:txBody>
      </p:sp>
      <p:sp>
        <p:nvSpPr>
          <p:cNvPr id="3" name="Substituent conținut 2">
            <a:extLst>
              <a:ext uri="{FF2B5EF4-FFF2-40B4-BE49-F238E27FC236}">
                <a16:creationId xmlns:a16="http://schemas.microsoft.com/office/drawing/2014/main" xmlns="" id="{CEA8E63A-B048-8041-A40D-53EFB1BF6CED}"/>
              </a:ext>
            </a:extLst>
          </p:cNvPr>
          <p:cNvSpPr>
            <a:spLocks noGrp="1"/>
          </p:cNvSpPr>
          <p:nvPr>
            <p:ph idx="1"/>
          </p:nvPr>
        </p:nvSpPr>
        <p:spPr>
          <a:xfrm>
            <a:off x="1066800" y="2103120"/>
            <a:ext cx="9845278" cy="4112286"/>
          </a:xfrm>
        </p:spPr>
        <p:txBody>
          <a:bodyPr/>
          <a:lstStyle/>
          <a:p>
            <a:pPr fontAlgn="base"/>
            <a:r>
              <a:rPr lang="ro-RO" b="0" i="0">
                <a:solidFill>
                  <a:srgbClr val="222222"/>
                </a:solidFill>
                <a:effectLst/>
                <a:latin typeface="-apple-system"/>
              </a:rPr>
              <a:t>Săpunurile se obțin prin </a:t>
            </a:r>
            <a:r>
              <a:rPr lang="ro-RO" b="0" i="0" u="none" strike="noStrike">
                <a:solidFill>
                  <a:srgbClr val="6B4BA1"/>
                </a:solidFill>
                <a:effectLst/>
                <a:latin typeface="inherit"/>
                <a:hlinkClick r:id="rId2" tooltip="Hidroxid de sodiu"/>
              </a:rPr>
              <a:t>hidroliza</a:t>
            </a:r>
            <a:r>
              <a:rPr lang="ro-RO" b="0" i="0">
                <a:solidFill>
                  <a:srgbClr val="222222"/>
                </a:solidFill>
                <a:effectLst/>
                <a:latin typeface="-apple-system"/>
              </a:rPr>
              <a:t> alcalină a </a:t>
            </a:r>
            <a:r>
              <a:rPr lang="ro-RO" b="0" i="0" u="none" strike="noStrike">
                <a:solidFill>
                  <a:srgbClr val="6B4BA1"/>
                </a:solidFill>
                <a:effectLst/>
                <a:latin typeface="inherit"/>
                <a:hlinkClick r:id="rId3" tooltip="Grăsimi"/>
              </a:rPr>
              <a:t>grăsimilor</a:t>
            </a:r>
            <a:r>
              <a:rPr lang="ro-RO" b="0" i="0">
                <a:solidFill>
                  <a:srgbClr val="222222"/>
                </a:solidFill>
                <a:effectLst/>
                <a:latin typeface="-apple-system"/>
              </a:rPr>
              <a:t>. Aceștia se împart în trei categorii:</a:t>
            </a:r>
          </a:p>
          <a:p>
            <a:pPr fontAlgn="base"/>
            <a:r>
              <a:rPr lang="ro-RO" b="0" i="0">
                <a:solidFill>
                  <a:srgbClr val="222222"/>
                </a:solidFill>
                <a:effectLst/>
                <a:latin typeface="inherit"/>
              </a:rPr>
              <a:t>săpunuri de </a:t>
            </a:r>
            <a:r>
              <a:rPr lang="ro-RO" b="0" i="0" u="none" strike="noStrike">
                <a:solidFill>
                  <a:srgbClr val="6B4BA1"/>
                </a:solidFill>
                <a:effectLst/>
                <a:latin typeface="inherit"/>
                <a:hlinkClick r:id="rId4" tooltip="Sodiu"/>
              </a:rPr>
              <a:t>sodiu</a:t>
            </a:r>
            <a:r>
              <a:rPr lang="ro-RO" b="0" i="0">
                <a:solidFill>
                  <a:srgbClr val="222222"/>
                </a:solidFill>
                <a:effectLst/>
                <a:latin typeface="inherit"/>
              </a:rPr>
              <a:t>,din acizii carboxilici grasi saturati care sunt solide și solubile în </a:t>
            </a:r>
            <a:r>
              <a:rPr lang="ro-RO" b="0" i="0" u="none" strike="noStrike">
                <a:solidFill>
                  <a:srgbClr val="6B4BA1"/>
                </a:solidFill>
                <a:effectLst/>
                <a:latin typeface="inherit"/>
                <a:hlinkClick r:id="rId5" tooltip="Apă"/>
              </a:rPr>
              <a:t>apă</a:t>
            </a:r>
            <a:r>
              <a:rPr lang="ro-RO" b="0" i="0">
                <a:solidFill>
                  <a:srgbClr val="222222"/>
                </a:solidFill>
                <a:effectLst/>
                <a:latin typeface="inherit"/>
              </a:rPr>
              <a:t>, sapunurile ce provin din acizi grasi nesaturati sunt semilichide sau semisolide si sunt solubile in apa;</a:t>
            </a:r>
          </a:p>
          <a:p>
            <a:pPr fontAlgn="base"/>
            <a:r>
              <a:rPr lang="ro-RO" b="0" i="0">
                <a:solidFill>
                  <a:srgbClr val="222222"/>
                </a:solidFill>
                <a:effectLst/>
                <a:latin typeface="inherit"/>
              </a:rPr>
              <a:t>săpunuri de </a:t>
            </a:r>
            <a:r>
              <a:rPr lang="ro-RO" b="0" i="0" u="none" strike="noStrike">
                <a:solidFill>
                  <a:srgbClr val="6B4BA1"/>
                </a:solidFill>
                <a:effectLst/>
                <a:latin typeface="inherit"/>
                <a:hlinkClick r:id="rId6" tooltip="Potasiu"/>
              </a:rPr>
              <a:t>potasiu</a:t>
            </a:r>
            <a:r>
              <a:rPr lang="ro-RO" b="0" i="0">
                <a:solidFill>
                  <a:srgbClr val="222222"/>
                </a:solidFill>
                <a:effectLst/>
                <a:latin typeface="inherit"/>
              </a:rPr>
              <a:t>, care sunt lichide și solubile în apă;</a:t>
            </a:r>
          </a:p>
          <a:p>
            <a:pPr fontAlgn="base"/>
            <a:r>
              <a:rPr lang="ro-RO" b="0" i="0">
                <a:solidFill>
                  <a:srgbClr val="222222"/>
                </a:solidFill>
                <a:effectLst/>
                <a:latin typeface="inherit"/>
              </a:rPr>
              <a:t>săpunuri de </a:t>
            </a:r>
            <a:r>
              <a:rPr lang="ro-RO" b="0" i="0" u="none" strike="noStrike">
                <a:solidFill>
                  <a:srgbClr val="6B4BA1"/>
                </a:solidFill>
                <a:effectLst/>
                <a:latin typeface="inherit"/>
                <a:hlinkClick r:id="rId7" tooltip="Aluminiu"/>
              </a:rPr>
              <a:t>aluminiu</a:t>
            </a:r>
            <a:r>
              <a:rPr lang="ro-RO" b="0" i="0">
                <a:solidFill>
                  <a:srgbClr val="222222"/>
                </a:solidFill>
                <a:effectLst/>
                <a:latin typeface="inherit"/>
              </a:rPr>
              <a:t>, </a:t>
            </a:r>
            <a:r>
              <a:rPr lang="ro-RO" b="0" i="0" u="none" strike="noStrike">
                <a:solidFill>
                  <a:srgbClr val="6B4BA1"/>
                </a:solidFill>
                <a:effectLst/>
                <a:latin typeface="inherit"/>
                <a:hlinkClick r:id="rId8" tooltip="Mangan"/>
              </a:rPr>
              <a:t>mangan</a:t>
            </a:r>
            <a:r>
              <a:rPr lang="ro-RO" b="0" i="0">
                <a:solidFill>
                  <a:srgbClr val="222222"/>
                </a:solidFill>
                <a:effectLst/>
                <a:latin typeface="inherit"/>
              </a:rPr>
              <a:t>, </a:t>
            </a:r>
            <a:r>
              <a:rPr lang="ro-RO" b="0" i="0" u="none" strike="noStrike">
                <a:solidFill>
                  <a:srgbClr val="6B4BA1"/>
                </a:solidFill>
                <a:effectLst/>
                <a:latin typeface="inherit"/>
                <a:hlinkClick r:id="rId9" tooltip="Calciu"/>
              </a:rPr>
              <a:t>calciu</a:t>
            </a:r>
            <a:r>
              <a:rPr lang="ro-RO" b="0" i="0">
                <a:solidFill>
                  <a:srgbClr val="222222"/>
                </a:solidFill>
                <a:effectLst/>
                <a:latin typeface="inherit"/>
              </a:rPr>
              <a:t>, </a:t>
            </a:r>
            <a:r>
              <a:rPr lang="ro-RO" b="0" i="0" u="none" strike="noStrike">
                <a:solidFill>
                  <a:srgbClr val="6B4BA1"/>
                </a:solidFill>
                <a:effectLst/>
                <a:latin typeface="inherit"/>
                <a:hlinkClick r:id="rId10" tooltip="Bariu"/>
              </a:rPr>
              <a:t>bariu</a:t>
            </a:r>
            <a:r>
              <a:rPr lang="ro-RO" b="0" i="0">
                <a:solidFill>
                  <a:srgbClr val="222222"/>
                </a:solidFill>
                <a:effectLst/>
                <a:latin typeface="inherit"/>
              </a:rPr>
              <a:t>, care sunt solide și insolubile în apă,se folosesc pentru obtinerea vaselinei.</a:t>
            </a:r>
          </a:p>
          <a:p>
            <a:pPr fontAlgn="base"/>
            <a:r>
              <a:rPr lang="ro-RO" b="0" i="0">
                <a:solidFill>
                  <a:srgbClr val="222222"/>
                </a:solidFill>
                <a:effectLst/>
                <a:latin typeface="-apple-system"/>
              </a:rPr>
              <a:t>Numai săpunurile care sunt solubile în apă pot fi folosite ca agenți de spălare, aceștia având o putere de spălare inferioară </a:t>
            </a:r>
            <a:r>
              <a:rPr lang="ro-RO" b="0" i="0" u="none" strike="noStrike">
                <a:solidFill>
                  <a:srgbClr val="6B4BA1"/>
                </a:solidFill>
                <a:effectLst/>
                <a:latin typeface="inherit"/>
                <a:hlinkClick r:id="rId11" tooltip="Detergenți"/>
              </a:rPr>
              <a:t>detergenților</a:t>
            </a:r>
            <a:r>
              <a:rPr lang="ro-RO" b="0" i="0">
                <a:solidFill>
                  <a:srgbClr val="222222"/>
                </a:solidFill>
                <a:effectLst/>
                <a:latin typeface="-apple-system"/>
              </a:rPr>
              <a:t>.</a:t>
            </a:r>
          </a:p>
          <a:p>
            <a:pPr marL="0" indent="0">
              <a:buNone/>
            </a:pPr>
            <a:endParaRPr lang="ro-RO"/>
          </a:p>
        </p:txBody>
      </p:sp>
    </p:spTree>
    <p:extLst>
      <p:ext uri="{BB962C8B-B14F-4D97-AF65-F5344CB8AC3E}">
        <p14:creationId xmlns:p14="http://schemas.microsoft.com/office/powerpoint/2010/main" val="19501575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B4D4F920-96E8-0044-891F-169DC10BB70A}"/>
              </a:ext>
            </a:extLst>
          </p:cNvPr>
          <p:cNvSpPr>
            <a:spLocks noGrp="1"/>
          </p:cNvSpPr>
          <p:nvPr>
            <p:ph type="title"/>
          </p:nvPr>
        </p:nvSpPr>
        <p:spPr/>
        <p:txBody>
          <a:bodyPr>
            <a:normAutofit/>
          </a:bodyPr>
          <a:lstStyle/>
          <a:p>
            <a:r>
              <a:rPr lang="ro-RO"/>
              <a:t>clasificarea detergenților</a:t>
            </a:r>
          </a:p>
        </p:txBody>
      </p:sp>
      <p:sp>
        <p:nvSpPr>
          <p:cNvPr id="3" name="Substituent conținut 2">
            <a:extLst>
              <a:ext uri="{FF2B5EF4-FFF2-40B4-BE49-F238E27FC236}">
                <a16:creationId xmlns:a16="http://schemas.microsoft.com/office/drawing/2014/main" xmlns="" id="{F4020F88-61DD-8540-AD4F-DBC36FEBCA63}"/>
              </a:ext>
            </a:extLst>
          </p:cNvPr>
          <p:cNvSpPr>
            <a:spLocks noGrp="1"/>
          </p:cNvSpPr>
          <p:nvPr>
            <p:ph idx="1"/>
          </p:nvPr>
        </p:nvSpPr>
        <p:spPr/>
        <p:txBody>
          <a:bodyPr/>
          <a:lstStyle/>
          <a:p>
            <a:pPr fontAlgn="base"/>
            <a:r>
              <a:rPr lang="ro-RO" b="0" i="0">
                <a:solidFill>
                  <a:srgbClr val="222222"/>
                </a:solidFill>
                <a:effectLst/>
                <a:latin typeface="-apple-system"/>
              </a:rPr>
              <a:t>După structura lor, detergenții pot fi:</a:t>
            </a:r>
          </a:p>
          <a:p>
            <a:pPr fontAlgn="base"/>
            <a:r>
              <a:rPr lang="ro-RO" b="0" i="0">
                <a:solidFill>
                  <a:srgbClr val="222222"/>
                </a:solidFill>
                <a:effectLst/>
                <a:latin typeface="inherit"/>
              </a:rPr>
              <a:t>anionici;</a:t>
            </a:r>
          </a:p>
          <a:p>
            <a:pPr fontAlgn="base"/>
            <a:r>
              <a:rPr lang="ro-RO" b="0" i="0">
                <a:solidFill>
                  <a:srgbClr val="222222"/>
                </a:solidFill>
                <a:effectLst/>
                <a:latin typeface="inherit"/>
              </a:rPr>
              <a:t>cationici;</a:t>
            </a:r>
          </a:p>
          <a:p>
            <a:pPr fontAlgn="base"/>
            <a:r>
              <a:rPr lang="ro-RO" b="0" i="0">
                <a:solidFill>
                  <a:srgbClr val="222222"/>
                </a:solidFill>
                <a:effectLst/>
                <a:latin typeface="inherit"/>
              </a:rPr>
              <a:t>neionici;</a:t>
            </a:r>
          </a:p>
          <a:p>
            <a:pPr fontAlgn="base"/>
            <a:r>
              <a:rPr lang="ro-RO" b="0" i="0">
                <a:solidFill>
                  <a:srgbClr val="222222"/>
                </a:solidFill>
                <a:effectLst/>
                <a:latin typeface="inherit"/>
              </a:rPr>
              <a:t>biodegradabili.</a:t>
            </a:r>
          </a:p>
          <a:p>
            <a:endParaRPr lang="ro-RO"/>
          </a:p>
        </p:txBody>
      </p:sp>
    </p:spTree>
    <p:extLst>
      <p:ext uri="{BB962C8B-B14F-4D97-AF65-F5344CB8AC3E}">
        <p14:creationId xmlns:p14="http://schemas.microsoft.com/office/powerpoint/2010/main" val="28721730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03F598CF-2E71-B34E-8B63-CF6D6D995CE8}"/>
              </a:ext>
            </a:extLst>
          </p:cNvPr>
          <p:cNvSpPr>
            <a:spLocks noGrp="1"/>
          </p:cNvSpPr>
          <p:nvPr>
            <p:ph type="title"/>
          </p:nvPr>
        </p:nvSpPr>
        <p:spPr/>
        <p:txBody>
          <a:bodyPr/>
          <a:lstStyle/>
          <a:p>
            <a:r>
              <a:rPr lang="ro-RO"/>
              <a:t>Proprietăți fizice ale săpunului</a:t>
            </a:r>
          </a:p>
        </p:txBody>
      </p:sp>
      <p:sp>
        <p:nvSpPr>
          <p:cNvPr id="3" name="Substituent conținut 2">
            <a:extLst>
              <a:ext uri="{FF2B5EF4-FFF2-40B4-BE49-F238E27FC236}">
                <a16:creationId xmlns:a16="http://schemas.microsoft.com/office/drawing/2014/main" xmlns="" id="{8A69D9B8-A61A-874E-BDAB-04285CF2D7AB}"/>
              </a:ext>
            </a:extLst>
          </p:cNvPr>
          <p:cNvSpPr>
            <a:spLocks noGrp="1"/>
          </p:cNvSpPr>
          <p:nvPr>
            <p:ph idx="1"/>
          </p:nvPr>
        </p:nvSpPr>
        <p:spPr/>
        <p:txBody>
          <a:bodyPr/>
          <a:lstStyle/>
          <a:p>
            <a:r>
              <a:rPr lang="ro-RO" b="0" i="0">
                <a:solidFill>
                  <a:srgbClr val="222222"/>
                </a:solidFill>
                <a:effectLst/>
                <a:latin typeface="-apple-system"/>
              </a:rPr>
              <a:t>Săpunurile sunt substanțe biodegradabile obținute prin hidroliză bazică. Puterea de spălare este dată de natura acidului gras, de natura ionului metalic, ca și de concentrația în </a:t>
            </a:r>
            <a:r>
              <a:rPr lang="ro-RO" b="0" i="0" u="none" strike="noStrike">
                <a:solidFill>
                  <a:srgbClr val="6B4BA1"/>
                </a:solidFill>
                <a:effectLst/>
                <a:latin typeface="-apple-system"/>
                <a:hlinkClick r:id="rId2" tooltip="Tenside"/>
              </a:rPr>
              <a:t>tenside</a:t>
            </a:r>
            <a:r>
              <a:rPr lang="ro-RO" b="0" i="0">
                <a:solidFill>
                  <a:srgbClr val="222222"/>
                </a:solidFill>
                <a:effectLst/>
                <a:latin typeface="-apple-system"/>
              </a:rPr>
              <a:t>. În apele dure (care conțin săruri solubile de Ca și Mg), săpunurile de Na și K se transformă, parțial, în săruri de Ca și Mg ale acizilor grași, greu solubile care micșorează capacitatea de spălare.</a:t>
            </a:r>
            <a:endParaRPr lang="ro-RO"/>
          </a:p>
        </p:txBody>
      </p:sp>
    </p:spTree>
    <p:extLst>
      <p:ext uri="{BB962C8B-B14F-4D97-AF65-F5344CB8AC3E}">
        <p14:creationId xmlns:p14="http://schemas.microsoft.com/office/powerpoint/2010/main" val="3993662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6BA5BBB2-4966-9444-A489-CACE275E83D9}"/>
              </a:ext>
            </a:extLst>
          </p:cNvPr>
          <p:cNvSpPr>
            <a:spLocks noGrp="1"/>
          </p:cNvSpPr>
          <p:nvPr>
            <p:ph type="title"/>
          </p:nvPr>
        </p:nvSpPr>
        <p:spPr/>
        <p:txBody>
          <a:bodyPr/>
          <a:lstStyle/>
          <a:p>
            <a:r>
              <a:rPr lang="ro-RO"/>
              <a:t>Utilizarea detergentului</a:t>
            </a:r>
          </a:p>
        </p:txBody>
      </p:sp>
      <p:sp>
        <p:nvSpPr>
          <p:cNvPr id="3" name="Substituent conținut 2">
            <a:extLst>
              <a:ext uri="{FF2B5EF4-FFF2-40B4-BE49-F238E27FC236}">
                <a16:creationId xmlns:a16="http://schemas.microsoft.com/office/drawing/2014/main" xmlns="" id="{7CDE8255-B49B-3E46-8287-92C9FF79D013}"/>
              </a:ext>
            </a:extLst>
          </p:cNvPr>
          <p:cNvSpPr>
            <a:spLocks noGrp="1"/>
          </p:cNvSpPr>
          <p:nvPr>
            <p:ph idx="1"/>
          </p:nvPr>
        </p:nvSpPr>
        <p:spPr/>
        <p:txBody>
          <a:bodyPr/>
          <a:lstStyle/>
          <a:p>
            <a:pPr fontAlgn="base"/>
            <a:r>
              <a:rPr lang="ro-RO" b="0" i="0">
                <a:solidFill>
                  <a:srgbClr val="222222"/>
                </a:solidFill>
                <a:effectLst/>
                <a:latin typeface="-apple-system"/>
              </a:rPr>
              <a:t>Ca materie primă pentru obținerea detergenților se folosesc substanțe de origine petrochimică: </a:t>
            </a:r>
            <a:r>
              <a:rPr lang="ro-RO" b="0" i="0" u="none" strike="noStrike">
                <a:solidFill>
                  <a:srgbClr val="6B4BA1"/>
                </a:solidFill>
                <a:effectLst/>
                <a:latin typeface="inherit"/>
                <a:hlinkClick r:id="rId2" tooltip="Arene"/>
              </a:rPr>
              <a:t>arene</a:t>
            </a:r>
            <a:r>
              <a:rPr lang="ro-RO" b="0" i="0">
                <a:solidFill>
                  <a:srgbClr val="222222"/>
                </a:solidFill>
                <a:effectLst/>
                <a:latin typeface="-apple-system"/>
              </a:rPr>
              <a:t>, alchilarene, </a:t>
            </a:r>
            <a:r>
              <a:rPr lang="ro-RO" b="0" i="0" u="none" strike="noStrike">
                <a:solidFill>
                  <a:srgbClr val="6B4BA1"/>
                </a:solidFill>
                <a:effectLst/>
                <a:latin typeface="inherit"/>
                <a:hlinkClick r:id="rId3" tooltip="Amine"/>
              </a:rPr>
              <a:t>amine</a:t>
            </a:r>
            <a:r>
              <a:rPr lang="ro-RO" b="0" i="0">
                <a:solidFill>
                  <a:srgbClr val="222222"/>
                </a:solidFill>
                <a:effectLst/>
                <a:latin typeface="-apple-system"/>
              </a:rPr>
              <a:t> etc.</a:t>
            </a:r>
          </a:p>
          <a:p>
            <a:pPr fontAlgn="base"/>
            <a:r>
              <a:rPr lang="ro-RO" b="0" i="0">
                <a:solidFill>
                  <a:srgbClr val="222222"/>
                </a:solidFill>
                <a:effectLst/>
                <a:latin typeface="-apple-system"/>
              </a:rPr>
              <a:t>Detergenții anionici și cationici prezintă un mare dezavantaj, acela că nu sunt biodegradabili. Ajunși în apele reziduale, aceștia nu se descompun sub influența microorganismelor din apă în substanțe nenocive. Așadar, aceste două tipuri au acțiune poluantă puternică. Spre deosebire, cei neionici sunt avantajoși pentru că sunt biodegradabili.</a:t>
            </a:r>
          </a:p>
          <a:p>
            <a:endParaRPr lang="ro-RO"/>
          </a:p>
        </p:txBody>
      </p:sp>
    </p:spTree>
    <p:extLst>
      <p:ext uri="{BB962C8B-B14F-4D97-AF65-F5344CB8AC3E}">
        <p14:creationId xmlns:p14="http://schemas.microsoft.com/office/powerpoint/2010/main" val="30469310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xmlns="" id="{89704195-CEC3-EF4C-AE83-EA21F6D4FCBA}"/>
              </a:ext>
            </a:extLst>
          </p:cNvPr>
          <p:cNvSpPr>
            <a:spLocks noGrp="1"/>
          </p:cNvSpPr>
          <p:nvPr>
            <p:ph type="title"/>
          </p:nvPr>
        </p:nvSpPr>
        <p:spPr/>
        <p:txBody>
          <a:bodyPr>
            <a:normAutofit/>
          </a:bodyPr>
          <a:lstStyle/>
          <a:p>
            <a:r>
              <a:rPr lang="ro-RO"/>
              <a:t>Utilizarea săpunului</a:t>
            </a:r>
          </a:p>
        </p:txBody>
      </p:sp>
      <p:sp>
        <p:nvSpPr>
          <p:cNvPr id="3" name="Substituent conținut 2">
            <a:extLst>
              <a:ext uri="{FF2B5EF4-FFF2-40B4-BE49-F238E27FC236}">
                <a16:creationId xmlns:a16="http://schemas.microsoft.com/office/drawing/2014/main" xmlns="" id="{19EE695D-6ED1-3143-890B-459742A83525}"/>
              </a:ext>
            </a:extLst>
          </p:cNvPr>
          <p:cNvSpPr>
            <a:spLocks noGrp="1"/>
          </p:cNvSpPr>
          <p:nvPr>
            <p:ph idx="1"/>
          </p:nvPr>
        </p:nvSpPr>
        <p:spPr/>
        <p:txBody>
          <a:bodyPr/>
          <a:lstStyle/>
          <a:p>
            <a:pPr fontAlgn="base"/>
            <a:r>
              <a:rPr lang="ro-RO" b="0" i="0">
                <a:solidFill>
                  <a:srgbClr val="222222"/>
                </a:solidFill>
                <a:effectLst/>
                <a:latin typeface="-apple-system"/>
              </a:rPr>
              <a:t>Datorită prezenței celor două părți net distincte în moleculă, săpunul are proprietăți tensioactive ( modifica tensiunea superficială dintre </a:t>
            </a:r>
            <a:r>
              <a:rPr lang="ro-RO" b="0" i="0" u="none" strike="noStrike">
                <a:solidFill>
                  <a:srgbClr val="6B4BA1"/>
                </a:solidFill>
                <a:effectLst/>
                <a:latin typeface="inherit"/>
                <a:hlinkClick r:id="rId2" tooltip="Fază"/>
              </a:rPr>
              <a:t>faza</a:t>
            </a:r>
            <a:r>
              <a:rPr lang="ro-RO" b="0" i="0">
                <a:solidFill>
                  <a:srgbClr val="222222"/>
                </a:solidFill>
                <a:effectLst/>
                <a:latin typeface="-apple-system"/>
              </a:rPr>
              <a:t> apoasa și cea organică). Din acest motiv, săpunul are acțiune de spălare.</a:t>
            </a:r>
          </a:p>
          <a:p>
            <a:pPr fontAlgn="base"/>
            <a:r>
              <a:rPr lang="ro-RO" b="0" i="0">
                <a:solidFill>
                  <a:srgbClr val="222222"/>
                </a:solidFill>
                <a:effectLst/>
                <a:latin typeface="-apple-system"/>
              </a:rPr>
              <a:t>Săpunurile de sodiu se folosesc ca agenți de spălare, iar săpunurile de calciu, mangan, aluminiu, bariu, se folosesc pentru prepararea unsorilor consistente și a pastelor adezive.</a:t>
            </a:r>
          </a:p>
          <a:p>
            <a:pPr marL="0" indent="0">
              <a:buNone/>
            </a:pPr>
            <a:endParaRPr lang="ro-RO"/>
          </a:p>
        </p:txBody>
      </p:sp>
    </p:spTree>
    <p:extLst>
      <p:ext uri="{BB962C8B-B14F-4D97-AF65-F5344CB8AC3E}">
        <p14:creationId xmlns:p14="http://schemas.microsoft.com/office/powerpoint/2010/main" val="22934681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otalTime>0</TotalTime>
  <Words>131</Words>
  <Application>Microsoft Office PowerPoint</Application>
  <PresentationFormat>Widescreen</PresentationFormat>
  <Paragraphs>31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-apple-system</vt:lpstr>
      <vt:lpstr>Century Gothic</vt:lpstr>
      <vt:lpstr>Garamond</vt:lpstr>
      <vt:lpstr>inherit</vt:lpstr>
      <vt:lpstr>Savon</vt:lpstr>
      <vt:lpstr>Săpunuri și detergenți</vt:lpstr>
      <vt:lpstr>Săpunul</vt:lpstr>
      <vt:lpstr>Detergenții</vt:lpstr>
      <vt:lpstr>Rolul detergenților</vt:lpstr>
      <vt:lpstr>Obținerea si clasificarea săpunului</vt:lpstr>
      <vt:lpstr>clasificarea detergenților</vt:lpstr>
      <vt:lpstr>Proprietăți fizice ale săpunului</vt:lpstr>
      <vt:lpstr>Utilizarea detergentului</vt:lpstr>
      <vt:lpstr>Utilizarea săpunului</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Săpunuri și detergenți</dc:title>
  <dc:creator>just a girl</dc:creator>
  <cp:lastModifiedBy>Microsoft account</cp:lastModifiedBy>
  <cp:revision>6</cp:revision>
  <dcterms:created xsi:type="dcterms:W3CDTF">2019-05-14T06:21:13Z</dcterms:created>
  <dcterms:modified xsi:type="dcterms:W3CDTF">2020-05-10T13:51:47Z</dcterms:modified>
</cp:coreProperties>
</file>