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21"/>
  </p:notesMasterIdLst>
  <p:sldIdLst>
    <p:sldId id="260" r:id="rId2"/>
    <p:sldId id="297" r:id="rId3"/>
    <p:sldId id="261" r:id="rId4"/>
    <p:sldId id="284" r:id="rId5"/>
    <p:sldId id="285" r:id="rId6"/>
    <p:sldId id="262" r:id="rId7"/>
    <p:sldId id="263" r:id="rId8"/>
    <p:sldId id="264" r:id="rId9"/>
    <p:sldId id="265" r:id="rId10"/>
    <p:sldId id="268" r:id="rId11"/>
    <p:sldId id="269" r:id="rId12"/>
    <p:sldId id="270" r:id="rId13"/>
    <p:sldId id="276" r:id="rId14"/>
    <p:sldId id="271" r:id="rId15"/>
    <p:sldId id="302" r:id="rId16"/>
    <p:sldId id="272" r:id="rId17"/>
    <p:sldId id="280" r:id="rId18"/>
    <p:sldId id="273" r:id="rId19"/>
    <p:sldId id="298" r:id="rId2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74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A44711E1-77B4-4DC3-B8FE-121399A3A598}" type="datetimeFigureOut">
              <a:rPr lang="en-US"/>
              <a:pPr>
                <a:defRPr/>
              </a:pPr>
              <a:t>3/28/2017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BCF9267B-AB5C-4FA2-9CCB-EA651BBB8DD8}" type="slidenum">
              <a:rPr lang="en-US" altLang="ro-RO"/>
              <a:pPr>
                <a:defRPr/>
              </a:pPr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29047737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84048B2-6CDB-460B-A364-D35D5CC61C82}" type="slidenum">
              <a:rPr lang="en-US" altLang="ro-RO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</a:t>
            </a:fld>
            <a:endParaRPr lang="en-US" altLang="ro-RO" smtClean="0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o-RO" smtClean="0"/>
          </a:p>
        </p:txBody>
      </p:sp>
    </p:spTree>
    <p:extLst>
      <p:ext uri="{BB962C8B-B14F-4D97-AF65-F5344CB8AC3E}">
        <p14:creationId xmlns:p14="http://schemas.microsoft.com/office/powerpoint/2010/main" val="35333683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5867400" cy="6858000"/>
            <a:chOff x="0" y="0"/>
            <a:chExt cx="3696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2880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kumimoji="1" lang="ro-RO" altLang="ro-RO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white">
            <a:xfrm>
              <a:off x="432" y="624"/>
              <a:ext cx="3264" cy="12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kumimoji="1" lang="ro-RO" altLang="ro-RO" sz="2400" smtClean="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7" name="Group 5"/>
          <p:cNvGrpSpPr>
            <a:grpSpLocks/>
          </p:cNvGrpSpPr>
          <p:nvPr/>
        </p:nvGrpSpPr>
        <p:grpSpPr bwMode="auto">
          <a:xfrm>
            <a:off x="3632200" y="4889500"/>
            <a:ext cx="4876800" cy="319088"/>
            <a:chOff x="2288" y="3080"/>
            <a:chExt cx="3072" cy="201"/>
          </a:xfrm>
        </p:grpSpPr>
        <p:sp>
          <p:nvSpPr>
            <p:cNvPr id="8" name="AutoShape 6"/>
            <p:cNvSpPr>
              <a:spLocks noChangeArrowheads="1"/>
            </p:cNvSpPr>
            <p:nvPr/>
          </p:nvSpPr>
          <p:spPr bwMode="auto">
            <a:xfrm flipH="1">
              <a:off x="2288" y="3080"/>
              <a:ext cx="2914" cy="200"/>
            </a:xfrm>
            <a:prstGeom prst="roundRect">
              <a:avLst>
                <a:gd name="adj" fmla="val 0"/>
              </a:avLst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ro-RO" altLang="ro-RO" smtClean="0"/>
            </a:p>
          </p:txBody>
        </p:sp>
        <p:sp>
          <p:nvSpPr>
            <p:cNvPr id="9" name="AutoShape 7"/>
            <p:cNvSpPr>
              <a:spLocks noChangeArrowheads="1"/>
            </p:cNvSpPr>
            <p:nvPr/>
          </p:nvSpPr>
          <p:spPr bwMode="auto">
            <a:xfrm>
              <a:off x="5196" y="3080"/>
              <a:ext cx="164" cy="201"/>
            </a:xfrm>
            <a:prstGeom prst="flowChartDelay">
              <a:avLst/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ro-RO" altLang="ro-RO" smtClean="0"/>
            </a:p>
          </p:txBody>
        </p:sp>
      </p:grpSp>
      <p:sp>
        <p:nvSpPr>
          <p:cNvPr id="31752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4673600" y="2927350"/>
            <a:ext cx="4013200" cy="1822450"/>
          </a:xfrm>
        </p:spPr>
        <p:txBody>
          <a:bodyPr anchor="b"/>
          <a:lstStyle>
            <a:lvl1pPr marL="0" indent="0">
              <a:buFont typeface="Wingdings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31756" name="AutoShap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990600"/>
            <a:ext cx="8229600" cy="1905000"/>
          </a:xfrm>
          <a:prstGeom prst="roundRect">
            <a:avLst>
              <a:gd name="adj" fmla="val 50000"/>
            </a:avLst>
          </a:prstGeo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Rectangle 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Rectangle 1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6200" y="6248400"/>
            <a:ext cx="587375" cy="488950"/>
          </a:xfrm>
        </p:spPr>
        <p:txBody>
          <a:bodyPr anchorCtr="0"/>
          <a:lstStyle>
            <a:lvl1pPr>
              <a:defRPr/>
            </a:lvl1pPr>
          </a:lstStyle>
          <a:p>
            <a:pPr>
              <a:defRPr/>
            </a:pPr>
            <a:fld id="{A59555B0-7887-4602-917A-9594137709B4}" type="slidenum">
              <a:rPr lang="en-US" altLang="ro-RO"/>
              <a:pPr>
                <a:defRPr/>
              </a:pPr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1419095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D25ECC-8541-40AE-9B45-FD944BB738AA}" type="slidenum">
              <a:rPr lang="en-US" altLang="ro-RO"/>
              <a:pPr>
                <a:defRPr/>
              </a:pPr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2286715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F9CC54-B470-4DD4-B28E-A218EA7D794B}" type="slidenum">
              <a:rPr lang="en-US" altLang="ro-RO"/>
              <a:pPr>
                <a:defRPr/>
              </a:pPr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3049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60913" y="2362200"/>
            <a:ext cx="3770312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2A81B9-74C5-4EE8-A407-4C74212FB3B6}" type="slidenum">
              <a:rPr lang="en-US" altLang="ro-RO"/>
              <a:pPr>
                <a:defRPr/>
              </a:pPr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1679272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8F221F-24C4-46DD-B216-7D93C259ED36}" type="slidenum">
              <a:rPr lang="en-US" altLang="ro-RO"/>
              <a:pPr>
                <a:defRPr/>
              </a:pPr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2442354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36F2D9-A1A9-42D1-924B-F9D1F65C2A2E}" type="slidenum">
              <a:rPr lang="en-US" altLang="ro-RO"/>
              <a:pPr>
                <a:defRPr/>
              </a:pPr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11210630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5D0FAA-4C59-4584-8227-607917309664}" type="slidenum">
              <a:rPr lang="en-US" altLang="ro-RO"/>
              <a:pPr>
                <a:defRPr/>
              </a:pPr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3425765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CCE40F-0E3D-418E-8719-6B5423B87900}" type="slidenum">
              <a:rPr lang="en-US" altLang="ro-RO"/>
              <a:pPr>
                <a:defRPr/>
              </a:pPr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28060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6BDE39-57B4-43DE-A6C1-F3503EE37C3C}" type="slidenum">
              <a:rPr lang="en-US" altLang="ro-RO"/>
              <a:pPr>
                <a:defRPr/>
              </a:pPr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2234683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2C2F03-E352-45F2-A763-6AAA39B60CAA}" type="slidenum">
              <a:rPr lang="en-US" altLang="ro-RO"/>
              <a:pPr>
                <a:defRPr/>
              </a:pPr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2134087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05600" y="762000"/>
            <a:ext cx="1981200" cy="53244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762000"/>
            <a:ext cx="5791200" cy="53244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7DD82D-C955-4E32-A555-CC2B08FC3F92}" type="slidenum">
              <a:rPr lang="en-US" altLang="ro-RO"/>
              <a:pPr>
                <a:defRPr/>
              </a:pPr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29277878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762000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60913" y="2362200"/>
            <a:ext cx="3770312" cy="37242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FA5B92-8348-4CFE-B6B7-E7460AA4F382}" type="slidenum">
              <a:rPr lang="en-US" altLang="ro-RO"/>
              <a:pPr>
                <a:defRPr/>
              </a:pPr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42859862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762000"/>
            <a:ext cx="7924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760913" y="2362200"/>
            <a:ext cx="3770312" cy="17859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760913" y="4300538"/>
            <a:ext cx="3770312" cy="17859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62A039-BC39-4E36-9C7E-F7089801B478}" type="slidenum">
              <a:rPr lang="en-US" altLang="ro-RO"/>
              <a:pPr>
                <a:defRPr/>
              </a:pPr>
              <a:t>‹#›</a:t>
            </a:fld>
            <a:endParaRPr lang="en-US" altLang="ro-RO"/>
          </a:p>
        </p:txBody>
      </p:sp>
    </p:spTree>
    <p:extLst>
      <p:ext uri="{BB962C8B-B14F-4D97-AF65-F5344CB8AC3E}">
        <p14:creationId xmlns:p14="http://schemas.microsoft.com/office/powerpoint/2010/main" val="35093510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7620000" cy="6858000"/>
            <a:chOff x="0" y="0"/>
            <a:chExt cx="4800" cy="4320"/>
          </a:xfrm>
        </p:grpSpPr>
        <p:grpSp>
          <p:nvGrpSpPr>
            <p:cNvPr id="1032" name="Group 3"/>
            <p:cNvGrpSpPr>
              <a:grpSpLocks/>
            </p:cNvGrpSpPr>
            <p:nvPr userDrawn="1"/>
          </p:nvGrpSpPr>
          <p:grpSpPr bwMode="auto">
            <a:xfrm>
              <a:off x="0" y="0"/>
              <a:ext cx="2016" cy="4320"/>
              <a:chOff x="0" y="0"/>
              <a:chExt cx="2016" cy="4320"/>
            </a:xfrm>
          </p:grpSpPr>
          <p:sp>
            <p:nvSpPr>
              <p:cNvPr id="1036" name="Rectangle 4"/>
              <p:cNvSpPr>
                <a:spLocks noChangeArrowheads="1"/>
              </p:cNvSpPr>
              <p:nvPr userDrawn="1"/>
            </p:nvSpPr>
            <p:spPr bwMode="auto">
              <a:xfrm>
                <a:off x="0" y="0"/>
                <a:ext cx="480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ro-RO" altLang="ro-RO" smtClean="0"/>
              </a:p>
            </p:txBody>
          </p:sp>
          <p:sp>
            <p:nvSpPr>
              <p:cNvPr id="1037" name="Freeform 5"/>
              <p:cNvSpPr>
                <a:spLocks/>
              </p:cNvSpPr>
              <p:nvPr userDrawn="1"/>
            </p:nvSpPr>
            <p:spPr bwMode="auto">
              <a:xfrm>
                <a:off x="288" y="0"/>
                <a:ext cx="1728" cy="735"/>
              </a:xfrm>
              <a:custGeom>
                <a:avLst/>
                <a:gdLst>
                  <a:gd name="T0" fmla="*/ 1728 w 1728"/>
                  <a:gd name="T1" fmla="*/ 0 h 735"/>
                  <a:gd name="T2" fmla="*/ 1728 w 1728"/>
                  <a:gd name="T3" fmla="*/ 480 h 735"/>
                  <a:gd name="T4" fmla="*/ 380 w 1728"/>
                  <a:gd name="T5" fmla="*/ 482 h 735"/>
                  <a:gd name="T6" fmla="*/ 354 w 1728"/>
                  <a:gd name="T7" fmla="*/ 480 h 735"/>
                  <a:gd name="T8" fmla="*/ 308 w 1728"/>
                  <a:gd name="T9" fmla="*/ 489 h 735"/>
                  <a:gd name="T10" fmla="*/ 246 w 1728"/>
                  <a:gd name="T11" fmla="*/ 531 h 735"/>
                  <a:gd name="T12" fmla="*/ 206 w 1728"/>
                  <a:gd name="T13" fmla="*/ 597 h 735"/>
                  <a:gd name="T14" fmla="*/ 192 w 1728"/>
                  <a:gd name="T15" fmla="*/ 666 h 735"/>
                  <a:gd name="T16" fmla="*/ 192 w 1728"/>
                  <a:gd name="T17" fmla="*/ 735 h 735"/>
                  <a:gd name="T18" fmla="*/ 0 w 1728"/>
                  <a:gd name="T19" fmla="*/ 735 h 735"/>
                  <a:gd name="T20" fmla="*/ 0 w 1728"/>
                  <a:gd name="T21" fmla="*/ 480 h 735"/>
                  <a:gd name="T22" fmla="*/ 0 w 1728"/>
                  <a:gd name="T23" fmla="*/ 0 h 735"/>
                  <a:gd name="T24" fmla="*/ 1728 w 1728"/>
                  <a:gd name="T25" fmla="*/ 0 h 73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728" h="735">
                    <a:moveTo>
                      <a:pt x="1728" y="0"/>
                    </a:moveTo>
                    <a:lnTo>
                      <a:pt x="1728" y="480"/>
                    </a:lnTo>
                    <a:lnTo>
                      <a:pt x="380" y="482"/>
                    </a:lnTo>
                    <a:lnTo>
                      <a:pt x="354" y="480"/>
                    </a:lnTo>
                    <a:lnTo>
                      <a:pt x="308" y="489"/>
                    </a:lnTo>
                    <a:cubicBezTo>
                      <a:pt x="290" y="498"/>
                      <a:pt x="263" y="513"/>
                      <a:pt x="246" y="531"/>
                    </a:cubicBezTo>
                    <a:cubicBezTo>
                      <a:pt x="229" y="549"/>
                      <a:pt x="215" y="574"/>
                      <a:pt x="206" y="597"/>
                    </a:cubicBezTo>
                    <a:cubicBezTo>
                      <a:pt x="197" y="620"/>
                      <a:pt x="194" y="643"/>
                      <a:pt x="192" y="666"/>
                    </a:cubicBezTo>
                    <a:lnTo>
                      <a:pt x="192" y="735"/>
                    </a:lnTo>
                    <a:lnTo>
                      <a:pt x="0" y="735"/>
                    </a:lnTo>
                    <a:lnTo>
                      <a:pt x="0" y="480"/>
                    </a:lnTo>
                    <a:lnTo>
                      <a:pt x="0" y="0"/>
                    </a:lnTo>
                    <a:lnTo>
                      <a:pt x="1728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rgbClr val="000000"/>
                    </a:solidFill>
                    <a:prstDash val="solid"/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/>
              <a:lstStyle/>
              <a:p>
                <a:endParaRPr lang="ro-RO"/>
              </a:p>
            </p:txBody>
          </p:sp>
        </p:grpSp>
        <p:grpSp>
          <p:nvGrpSpPr>
            <p:cNvPr id="1033" name="Group 6"/>
            <p:cNvGrpSpPr>
              <a:grpSpLocks/>
            </p:cNvGrpSpPr>
            <p:nvPr/>
          </p:nvGrpSpPr>
          <p:grpSpPr bwMode="auto">
            <a:xfrm>
              <a:off x="144" y="1248"/>
              <a:ext cx="4656" cy="201"/>
              <a:chOff x="144" y="1248"/>
              <a:chExt cx="4656" cy="201"/>
            </a:xfrm>
          </p:grpSpPr>
          <p:sp>
            <p:nvSpPr>
              <p:cNvPr id="1034" name="AutoShape 7"/>
              <p:cNvSpPr>
                <a:spLocks noChangeArrowheads="1"/>
              </p:cNvSpPr>
              <p:nvPr/>
            </p:nvSpPr>
            <p:spPr bwMode="auto">
              <a:xfrm>
                <a:off x="384" y="1248"/>
                <a:ext cx="4416" cy="200"/>
              </a:xfrm>
              <a:prstGeom prst="roundRect">
                <a:avLst>
                  <a:gd name="adj" fmla="val 0"/>
                </a:avLst>
              </a:prstGeom>
              <a:solidFill>
                <a:schemeClr val="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ro-RO" altLang="ro-RO" smtClean="0"/>
              </a:p>
            </p:txBody>
          </p:sp>
          <p:sp>
            <p:nvSpPr>
              <p:cNvPr id="1035" name="AutoShape 8"/>
              <p:cNvSpPr>
                <a:spLocks noChangeArrowheads="1"/>
              </p:cNvSpPr>
              <p:nvPr/>
            </p:nvSpPr>
            <p:spPr bwMode="auto">
              <a:xfrm flipH="1">
                <a:off x="144" y="1248"/>
                <a:ext cx="248" cy="201"/>
              </a:xfrm>
              <a:prstGeom prst="flowChartDelay">
                <a:avLst/>
              </a:prstGeom>
              <a:solidFill>
                <a:schemeClr val="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ro-RO" altLang="ro-RO" smtClean="0"/>
              </a:p>
            </p:txBody>
          </p:sp>
        </p:grpSp>
      </p:grpSp>
      <p:sp>
        <p:nvSpPr>
          <p:cNvPr id="1027" name="AutoShap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762000"/>
            <a:ext cx="7924800" cy="1143000"/>
          </a:xfrm>
          <a:prstGeom prst="roundRect">
            <a:avLst>
              <a:gd name="adj" fmla="val 21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o-RO" smtClean="0"/>
              <a:t>Se face clic pentru editare stil titlu Coordonator</a:t>
            </a:r>
          </a:p>
        </p:txBody>
      </p:sp>
      <p:sp>
        <p:nvSpPr>
          <p:cNvPr id="102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o-RO" smtClean="0"/>
              <a:t>Se face clic pentru editarea stilurilor textului Coordonatorului</a:t>
            </a:r>
          </a:p>
          <a:p>
            <a:pPr lvl="1"/>
            <a:r>
              <a:rPr lang="en-US" altLang="ro-RO" smtClean="0"/>
              <a:t>Nivelul secund</a:t>
            </a:r>
          </a:p>
          <a:p>
            <a:pPr lvl="2"/>
            <a:r>
              <a:rPr lang="en-US" altLang="ro-RO" smtClean="0"/>
              <a:t>Al treilea nivel</a:t>
            </a:r>
          </a:p>
          <a:p>
            <a:pPr lvl="3"/>
            <a:r>
              <a:rPr lang="en-US" altLang="ro-RO" smtClean="0"/>
              <a:t>Al patrulea nivel</a:t>
            </a:r>
          </a:p>
          <a:p>
            <a:pPr lvl="4"/>
            <a:r>
              <a:rPr lang="en-US" altLang="ro-RO" smtClean="0"/>
              <a:t>Al cincilea nivel</a:t>
            </a:r>
          </a:p>
        </p:txBody>
      </p:sp>
      <p:sp>
        <p:nvSpPr>
          <p:cNvPr id="3073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8400" y="6248400"/>
            <a:ext cx="213042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3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248400"/>
            <a:ext cx="2897188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3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 eaLnBrk="1" hangingPunct="1">
              <a:defRPr sz="2600"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192646BF-00AC-4D2F-B2B7-7E22A1B467AA}" type="slidenum">
              <a:rPr lang="en-US" altLang="ro-RO"/>
              <a:pPr>
                <a:defRPr/>
              </a:pPr>
              <a:t>‹#›</a:t>
            </a:fld>
            <a:endParaRPr lang="en-US" altLang="ro-R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4" r:id="rId1"/>
    <p:sldLayoutId id="2147483912" r:id="rId2"/>
    <p:sldLayoutId id="2147483913" r:id="rId3"/>
    <p:sldLayoutId id="2147483914" r:id="rId4"/>
    <p:sldLayoutId id="2147483915" r:id="rId5"/>
    <p:sldLayoutId id="2147483916" r:id="rId6"/>
    <p:sldLayoutId id="2147483917" r:id="rId7"/>
    <p:sldLayoutId id="2147483918" r:id="rId8"/>
    <p:sldLayoutId id="2147483919" r:id="rId9"/>
    <p:sldLayoutId id="2147483920" r:id="rId10"/>
    <p:sldLayoutId id="2147483921" r:id="rId11"/>
    <p:sldLayoutId id="2147483922" r:id="rId12"/>
    <p:sldLayoutId id="2147483923" r:id="rId1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anose="05000000000000000000" pitchFamily="2" charset="2"/>
        <a:buChar char="l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anose="05000000000000000000" pitchFamily="2" charset="2"/>
        <a:buChar char="l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anose="05000000000000000000" pitchFamily="2" charset="2"/>
        <a:buChar char="l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image" Target="../media/image6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2.png"/><Relationship Id="rId12" Type="http://schemas.openxmlformats.org/officeDocument/2006/relationships/image" Target="../media/image5.gi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4.png"/><Relationship Id="rId5" Type="http://schemas.openxmlformats.org/officeDocument/2006/relationships/image" Target="../media/image1.png"/><Relationship Id="rId10" Type="http://schemas.openxmlformats.org/officeDocument/2006/relationships/oleObject" Target="../embeddings/oleObject4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ro-RO" smtClean="0"/>
              <a:t>Definitie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95288" y="2546350"/>
            <a:ext cx="874871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tx1"/>
              </a:buClr>
              <a:buSzPct val="75000"/>
              <a:defRPr/>
            </a:pPr>
            <a:r>
              <a:rPr lang="ro-RO" sz="2800" kern="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	</a:t>
            </a:r>
            <a:r>
              <a:rPr lang="en-US" sz="2800" kern="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   </a:t>
            </a:r>
            <a:r>
              <a:rPr lang="ro-RO" sz="2800" b="1" i="1" kern="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Zaharidele</a:t>
            </a:r>
            <a:r>
              <a:rPr lang="ro-RO" sz="2800" kern="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, denumite si </a:t>
            </a:r>
            <a:r>
              <a:rPr lang="ro-RO" sz="2800" b="1" i="1" kern="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glucide</a:t>
            </a:r>
            <a:r>
              <a:rPr lang="ro-RO" sz="2800" kern="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 sau </a:t>
            </a:r>
            <a:r>
              <a:rPr lang="ro-RO" sz="2800" b="1" i="1" kern="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hidraţi de carbon </a:t>
            </a:r>
            <a:r>
              <a:rPr lang="ro-RO" sz="2800" kern="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sunt produşi naturali, constituenţi esenţiali ai celulelor</a:t>
            </a:r>
            <a:r>
              <a:rPr lang="en-US" sz="2800" kern="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,</a:t>
            </a:r>
            <a:r>
              <a:rPr lang="ro-RO" sz="2800" kern="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 apartinand atât regnului vegetal cat si celui animal</a:t>
            </a:r>
            <a:r>
              <a:rPr lang="en-US" sz="2800" kern="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.</a:t>
            </a:r>
          </a:p>
          <a:p>
            <a:pPr marL="342900" indent="-342900">
              <a:spcBef>
                <a:spcPct val="20000"/>
              </a:spcBef>
              <a:buClr>
                <a:schemeClr val="tx1"/>
              </a:buClr>
              <a:buSzPct val="75000"/>
              <a:defRPr/>
            </a:pPr>
            <a:r>
              <a:rPr lang="en-US" sz="2800" kern="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    -</a:t>
            </a:r>
            <a:r>
              <a:rPr lang="ro-RO" sz="2800" kern="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 </a:t>
            </a:r>
            <a:r>
              <a:rPr lang="en-US" sz="2800" kern="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Reprezinta</a:t>
            </a:r>
            <a:r>
              <a:rPr lang="en-US" sz="2800" kern="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 </a:t>
            </a:r>
            <a:r>
              <a:rPr lang="ro-RO" sz="2800" kern="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sursa de energie necesara </a:t>
            </a:r>
            <a:r>
              <a:rPr lang="en-US" sz="2800" kern="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p</a:t>
            </a:r>
            <a:r>
              <a:rPr lang="ro-RO" sz="2800" kern="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roceselor vitale</a:t>
            </a:r>
            <a:r>
              <a:rPr lang="en-US" sz="2800" kern="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.</a:t>
            </a:r>
          </a:p>
        </p:txBody>
      </p:sp>
      <p:sp>
        <p:nvSpPr>
          <p:cNvPr id="4" name="AutoShape 4"/>
          <p:cNvSpPr txBox="1">
            <a:spLocks noChangeArrowheads="1"/>
          </p:cNvSpPr>
          <p:nvPr/>
        </p:nvSpPr>
        <p:spPr bwMode="auto">
          <a:xfrm>
            <a:off x="3557588" y="0"/>
            <a:ext cx="5586412" cy="1905000"/>
          </a:xfrm>
          <a:prstGeom prst="roundRect">
            <a:avLst>
              <a:gd name="adj" fmla="val 21667"/>
            </a:avLst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4000" b="1" ker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ZAHARIDE</a:t>
            </a:r>
            <a:br>
              <a:rPr lang="en-US" sz="4000" b="1" ker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</a:br>
            <a:endParaRPr lang="en-US" sz="4000" b="1" kern="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1187450" y="549275"/>
            <a:ext cx="6923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  <a:defRPr/>
            </a:pPr>
            <a:r>
              <a:rPr lang="en-GB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HIDRA</a:t>
            </a:r>
            <a:r>
              <a:rPr lang="ro-RO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ŢI DE CARBON (GLUCIDE, ZAHARIDE)</a:t>
            </a:r>
            <a:endParaRPr lang="en-US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grpSp>
        <p:nvGrpSpPr>
          <p:cNvPr id="5123" name="Group 3"/>
          <p:cNvGrpSpPr>
            <a:grpSpLocks/>
          </p:cNvGrpSpPr>
          <p:nvPr/>
        </p:nvGrpSpPr>
        <p:grpSpPr bwMode="auto">
          <a:xfrm>
            <a:off x="642938" y="1143000"/>
            <a:ext cx="7704137" cy="4695825"/>
            <a:chOff x="476" y="1253"/>
            <a:chExt cx="4853" cy="2456"/>
          </a:xfrm>
        </p:grpSpPr>
        <p:graphicFrame>
          <p:nvGraphicFramePr>
            <p:cNvPr id="5131" name="Object 4"/>
            <p:cNvGraphicFramePr>
              <a:graphicFrameLocks noChangeAspect="1"/>
            </p:cNvGraphicFramePr>
            <p:nvPr/>
          </p:nvGraphicFramePr>
          <p:xfrm>
            <a:off x="2245" y="1253"/>
            <a:ext cx="2196" cy="82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39" name="Photo Editor Photo" r:id="rId4" imgW="3486637" imgH="1305107" progId="MSPhotoEd.3">
                    <p:embed/>
                  </p:oleObj>
                </mc:Choice>
                <mc:Fallback>
                  <p:oleObj name="Photo Editor Photo" r:id="rId4" imgW="3486637" imgH="1305107" progId="MSPhotoEd.3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45" y="1253"/>
                          <a:ext cx="2196" cy="82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132" name="Object 5"/>
            <p:cNvGraphicFramePr>
              <a:graphicFrameLocks noChangeAspect="1"/>
            </p:cNvGraphicFramePr>
            <p:nvPr/>
          </p:nvGraphicFramePr>
          <p:xfrm>
            <a:off x="476" y="1298"/>
            <a:ext cx="1278" cy="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40" name="Photo Editor Photo" r:id="rId6" imgW="2029108" imgH="1428949" progId="MSPhotoEd.3">
                    <p:embed/>
                  </p:oleObj>
                </mc:Choice>
                <mc:Fallback>
                  <p:oleObj name="Photo Editor Photo" r:id="rId6" imgW="2029108" imgH="1428949" progId="MSPhotoEd.3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76" y="1298"/>
                          <a:ext cx="1278" cy="9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133" name="Object 6"/>
            <p:cNvGraphicFramePr>
              <a:graphicFrameLocks noChangeAspect="1"/>
            </p:cNvGraphicFramePr>
            <p:nvPr/>
          </p:nvGraphicFramePr>
          <p:xfrm>
            <a:off x="3560" y="2568"/>
            <a:ext cx="1769" cy="10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41" name="Photo Editor Photo" r:id="rId8" imgW="4657143" imgH="2685714" progId="MSPhotoEd.3">
                    <p:embed/>
                  </p:oleObj>
                </mc:Choice>
                <mc:Fallback>
                  <p:oleObj name="Photo Editor Photo" r:id="rId8" imgW="4657143" imgH="2685714" progId="MSPhotoEd.3">
                    <p:embed/>
                    <p:pic>
                      <p:nvPicPr>
                        <p:cNvPr id="0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60" y="2568"/>
                          <a:ext cx="1769" cy="102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134" name="Object 7"/>
            <p:cNvGraphicFramePr>
              <a:graphicFrameLocks noChangeAspect="1"/>
            </p:cNvGraphicFramePr>
            <p:nvPr/>
          </p:nvGraphicFramePr>
          <p:xfrm>
            <a:off x="1813" y="2439"/>
            <a:ext cx="1542" cy="127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42" name="Photo Editor Photo" r:id="rId10" imgW="3134162" imgH="2580952" progId="MSPhotoEd.3">
                    <p:embed/>
                  </p:oleObj>
                </mc:Choice>
                <mc:Fallback>
                  <p:oleObj name="Photo Editor Photo" r:id="rId10" imgW="3134162" imgH="2580952" progId="MSPhotoEd.3">
                    <p:embed/>
                    <p:pic>
                      <p:nvPicPr>
                        <p:cNvPr id="0" name="Object 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13" y="2439"/>
                          <a:ext cx="1542" cy="127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5124" name="Picture 8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738" y="4040188"/>
            <a:ext cx="817562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9" descr="05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5400" y="1774825"/>
            <a:ext cx="1401763" cy="187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6" name="Rectangle 10"/>
          <p:cNvSpPr>
            <a:spLocks noChangeArrowheads="1"/>
          </p:cNvSpPr>
          <p:nvPr/>
        </p:nvSpPr>
        <p:spPr bwMode="auto">
          <a:xfrm>
            <a:off x="914400" y="2952750"/>
            <a:ext cx="165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  <a:defRPr/>
            </a:pPr>
            <a:r>
              <a:rPr lang="ro-RO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amidon</a:t>
            </a:r>
            <a:endParaRPr lang="en-US" sz="2400" b="1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45067" name="Rectangle 11"/>
          <p:cNvSpPr>
            <a:spLocks noChangeArrowheads="1"/>
          </p:cNvSpPr>
          <p:nvPr/>
        </p:nvSpPr>
        <p:spPr bwMode="auto">
          <a:xfrm>
            <a:off x="4716463" y="2924175"/>
            <a:ext cx="23764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30000"/>
              </a:spcBef>
              <a:defRPr/>
            </a:pPr>
            <a:r>
              <a:rPr lang="ro-RO" altLang="ro-RO" sz="24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zahăr/zaharoză</a:t>
            </a:r>
            <a:endParaRPr lang="en-US" altLang="ro-RO" sz="2400" b="1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45068" name="Rectangle 12"/>
          <p:cNvSpPr>
            <a:spLocks noChangeArrowheads="1"/>
          </p:cNvSpPr>
          <p:nvPr/>
        </p:nvSpPr>
        <p:spPr bwMode="auto">
          <a:xfrm>
            <a:off x="6145213" y="5632450"/>
            <a:ext cx="165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30000"/>
              </a:spcBef>
              <a:defRPr/>
            </a:pPr>
            <a:r>
              <a:rPr lang="ro-RO" altLang="ro-RO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celuloză</a:t>
            </a:r>
            <a:endParaRPr lang="en-US" altLang="ro-RO" sz="24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45069" name="Rectangle 13"/>
          <p:cNvSpPr>
            <a:spLocks noChangeArrowheads="1"/>
          </p:cNvSpPr>
          <p:nvPr/>
        </p:nvSpPr>
        <p:spPr bwMode="auto">
          <a:xfrm>
            <a:off x="828675" y="5103813"/>
            <a:ext cx="165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30000"/>
              </a:spcBef>
              <a:defRPr/>
            </a:pPr>
            <a:r>
              <a:rPr lang="ro-RO" altLang="ro-RO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fructoză</a:t>
            </a:r>
            <a:endParaRPr lang="en-US" altLang="ro-RO" sz="24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45070" name="Rectangle 14"/>
          <p:cNvSpPr>
            <a:spLocks noChangeArrowheads="1"/>
          </p:cNvSpPr>
          <p:nvPr/>
        </p:nvSpPr>
        <p:spPr bwMode="auto">
          <a:xfrm>
            <a:off x="7750175" y="2176463"/>
            <a:ext cx="165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30000"/>
              </a:spcBef>
              <a:defRPr/>
            </a:pPr>
            <a:r>
              <a:rPr lang="ro-RO" altLang="ro-RO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glucoză</a:t>
            </a:r>
            <a:endParaRPr lang="en-US" altLang="ro-RO" sz="24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571625"/>
            <a:ext cx="9144000" cy="5072063"/>
          </a:xfrm>
          <a:solidFill>
            <a:schemeClr val="accent3"/>
          </a:solidFill>
        </p:spPr>
        <p:txBody>
          <a:bodyPr/>
          <a:lstStyle/>
          <a:p>
            <a:pPr eaLnBrk="1" hangingPunct="1">
              <a:defRPr/>
            </a:pPr>
            <a:r>
              <a:rPr lang="en-US" sz="2400" dirty="0" err="1" smtClean="0"/>
              <a:t>Zaharidele</a:t>
            </a:r>
            <a:r>
              <a:rPr lang="en-US" sz="2400" dirty="0" smtClean="0"/>
              <a:t> </a:t>
            </a:r>
            <a:r>
              <a:rPr lang="ro-RO" sz="2400" dirty="0" smtClean="0"/>
              <a:t>sunt sintetizate in plante, in procesul de fotosinteza</a:t>
            </a:r>
          </a:p>
          <a:p>
            <a:pPr marL="0" indent="0" eaLnBrk="1" hangingPunct="1">
              <a:buFont typeface="Wingdings" panose="05000000000000000000" pitchFamily="2" charset="2"/>
              <a:buNone/>
              <a:defRPr/>
            </a:pPr>
            <a:r>
              <a:rPr lang="ro-RO" sz="2400" dirty="0"/>
              <a:t> </a:t>
            </a:r>
            <a:r>
              <a:rPr lang="ro-RO" sz="2400" dirty="0" smtClean="0"/>
              <a:t>    Ele </a:t>
            </a:r>
            <a:r>
              <a:rPr lang="en-US" sz="2400" dirty="0" smtClean="0"/>
              <a:t>se </a:t>
            </a:r>
            <a:r>
              <a:rPr lang="en-US" sz="2400" dirty="0" err="1" smtClean="0"/>
              <a:t>clasifica</a:t>
            </a:r>
            <a:r>
              <a:rPr lang="en-US" sz="2400" dirty="0" smtClean="0"/>
              <a:t> in </a:t>
            </a:r>
            <a:r>
              <a:rPr lang="en-US" dirty="0" smtClean="0"/>
              <a:t>:</a:t>
            </a:r>
          </a:p>
          <a:p>
            <a:pPr marL="0" indent="0" eaLnBrk="1" hangingPunct="1">
              <a:buFont typeface="Wingdings" panose="05000000000000000000" pitchFamily="2" charset="2"/>
              <a:buNone/>
              <a:defRPr/>
            </a:pPr>
            <a:r>
              <a:rPr lang="ro-RO" sz="2400" b="1" dirty="0" smtClean="0"/>
              <a:t>          - </a:t>
            </a:r>
            <a:r>
              <a:rPr lang="en-US" sz="2400" b="1" dirty="0" err="1" smtClean="0"/>
              <a:t>Monozaharide</a:t>
            </a:r>
            <a:r>
              <a:rPr lang="en-US" sz="2400" b="1" dirty="0" smtClean="0"/>
              <a:t> </a:t>
            </a:r>
            <a:r>
              <a:rPr lang="en-US" sz="2400" dirty="0" smtClean="0"/>
              <a:t> </a:t>
            </a:r>
            <a:endParaRPr lang="ro-RO" sz="2400" dirty="0" smtClean="0"/>
          </a:p>
          <a:p>
            <a:pPr marL="0" indent="0" eaLnBrk="1" hangingPunct="1">
              <a:buFont typeface="Wingdings" panose="05000000000000000000" pitchFamily="2" charset="2"/>
              <a:buNone/>
              <a:defRPr/>
            </a:pPr>
            <a:r>
              <a:rPr lang="ro-RO" sz="2400" b="1" i="1" dirty="0"/>
              <a:t> </a:t>
            </a:r>
            <a:r>
              <a:rPr lang="ro-RO" sz="2400" b="1" i="1" dirty="0" smtClean="0"/>
              <a:t>         </a:t>
            </a:r>
            <a:r>
              <a:rPr lang="en-US" sz="2400" b="1" i="1" dirty="0" smtClean="0"/>
              <a:t>- </a:t>
            </a:r>
            <a:r>
              <a:rPr lang="en-US" sz="2400" b="1" i="1" dirty="0" err="1" smtClean="0"/>
              <a:t>Oligozaharide</a:t>
            </a:r>
            <a:r>
              <a:rPr lang="en-US" sz="2400" b="1" i="1" dirty="0" smtClean="0"/>
              <a:t> - n </a:t>
            </a:r>
            <a:r>
              <a:rPr lang="en-US" sz="2400" b="1" i="1" dirty="0" err="1" smtClean="0"/>
              <a:t>cuprins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intre</a:t>
            </a:r>
            <a:r>
              <a:rPr lang="en-US" sz="2400" b="1" i="1" dirty="0" smtClean="0"/>
              <a:t> 2 </a:t>
            </a:r>
            <a:r>
              <a:rPr lang="en-US" sz="2400" b="1" i="1" dirty="0" err="1" smtClean="0"/>
              <a:t>si</a:t>
            </a:r>
            <a:r>
              <a:rPr lang="en-US" sz="2400" b="1" i="1" dirty="0" smtClean="0"/>
              <a:t> 10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sz="2400" b="1" i="1" dirty="0" smtClean="0"/>
              <a:t>    </a:t>
            </a:r>
            <a:r>
              <a:rPr lang="ro-RO" sz="2400" b="1" i="1" dirty="0" smtClean="0"/>
              <a:t>      </a:t>
            </a:r>
            <a:r>
              <a:rPr lang="en-US" sz="2400" b="1" i="1" dirty="0" smtClean="0"/>
              <a:t>- </a:t>
            </a:r>
            <a:r>
              <a:rPr lang="en-US" sz="2400" b="1" i="1" dirty="0" err="1" smtClean="0"/>
              <a:t>Polizaharide</a:t>
            </a:r>
            <a:r>
              <a:rPr lang="en-US" sz="2400" b="1" i="1" dirty="0" smtClean="0"/>
              <a:t> – n </a:t>
            </a:r>
            <a:r>
              <a:rPr lang="en-US" sz="2400" b="1" i="1" dirty="0" smtClean="0">
                <a:latin typeface="Times New Roman"/>
                <a:cs typeface="Times New Roman"/>
              </a:rPr>
              <a:t>≥ 10</a:t>
            </a:r>
            <a:endParaRPr lang="en-US" sz="2400" b="1" i="1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>
          <a:xfrm>
            <a:off x="1116013" y="646113"/>
            <a:ext cx="7924800" cy="1143000"/>
          </a:xfrm>
        </p:spPr>
        <p:txBody>
          <a:bodyPr/>
          <a:lstStyle/>
          <a:p>
            <a:r>
              <a:rPr lang="en-US" altLang="ro-RO" dirty="0" smtClean="0"/>
              <a:t>MONOZAHARIDE</a:t>
            </a:r>
            <a:r>
              <a:rPr lang="ro-RO" altLang="ro-RO" dirty="0" smtClean="0"/>
              <a:t> (OZE)</a:t>
            </a:r>
            <a:br>
              <a:rPr lang="ro-RO" altLang="ro-RO" dirty="0" smtClean="0"/>
            </a:br>
            <a:r>
              <a:rPr lang="ro-RO" altLang="ro-RO" sz="2000" dirty="0" smtClean="0"/>
              <a:t>sunt compusi organici </a:t>
            </a:r>
            <a:r>
              <a:rPr lang="ro-RO" altLang="ro-RO" sz="2000" dirty="0" smtClean="0"/>
              <a:t>ce contin </a:t>
            </a:r>
            <a:r>
              <a:rPr lang="ro-RO" altLang="ro-RO" sz="2000" dirty="0" smtClean="0"/>
              <a:t>o grupare carbonil, una sau doua grupe OH primar si una sau mai multe grupe OH secundar</a:t>
            </a:r>
            <a:endParaRPr lang="en-US" altLang="ro-RO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4375" y="1428750"/>
            <a:ext cx="7764463" cy="3724275"/>
          </a:xfrm>
          <a:solidFill>
            <a:schemeClr val="accent3"/>
          </a:solidFill>
        </p:spPr>
        <p:txBody>
          <a:bodyPr/>
          <a:lstStyle/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ro-RO" sz="2000" b="1" dirty="0" smtClean="0"/>
              <a:t>Clasificare -1) dupa natura gruparii carbonil </a:t>
            </a:r>
          </a:p>
          <a:p>
            <a:pPr>
              <a:defRPr/>
            </a:pPr>
            <a:r>
              <a:rPr lang="en-US" sz="2000" b="1" dirty="0" smtClean="0"/>
              <a:t>ALDOZE </a:t>
            </a:r>
          </a:p>
          <a:p>
            <a:pPr>
              <a:defRPr/>
            </a:pPr>
            <a:r>
              <a:rPr lang="en-US" sz="2000" b="1" dirty="0" smtClean="0"/>
              <a:t>CETOZE</a:t>
            </a:r>
            <a:endParaRPr lang="ro-RO" sz="2000" b="1" dirty="0" smtClean="0"/>
          </a:p>
          <a:p>
            <a:pPr>
              <a:buFont typeface="Wingdings" panose="05000000000000000000" pitchFamily="2" charset="2"/>
              <a:buNone/>
              <a:defRPr/>
            </a:pPr>
            <a:endParaRPr lang="ro-RO" sz="2000" b="1" dirty="0" smtClean="0"/>
          </a:p>
          <a:p>
            <a:pPr>
              <a:buFont typeface="Wingdings" panose="05000000000000000000" pitchFamily="2" charset="2"/>
              <a:buNone/>
              <a:defRPr/>
            </a:pPr>
            <a:endParaRPr lang="ro-RO" sz="2000" b="1" dirty="0"/>
          </a:p>
          <a:p>
            <a:pPr>
              <a:buFont typeface="Wingdings" panose="05000000000000000000" pitchFamily="2" charset="2"/>
              <a:buNone/>
              <a:defRPr/>
            </a:pPr>
            <a:endParaRPr lang="en-US" sz="2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-396875" y="4211638"/>
            <a:ext cx="400050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ALDOZA</a:t>
            </a:r>
          </a:p>
          <a:p>
            <a:pPr algn="ctr" eaLnBrk="1" hangingPunct="1">
              <a:defRPr/>
            </a:pPr>
            <a:endParaRPr lang="en-US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03625" y="4259263"/>
            <a:ext cx="4071938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           </a:t>
            </a:r>
            <a:r>
              <a:rPr lang="en-US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CETOZA</a:t>
            </a:r>
          </a:p>
          <a:p>
            <a:pPr eaLnBrk="1" hangingPunct="1">
              <a:defRPr/>
            </a:pPr>
            <a:endParaRPr lang="en-US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  <a:p>
            <a:pPr algn="ctr" eaLnBrk="1" hangingPunct="1">
              <a:buFontTx/>
              <a:buChar char="-"/>
              <a:defRPr/>
            </a:pP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819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2649538"/>
            <a:ext cx="486727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643688" y="3621088"/>
            <a:ext cx="857250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400" dirty="0">
                <a:latin typeface="Arial" charset="0"/>
              </a:rPr>
              <a:t>-</a:t>
            </a:r>
            <a:r>
              <a:rPr lang="en-US" sz="1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1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06500" y="5043488"/>
            <a:ext cx="3671888" cy="1476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o-RO" dirty="0"/>
              <a:t>2) dupa nr. atomilor de carbon</a:t>
            </a:r>
          </a:p>
          <a:p>
            <a:pPr marL="285750" indent="-285750">
              <a:buFontTx/>
              <a:buChar char="-"/>
              <a:defRPr/>
            </a:pPr>
            <a:r>
              <a:rPr lang="ro-RO" dirty="0"/>
              <a:t>Trioze</a:t>
            </a:r>
          </a:p>
          <a:p>
            <a:pPr marL="285750" indent="-285750">
              <a:buFontTx/>
              <a:buChar char="-"/>
              <a:defRPr/>
            </a:pPr>
            <a:r>
              <a:rPr lang="ro-RO" dirty="0"/>
              <a:t>Tetroze</a:t>
            </a:r>
          </a:p>
          <a:p>
            <a:pPr marL="285750" indent="-285750">
              <a:buFontTx/>
              <a:buChar char="-"/>
              <a:defRPr/>
            </a:pPr>
            <a:r>
              <a:rPr lang="ro-RO" dirty="0"/>
              <a:t>Pentoze</a:t>
            </a:r>
          </a:p>
          <a:p>
            <a:pPr marL="285750" indent="-285750">
              <a:buFontTx/>
              <a:buChar char="-"/>
              <a:defRPr/>
            </a:pPr>
            <a:r>
              <a:rPr lang="ro-RO" b="1" u="sng" dirty="0"/>
              <a:t> Hexoze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3214688" y="0"/>
            <a:ext cx="6167437" cy="1143000"/>
          </a:xfrm>
        </p:spPr>
        <p:txBody>
          <a:bodyPr/>
          <a:lstStyle/>
          <a:p>
            <a:r>
              <a:rPr lang="en-US" altLang="ro-RO" smtClean="0"/>
              <a:t>EXEMPLE:</a:t>
            </a:r>
            <a:r>
              <a:rPr lang="ro-RO" altLang="ro-RO" smtClean="0"/>
              <a:t> hexoze</a:t>
            </a:r>
            <a:r>
              <a:rPr lang="en-US" altLang="ro-RO" smtClean="0"/>
              <a:t> </a:t>
            </a:r>
          </a:p>
        </p:txBody>
      </p:sp>
      <p:pic>
        <p:nvPicPr>
          <p:cNvPr id="4" name="Picture 3" descr="images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47264" y="1142984"/>
            <a:ext cx="6839446" cy="2643206"/>
          </a:xfrm>
          <a:prstGeom prst="rect">
            <a:avLst/>
          </a:prstGeom>
        </p:spPr>
      </p:pic>
      <p:pic>
        <p:nvPicPr>
          <p:cNvPr id="5" name="Picture 4" descr="image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28662" y="3929066"/>
            <a:ext cx="7072362" cy="257174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fructe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14750" y="0"/>
            <a:ext cx="1643063" cy="1093788"/>
          </a:xfrm>
          <a:noFill/>
        </p:spPr>
      </p:pic>
      <p:sp>
        <p:nvSpPr>
          <p:cNvPr id="13315" name="AutoShape 2"/>
          <p:cNvSpPr>
            <a:spLocks noGrp="1" noChangeArrowheads="1"/>
          </p:cNvSpPr>
          <p:nvPr>
            <p:ph type="title"/>
          </p:nvPr>
        </p:nvSpPr>
        <p:spPr>
          <a:xfrm>
            <a:off x="762000" y="857250"/>
            <a:ext cx="7924800" cy="1143000"/>
          </a:xfrm>
        </p:spPr>
        <p:txBody>
          <a:bodyPr/>
          <a:lstStyle/>
          <a:p>
            <a:pPr eaLnBrk="1" hangingPunct="1"/>
            <a:r>
              <a:rPr lang="ro-RO" altLang="ro-RO" smtClean="0"/>
              <a:t>Glucoza</a:t>
            </a:r>
            <a:r>
              <a:rPr lang="en-US" altLang="ro-RO" smtClean="0"/>
              <a:t> - C</a:t>
            </a:r>
            <a:r>
              <a:rPr lang="en-US" altLang="ro-RO" baseline="-25000" smtClean="0"/>
              <a:t>6</a:t>
            </a:r>
            <a:r>
              <a:rPr lang="en-US" altLang="ro-RO" smtClean="0"/>
              <a:t>H</a:t>
            </a:r>
            <a:r>
              <a:rPr lang="en-US" altLang="ro-RO" baseline="-25000" smtClean="0"/>
              <a:t>12</a:t>
            </a:r>
            <a:r>
              <a:rPr lang="en-US" altLang="ro-RO" smtClean="0"/>
              <a:t>O</a:t>
            </a:r>
            <a:r>
              <a:rPr lang="en-US" altLang="ro-RO" baseline="-25000" smtClean="0"/>
              <a:t>6</a:t>
            </a:r>
            <a:endParaRPr lang="en-US" altLang="ro-RO" smtClean="0"/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00063" y="2357438"/>
            <a:ext cx="4429125" cy="3724275"/>
          </a:xfrm>
        </p:spPr>
        <p:txBody>
          <a:bodyPr/>
          <a:lstStyle/>
          <a:p>
            <a:pPr eaLnBrk="1" hangingPunct="1"/>
            <a:r>
              <a:rPr lang="en-US" altLang="ro-RO" sz="2000" smtClean="0"/>
              <a:t>Cea mai importanta monozaharida </a:t>
            </a:r>
          </a:p>
          <a:p>
            <a:pPr eaLnBrk="1" hangingPunct="1"/>
            <a:r>
              <a:rPr lang="ro-RO" altLang="ro-RO" sz="2000" smtClean="0"/>
              <a:t>In natura se gaseste in fructele dulci, in mustul de struguri, in mierea de albine si in toate celulele vegetale.</a:t>
            </a:r>
            <a:endParaRPr lang="en-US" altLang="ro-RO" sz="2000" smtClean="0"/>
          </a:p>
          <a:p>
            <a:pPr eaLnBrk="1" hangingPunct="1"/>
            <a:r>
              <a:rPr lang="ro-RO" altLang="ro-RO" sz="2000" smtClean="0"/>
              <a:t> </a:t>
            </a:r>
            <a:r>
              <a:rPr lang="en-US" altLang="ro-RO" sz="2000" smtClean="0"/>
              <a:t>In cantitati mici se gaseste in sange (0,09 %)</a:t>
            </a:r>
          </a:p>
          <a:p>
            <a:pPr eaLnBrk="1" hangingPunct="1"/>
            <a:r>
              <a:rPr lang="en-US" altLang="ro-RO" sz="2000" smtClean="0"/>
              <a:t>Solutiile de glucoza prezinta activitate optica</a:t>
            </a:r>
          </a:p>
        </p:txBody>
      </p:sp>
      <p:pic>
        <p:nvPicPr>
          <p:cNvPr id="13317" name="Picture 4" descr="120px-Alpha-D-Glucopyranose.svg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88" y="142875"/>
            <a:ext cx="1687512" cy="182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5" descr="100px-D-glucos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2571750"/>
            <a:ext cx="1785937" cy="348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6" descr="L-glucose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2313" y="2500313"/>
            <a:ext cx="1831975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0" name="TextBox 7"/>
          <p:cNvSpPr txBox="1">
            <a:spLocks noChangeArrowheads="1"/>
          </p:cNvSpPr>
          <p:nvPr/>
        </p:nvSpPr>
        <p:spPr bwMode="auto">
          <a:xfrm>
            <a:off x="5357813" y="6072188"/>
            <a:ext cx="13573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o-RO" sz="1800" b="1"/>
              <a:t>D-Glucoza</a:t>
            </a:r>
          </a:p>
        </p:txBody>
      </p:sp>
      <p:sp>
        <p:nvSpPr>
          <p:cNvPr id="13321" name="TextBox 8"/>
          <p:cNvSpPr txBox="1">
            <a:spLocks noChangeArrowheads="1"/>
          </p:cNvSpPr>
          <p:nvPr/>
        </p:nvSpPr>
        <p:spPr bwMode="auto">
          <a:xfrm>
            <a:off x="7715250" y="6143625"/>
            <a:ext cx="14287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o-RO" sz="1800" b="1"/>
              <a:t>L-Glucoza</a:t>
            </a:r>
          </a:p>
        </p:txBody>
      </p:sp>
      <p:sp>
        <p:nvSpPr>
          <p:cNvPr id="10" name="Rectangle 9"/>
          <p:cNvSpPr/>
          <p:nvPr/>
        </p:nvSpPr>
        <p:spPr>
          <a:xfrm>
            <a:off x="6143625" y="5072063"/>
            <a:ext cx="642938" cy="28575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000875" y="5072063"/>
            <a:ext cx="642938" cy="28575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3324" name="TextBox 11"/>
          <p:cNvSpPr txBox="1">
            <a:spLocks noChangeArrowheads="1"/>
          </p:cNvSpPr>
          <p:nvPr/>
        </p:nvSpPr>
        <p:spPr bwMode="auto">
          <a:xfrm>
            <a:off x="7072313" y="428625"/>
            <a:ext cx="17859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o-RO" sz="1800"/>
              <a:t>Formula de perspectiva a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l-GR" altLang="ro-RO" sz="180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altLang="ro-RO" sz="1800">
                <a:latin typeface="Times New Roman" panose="02020603050405020304" pitchFamily="18" charset="0"/>
                <a:cs typeface="Times New Roman" panose="02020603050405020304" pitchFamily="18" charset="0"/>
              </a:rPr>
              <a:t> - glucozei</a:t>
            </a:r>
            <a:endParaRPr lang="en-US" altLang="ro-RO" sz="1800"/>
          </a:p>
        </p:txBody>
      </p:sp>
      <p:sp>
        <p:nvSpPr>
          <p:cNvPr id="13325" name="TextBox 12"/>
          <p:cNvSpPr txBox="1">
            <a:spLocks noChangeArrowheads="1"/>
          </p:cNvSpPr>
          <p:nvPr/>
        </p:nvSpPr>
        <p:spPr bwMode="auto">
          <a:xfrm>
            <a:off x="5715000" y="71438"/>
            <a:ext cx="21431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o-RO" sz="1200" b="1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13326" name="TextBox 13"/>
          <p:cNvSpPr txBox="1">
            <a:spLocks noChangeArrowheads="1"/>
          </p:cNvSpPr>
          <p:nvPr/>
        </p:nvSpPr>
        <p:spPr bwMode="auto">
          <a:xfrm>
            <a:off x="6786563" y="785813"/>
            <a:ext cx="2143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o-RO" sz="1200" b="1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3327" name="TextBox 14"/>
          <p:cNvSpPr txBox="1">
            <a:spLocks noChangeArrowheads="1"/>
          </p:cNvSpPr>
          <p:nvPr/>
        </p:nvSpPr>
        <p:spPr bwMode="auto">
          <a:xfrm>
            <a:off x="6357938" y="1143000"/>
            <a:ext cx="2143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o-RO" sz="1200" b="1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3328" name="TextBox 15"/>
          <p:cNvSpPr txBox="1">
            <a:spLocks noChangeArrowheads="1"/>
          </p:cNvSpPr>
          <p:nvPr/>
        </p:nvSpPr>
        <p:spPr bwMode="auto">
          <a:xfrm>
            <a:off x="6000750" y="1143000"/>
            <a:ext cx="21431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o-RO" sz="1200" b="1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13329" name="TextBox 16"/>
          <p:cNvSpPr txBox="1">
            <a:spLocks noChangeArrowheads="1"/>
          </p:cNvSpPr>
          <p:nvPr/>
        </p:nvSpPr>
        <p:spPr bwMode="auto">
          <a:xfrm>
            <a:off x="5429250" y="857250"/>
            <a:ext cx="21431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o-RO" sz="1200" b="1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3330" name="TextBox 17"/>
          <p:cNvSpPr txBox="1">
            <a:spLocks noChangeArrowheads="1"/>
          </p:cNvSpPr>
          <p:nvPr/>
        </p:nvSpPr>
        <p:spPr bwMode="auto">
          <a:xfrm>
            <a:off x="5786438" y="509588"/>
            <a:ext cx="2143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o-RO" sz="1200" b="1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715125" y="1357313"/>
            <a:ext cx="571500" cy="21431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3332" name="TextBox 19"/>
          <p:cNvSpPr txBox="1">
            <a:spLocks noChangeArrowheads="1"/>
          </p:cNvSpPr>
          <p:nvPr/>
        </p:nvSpPr>
        <p:spPr bwMode="auto">
          <a:xfrm>
            <a:off x="7429500" y="1500188"/>
            <a:ext cx="17145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o-RO" sz="1600"/>
              <a:t>- </a:t>
            </a:r>
            <a:r>
              <a:rPr lang="en-US" altLang="ro-RO" sz="1600" b="1"/>
              <a:t>OH glicozidic</a:t>
            </a:r>
          </a:p>
        </p:txBody>
      </p:sp>
      <p:cxnSp>
        <p:nvCxnSpPr>
          <p:cNvPr id="22" name="Straight Arrow Connector 21"/>
          <p:cNvCxnSpPr/>
          <p:nvPr/>
        </p:nvCxnSpPr>
        <p:spPr>
          <a:xfrm rot="16200000" flipH="1">
            <a:off x="7273132" y="1442243"/>
            <a:ext cx="241300" cy="21431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34" name="Picture 22" descr="C:\Documents and Settings\Pc\My Documents\My Pictures\image00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30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altLang="ro-RO" i="1" smtClean="0"/>
              <a:t>Proprietati</a:t>
            </a:r>
            <a:r>
              <a:rPr lang="en-US" altLang="ro-RO" smtClean="0"/>
              <a:t> 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1438" y="2362200"/>
            <a:ext cx="8929687" cy="3724275"/>
          </a:xfrm>
          <a:solidFill>
            <a:schemeClr val="bg1"/>
          </a:solidFill>
        </p:spPr>
        <p:txBody>
          <a:bodyPr/>
          <a:lstStyle/>
          <a:p>
            <a:pPr eaLnBrk="1" hangingPunct="1"/>
            <a:r>
              <a:rPr lang="fr-FR" altLang="ro-RO" smtClean="0"/>
              <a:t>Glucoza este o substanta solida, cristalizata, de culoare alba sau galbuie, solubila in apa, are gust dulce.</a:t>
            </a:r>
          </a:p>
          <a:p>
            <a:pPr eaLnBrk="1" hangingPunct="1"/>
            <a:r>
              <a:rPr lang="el-GR" altLang="ro-RO" smtClean="0">
                <a:cs typeface="Times New Roman" panose="02020603050405020304" pitchFamily="18" charset="0"/>
              </a:rPr>
              <a:t>α</a:t>
            </a:r>
            <a:r>
              <a:rPr lang="en-US" altLang="ro-RO" smtClean="0">
                <a:cs typeface="Times New Roman" panose="02020603050405020304" pitchFamily="18" charset="0"/>
              </a:rPr>
              <a:t> – glucoza a</a:t>
            </a:r>
            <a:r>
              <a:rPr lang="fr-FR" altLang="ro-RO" smtClean="0"/>
              <a:t>re t.t. +146</a:t>
            </a:r>
            <a:r>
              <a:rPr lang="fr-FR" altLang="ro-RO" smtClean="0">
                <a:cs typeface="Arial" panose="020B0604020202020204" pitchFamily="34" charset="0"/>
              </a:rPr>
              <a:t>°</a:t>
            </a:r>
            <a:r>
              <a:rPr lang="fr-FR" altLang="ro-RO" smtClean="0"/>
              <a:t>C, iar </a:t>
            </a:r>
            <a:r>
              <a:rPr lang="el-GR" altLang="ro-RO" smtClean="0">
                <a:cs typeface="Times New Roman" panose="02020603050405020304" pitchFamily="18" charset="0"/>
              </a:rPr>
              <a:t>β</a:t>
            </a:r>
            <a:r>
              <a:rPr lang="en-US" altLang="ro-RO" smtClean="0">
                <a:cs typeface="Times New Roman" panose="02020603050405020304" pitchFamily="18" charset="0"/>
              </a:rPr>
              <a:t> – glucoza +150</a:t>
            </a:r>
            <a:r>
              <a:rPr lang="en-US" altLang="ro-RO" smtClean="0">
                <a:cs typeface="Arial" panose="020B0604020202020204" pitchFamily="34" charset="0"/>
              </a:rPr>
              <a:t>° C</a:t>
            </a:r>
            <a:endParaRPr lang="en-US" altLang="ro-RO" smtClean="0"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ro-RO" smtClean="0"/>
              <a:t>Participa la procese de biosinteza a oligozaharidelor sau polizaharidelor, costituind sursa de energie a organismelor vii.</a:t>
            </a:r>
          </a:p>
          <a:p>
            <a:pPr eaLnBrk="1" hangingPunct="1"/>
            <a:r>
              <a:rPr lang="en-US" altLang="ro-RO" smtClean="0">
                <a:cs typeface="Times New Roman" panose="02020603050405020304" pitchFamily="18" charset="0"/>
              </a:rPr>
              <a:t>Fiind o aldohexoza, are proprietati reducatoare.</a:t>
            </a:r>
            <a:endParaRPr lang="fr-FR" altLang="ro-RO" smtClean="0"/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ro-RO" smtClean="0"/>
          </a:p>
        </p:txBody>
      </p:sp>
      <p:pic>
        <p:nvPicPr>
          <p:cNvPr id="14340" name="Picture 5" descr="132244825_dbf0e21d9f_m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00688" y="214313"/>
            <a:ext cx="1987550" cy="1490662"/>
          </a:xfr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altLang="ro-RO" i="1" smtClean="0"/>
              <a:t>Intrebuintari</a:t>
            </a:r>
            <a:endParaRPr lang="en-US" altLang="ro-RO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85813" y="2362200"/>
            <a:ext cx="8091487" cy="3724275"/>
          </a:xfrm>
        </p:spPr>
        <p:txBody>
          <a:bodyPr/>
          <a:lstStyle/>
          <a:p>
            <a:pPr eaLnBrk="1" hangingPunct="1"/>
            <a:r>
              <a:rPr lang="fr-FR" altLang="ro-RO" sz="2400" smtClean="0"/>
              <a:t>Glucoza se intrebuinteaza la prepararea alcoolului etilic, la prepararea produselor zaharoase, a siropurilor, ca inlocuitor al zaharului, in industria medicamentelor - la prepararea vitaminei C si a serului glucozat.</a:t>
            </a:r>
            <a:endParaRPr lang="en-US" altLang="ro-RO" sz="240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o-RO" altLang="ro-RO" smtClean="0"/>
              <a:t>Fructoza</a:t>
            </a:r>
            <a:r>
              <a:rPr lang="en-US" altLang="ro-RO" smtClean="0"/>
              <a:t> - C</a:t>
            </a:r>
            <a:r>
              <a:rPr lang="en-US" altLang="ro-RO" baseline="-25000" smtClean="0"/>
              <a:t>6</a:t>
            </a:r>
            <a:r>
              <a:rPr lang="en-US" altLang="ro-RO" smtClean="0"/>
              <a:t>H</a:t>
            </a:r>
            <a:r>
              <a:rPr lang="en-US" altLang="ro-RO" baseline="-25000" smtClean="0"/>
              <a:t>12</a:t>
            </a:r>
            <a:r>
              <a:rPr lang="en-US" altLang="ro-RO" smtClean="0"/>
              <a:t>O</a:t>
            </a:r>
            <a:r>
              <a:rPr lang="en-US" altLang="ro-RO" baseline="-25000" smtClean="0"/>
              <a:t>6</a:t>
            </a:r>
            <a:endParaRPr lang="en-US" altLang="ro-RO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85813" y="2633663"/>
            <a:ext cx="8358187" cy="3724275"/>
          </a:xfrm>
        </p:spPr>
        <p:txBody>
          <a:bodyPr/>
          <a:lstStyle/>
          <a:p>
            <a:pPr eaLnBrk="1" hangingPunct="1"/>
            <a:r>
              <a:rPr lang="fr-FR" altLang="ro-RO" sz="2000" smtClean="0"/>
              <a:t>Fructoza sau zaharul din fructe se gaseste impreuna cu glucoza in fructele dulci si in miere </a:t>
            </a:r>
            <a:endParaRPr lang="en-US" altLang="ro-RO" sz="2000" smtClean="0"/>
          </a:p>
        </p:txBody>
      </p:sp>
      <p:sp>
        <p:nvSpPr>
          <p:cNvPr id="19460" name="AutoShape 8" descr="data:image/jpeg;base64,/9j/4AAQSkZJRgABAQAAAQABAAD/2wCEAAkGBxQTEhUQExQSFhIXGBcbFhAVFBUUFxIWFBMgFhYXFxodHiggHh4xHBUYITIiJjU3Li46FyQzODMtNzQtLzcBCgoKBQUFDgUFDisZExkrKysrKysrKysrKysrKysrKysrKysrKysrKysrKysrKysrKysrKysrKysrKysrKysrK//AABEIAJ4AXQMBIgACEQEDEQH/xAAbAAEBAQADAQEAAAAAAAAAAAAABQQBAwYCB//EADkQAAIBAwIDAwsCBAcAAAAAAAECAwAREgQhBRMxIjJBFSMzUVJhc5GUtNMGcRQkgbFUgqGzwdHh/8QAFAEBAAAAAAAAAAAAAAAAAAAAAP/EABQRAQAAAAAAAAAAAAAAAAAAAAD/2gAMAwEAAhEDEQA/AP3ClKUClKUGDW8RWM2IckDJgilyie0wG4Gxt4nE2Gxrqi4ujF8Q5wjSUnA2ZJAWXH1nsMLe6vnURSJO80ah+ZHHHjkF5ZiaRgx9annb2Fxj0N9sWs4U0k08joxvBGiMkrRiR0Mpbsh9h50AZer9qCuuuQxCfcIwUi4s3b7gt7RJAA6m9qyzcbRVBdZVOUa4FDleZxGhsD0zYC/hff11G08UkoOn86DENM7CWNljMsEqS4RvbErZAhZb9b72NaONaCXUAMYmXt6ccvmKGxi1STu2StYbR2ABuSfAb0FyDWBpXhs2SBSSVspD3tY+PQ/KtdSOFaExTzWVhGwjxdpC5YqGy7xLDvDr76r0ClKUClKUClKUGOfUESxx7WfO58RgoIt861Y1k1EBM0TjurzL/wCZRb+1baD5K1zauaUHAFc0pQKUpQRuMcQaGTT7jluzq6iCWZzaIsuGB7PcN7g9R08cWh4rPKSiNEGZ5ykj6eVQkUDomLxtIGL3k711FvD12dTw/OSKTmOOUWOACYyZIUs+SlrAE90j33rKnA8cmE0wkLyMJbQ5IJSpaNRy8St0U7gnbrQdsPFUWIyTvHGFdkZ2YIhZWx2LHa/gDv8Av1r5i/UekZgi6rSszEBVE8RLMxsAAGuSSbWrZpNII1xUk7klj1ZmN2J8Nz6tq7rUEWfWTu0w0wh8ycCkoY82RoVlGLK3YUCVeoOViOz3qryShVLG9gCdgWOwubKASTt0G9Y5eFguWDuoc3kjTELKQoUFjbIdlVHZIuFAN632oJ3l2L1aj6TVfjp5di9nUfSar8dUgKWoJvl2L2dR9Jqvx08uxerUfS6r8dUrUIoOjQ61JQWQmwOJDKyMrAA2KsARsQf61oqZwj0mq+OPtoqp0ClYjxFM3iu+aIHZRHIbISQCCFsxJVgANzidq+PK8fKSYFmRwCmMcrO4IvcRhS5236e/pQUKV16eYOoZTcHof+/Ufd4V2UGDVSETwqCbESXHgbKLX+db6zSwAyJISQVyAG1jmADf5VoyHrH/AJQc0oDSgUpSgm8I9Jqvjj7aKqVTeEek1Xxx9tFVKg8/PoGbVzSMs4TkQhXjkwEjJJMzJswJNpE6i25rq4ZppY49HI0Tlo9NypIRgXV2EVz3sSBySNj4ivS0oJmj0b8pxk0bO7vkuBeMO+Vu0GW9vcR/euBwuX/Gar9sNJ+CqlKCBxWFTMxmiaWJo0WJVjaTCXKTmbgebJDRdskDs9RU7jWkIlAiRFK6KRWZ9FNqQ0eQAhV0ZQW2bsXLG/d9fpZ57SRx27+e9+mCg/8ANacaDFwFQNNCFUoBFGAhQxlbINihAK/sRtW+uAK5oFcGua655AqlmNlUEk9bAC5NBh4R6TVfHH20VUqjcP1IRzkjp/EPkjMyNkwhHZAXdfNxFt79Dv0qzQKUpQKUryn6j/UUunfVIuJ5emSWL+V1EoDsZQRM6NiF8yNzjbK5NhQXtRATNE4tZeZffftKLW+VbahjU6l+3GYMFkEbK6OGYJOEmdWD2BxD4pY743bwqhreKQwkCaaKPK+PMkVC1utsiL9R86DZSsGk4xBK2EU8EjWvikqObDqbA9Nx86wPxSXF9SvL5EbSq0RRjI/IkaJ2EgfEboSBiem5F9gvV06uEOjIb2ZWUkdRkLG3vsTXmtT+oJlllhBXJdVBErfwmoKcqYRFspQ3Lz88bG47o7NzXqRQRoNK7vHzGiI07EjlklmkMLRjmA9zsTFsRc9pd7DtWhU3hA85qvjj7aKqdApSlAqXreBxSmYuJPPxiKS0siho1vZRZuz333FicjVSlBM/gYhKB2s7ZBCzlTgQOYVviWuV7R3qkBU5z/Np8GT/AHUqlQKwycKjL5kN1uU5jiNj7TR3xJ8bkeArdSglS8DibO4k7cqTNaaUXkjxwPe2A5adkbdkbVTUV9UoJvCPSar44+2iqlU3hHpNV8cfbRVSoFKUoFTNbx2GIyhy45MYkltDMwWNr2YFVIbuN3bkYm/Q1Tryn6h4DLO+rZR6TSpFF/MSxqZFMpPMVdivnx1vfEi1BWn43AjhWYhiUUMY5MQ0rhUjL44q5LL2CctwSLb1UBqTpdPKp5YWPBpDIXY5Fc5OYyBbC5yJAa/qNvCu2XhCMxYtqLnfs6nUIv8ARVcAfsKClSpnkOP29T9XqvyU8hx+3qfq9V+Sgp0qZ5Dj9vU/V6r8lPIcft6n6vVfkoOeEek1Xxx9tFVKs2g0KRBgmXabJi7vIzNYLcs5J6KB/StNApSlApSlBPMh/ikW5x5Mhx8CRIgB/wBT86oVO1k0cciyuXyxZAqI8hIZlJOKKW2Ki56C+9fEH6ggcOUZ2CRrKSsMxBjcEqyEJ274Nstzta16CpSs0evRohOCRGVDBmVkOLC4urAMDv0IvWQ/qCEJmeaBmiYtp9QrhpWwS6FMwCxtkRb30FSlZIOII8rwDPmRhS145FW0gJXFyuLdD3SbWN610ClKUClKUClKUEvXB1lWdI2ksjIUQoGGTq2XbZQQMd9779DUjV8MaSXUO8U4/l41Tk6kxLK6mVmRQsqXN5FGUgA99q9XXFqDxuld5lOmyJeIaV3hdUXlSQTRymJWW4OyWLZMMm2NgVHfxvSS6hQ/InW76dTFzIkkxj1aTSOGSWwAVNrNlc9K9ZS1BF4NozFqJwEmEZWLGWSbnCQgNkFLSNIALgWYAXva/WrVLUoFKUoP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o-RO" altLang="ro-RO" sz="1800"/>
          </a:p>
        </p:txBody>
      </p:sp>
      <p:pic>
        <p:nvPicPr>
          <p:cNvPr id="19461" name="Picture 24" descr="imag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3" y="0"/>
            <a:ext cx="3946525" cy="251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7929563" y="1214438"/>
            <a:ext cx="1214437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anomeri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1071563" y="3429000"/>
            <a:ext cx="3079750" cy="9540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Proprietati</a:t>
            </a:r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 </a:t>
            </a:r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fizice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  <a:p>
            <a:pPr eaLnBrk="1" hangingPunct="1">
              <a:defRPr/>
            </a:pP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9464" name="Rectangle 35"/>
          <p:cNvSpPr>
            <a:spLocks noChangeArrowheads="1"/>
          </p:cNvSpPr>
          <p:nvPr/>
        </p:nvSpPr>
        <p:spPr bwMode="auto">
          <a:xfrm>
            <a:off x="785813" y="4000500"/>
            <a:ext cx="8215312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o-RO" sz="2400"/>
              <a:t>Fructoza este o substanta solida, cristalizata, de culoare alba, solubila in apa.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o-RO" sz="2400"/>
              <a:t>Este mai dulce decat zaharoza de 1,52 ori si decat glucoza de 2,2 ori.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ro-RO" b="0" i="1" smtClean="0"/>
              <a:t>Intrebuintari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ro-RO" sz="2400" smtClean="0"/>
              <a:t>Fructoza se intrebuinteaza la inlocuirea altor produse care contin zahar si in special in alimentatia suferinzilor de diabet</a:t>
            </a:r>
            <a:r>
              <a:rPr lang="en-US" altLang="ro-RO" smtClean="0"/>
              <a:t>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AutoShape 2"/>
          <p:cNvSpPr>
            <a:spLocks noGrp="1" noChangeArrowheads="1"/>
          </p:cNvSpPr>
          <p:nvPr>
            <p:ph type="title"/>
          </p:nvPr>
        </p:nvSpPr>
        <p:spPr>
          <a:xfrm>
            <a:off x="762000" y="1177760"/>
            <a:ext cx="7924800" cy="727240"/>
          </a:xfrm>
        </p:spPr>
        <p:txBody>
          <a:bodyPr/>
          <a:lstStyle/>
          <a:p>
            <a:pPr eaLnBrk="1" hangingPunct="1"/>
            <a:r>
              <a:rPr lang="ro-RO" altLang="ro-RO" smtClean="0"/>
              <a:t>Zaharoza</a:t>
            </a:r>
            <a:r>
              <a:rPr lang="en-US" altLang="ro-RO" smtClean="0"/>
              <a:t> – C</a:t>
            </a:r>
            <a:r>
              <a:rPr lang="en-US" altLang="ro-RO" baseline="-25000" smtClean="0"/>
              <a:t>12</a:t>
            </a:r>
            <a:r>
              <a:rPr lang="en-US" altLang="ro-RO" smtClean="0"/>
              <a:t>H</a:t>
            </a:r>
            <a:r>
              <a:rPr lang="en-US" altLang="ro-RO" baseline="-25000" smtClean="0"/>
              <a:t>22</a:t>
            </a:r>
            <a:r>
              <a:rPr lang="en-US" altLang="ro-RO" smtClean="0"/>
              <a:t>O</a:t>
            </a:r>
            <a:r>
              <a:rPr lang="en-US" altLang="ro-RO" baseline="-25000" smtClean="0"/>
              <a:t>11</a:t>
            </a:r>
            <a:r>
              <a:rPr lang="en-US" altLang="ro-RO" smtClean="0"/>
              <a:t> 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42938" y="2214563"/>
            <a:ext cx="5929312" cy="3724275"/>
          </a:xfrm>
        </p:spPr>
        <p:txBody>
          <a:bodyPr/>
          <a:lstStyle/>
          <a:p>
            <a:pPr algn="just" eaLnBrk="1" hangingPunct="1"/>
            <a:r>
              <a:rPr lang="fr-FR" altLang="ro-RO" sz="2400" smtClean="0"/>
              <a:t>Zaharoza este foarte raspandita in regnul vegetal. Se gaseste in tulpina trestiei de zahar, in sfecla de zahar, in morcovi, pepeni galbeni, zmeura, piersici, caise etc.</a:t>
            </a:r>
            <a:endParaRPr lang="en-US" altLang="ro-RO" sz="2400" smtClean="0"/>
          </a:p>
        </p:txBody>
      </p:sp>
      <p:pic>
        <p:nvPicPr>
          <p:cNvPr id="24580" name="Picture 4" descr="images (1)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58000" y="2571750"/>
            <a:ext cx="1765300" cy="1397000"/>
          </a:xfrm>
          <a:noFill/>
        </p:spPr>
      </p:pic>
      <p:pic>
        <p:nvPicPr>
          <p:cNvPr id="24581" name="Picture 6" descr="mainpepenegalben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929438" y="4429125"/>
            <a:ext cx="1868487" cy="1428750"/>
          </a:xfrm>
          <a:noFill/>
        </p:spPr>
      </p:pic>
      <p:pic>
        <p:nvPicPr>
          <p:cNvPr id="24582" name="Picture 5" descr="300px-Saccharose.sv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75" y="4000500"/>
            <a:ext cx="4572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85938" y="6357938"/>
            <a:ext cx="6215062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l-G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α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-D- 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glucopiranoza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     +    </a:t>
            </a:r>
            <a:r>
              <a:rPr lang="el-G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β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– D - 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fructofuranoza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397776" y="71054"/>
            <a:ext cx="30315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ro-RO" sz="3600" b="1" i="0" u="none" strike="noStrike" kern="0" cap="none" spc="0" normalizeH="0" baseline="0" noProof="0" smtClean="0">
                <a:ln>
                  <a:noFill/>
                </a:ln>
                <a:solidFill>
                  <a:srgbClr val="006666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DIZAHARIDE</a:t>
            </a:r>
            <a:endParaRPr lang="ro-RO" dirty="0"/>
          </a:p>
        </p:txBody>
      </p:sp>
      <p:sp>
        <p:nvSpPr>
          <p:cNvPr id="3" name="TextBox 2"/>
          <p:cNvSpPr txBox="1"/>
          <p:nvPr/>
        </p:nvSpPr>
        <p:spPr>
          <a:xfrm>
            <a:off x="3365718" y="632533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ro-RO" kern="0" dirty="0">
                <a:solidFill>
                  <a:srgbClr val="003366"/>
                </a:solidFill>
                <a:latin typeface="Arial"/>
              </a:rPr>
              <a:t>Se </a:t>
            </a:r>
            <a:r>
              <a:rPr lang="en-US" altLang="ro-RO" kern="0" dirty="0" err="1">
                <a:solidFill>
                  <a:srgbClr val="003366"/>
                </a:solidFill>
                <a:latin typeface="Arial"/>
              </a:rPr>
              <a:t>obtin</a:t>
            </a:r>
            <a:r>
              <a:rPr lang="en-US" altLang="ro-RO" kern="0" dirty="0">
                <a:solidFill>
                  <a:srgbClr val="003366"/>
                </a:solidFill>
                <a:latin typeface="Arial"/>
              </a:rPr>
              <a:t> </a:t>
            </a:r>
            <a:r>
              <a:rPr lang="en-US" altLang="ro-RO" kern="0" dirty="0" err="1">
                <a:solidFill>
                  <a:srgbClr val="003366"/>
                </a:solidFill>
                <a:latin typeface="Arial"/>
              </a:rPr>
              <a:t>prin</a:t>
            </a:r>
            <a:r>
              <a:rPr lang="en-US" altLang="ro-RO" kern="0" dirty="0">
                <a:solidFill>
                  <a:srgbClr val="003366"/>
                </a:solidFill>
                <a:latin typeface="Arial"/>
              </a:rPr>
              <a:t> </a:t>
            </a:r>
            <a:r>
              <a:rPr lang="en-US" altLang="ro-RO" kern="0" dirty="0" err="1">
                <a:solidFill>
                  <a:srgbClr val="003366"/>
                </a:solidFill>
                <a:latin typeface="Arial"/>
              </a:rPr>
              <a:t>eliminarea</a:t>
            </a:r>
            <a:r>
              <a:rPr lang="en-US" altLang="ro-RO" kern="0" dirty="0">
                <a:solidFill>
                  <a:srgbClr val="003366"/>
                </a:solidFill>
                <a:latin typeface="Arial"/>
              </a:rPr>
              <a:t> </a:t>
            </a:r>
            <a:r>
              <a:rPr lang="en-US" altLang="ro-RO" kern="0" dirty="0" err="1">
                <a:solidFill>
                  <a:srgbClr val="003366"/>
                </a:solidFill>
                <a:latin typeface="Arial"/>
              </a:rPr>
              <a:t>unei</a:t>
            </a:r>
            <a:r>
              <a:rPr lang="en-US" altLang="ro-RO" kern="0" dirty="0">
                <a:solidFill>
                  <a:srgbClr val="003366"/>
                </a:solidFill>
                <a:latin typeface="Arial"/>
              </a:rPr>
              <a:t> molecule de </a:t>
            </a:r>
            <a:r>
              <a:rPr lang="en-US" altLang="ro-RO" kern="0" dirty="0" err="1">
                <a:solidFill>
                  <a:srgbClr val="003366"/>
                </a:solidFill>
                <a:latin typeface="Arial"/>
              </a:rPr>
              <a:t>apa</a:t>
            </a:r>
            <a:r>
              <a:rPr lang="en-US" altLang="ro-RO" kern="0" dirty="0">
                <a:solidFill>
                  <a:srgbClr val="003366"/>
                </a:solidFill>
                <a:latin typeface="Arial"/>
              </a:rPr>
              <a:t> </a:t>
            </a:r>
            <a:r>
              <a:rPr lang="en-US" altLang="ro-RO" kern="0" dirty="0" err="1">
                <a:solidFill>
                  <a:srgbClr val="003366"/>
                </a:solidFill>
                <a:latin typeface="Arial"/>
              </a:rPr>
              <a:t>intre</a:t>
            </a:r>
            <a:r>
              <a:rPr lang="en-US" altLang="ro-RO" kern="0" dirty="0">
                <a:solidFill>
                  <a:srgbClr val="003366"/>
                </a:solidFill>
                <a:latin typeface="Arial"/>
              </a:rPr>
              <a:t> </a:t>
            </a:r>
            <a:r>
              <a:rPr lang="en-US" altLang="ro-RO" kern="0" dirty="0" err="1">
                <a:solidFill>
                  <a:srgbClr val="003366"/>
                </a:solidFill>
                <a:latin typeface="Arial"/>
              </a:rPr>
              <a:t>doua</a:t>
            </a:r>
            <a:r>
              <a:rPr lang="en-US" altLang="ro-RO" kern="0" dirty="0">
                <a:solidFill>
                  <a:srgbClr val="003366"/>
                </a:solidFill>
                <a:latin typeface="Arial"/>
              </a:rPr>
              <a:t> molecule de </a:t>
            </a:r>
            <a:r>
              <a:rPr lang="en-US" altLang="ro-RO" kern="0" dirty="0" err="1">
                <a:solidFill>
                  <a:srgbClr val="003366"/>
                </a:solidFill>
                <a:latin typeface="Arial"/>
              </a:rPr>
              <a:t>monozaharide</a:t>
            </a:r>
            <a:r>
              <a:rPr lang="en-US" altLang="ro-RO" kern="0" dirty="0">
                <a:solidFill>
                  <a:srgbClr val="003366"/>
                </a:solidFill>
                <a:latin typeface="Arial"/>
              </a:rPr>
              <a:t> </a:t>
            </a:r>
            <a:r>
              <a:rPr lang="en-US" altLang="ro-RO" kern="0" dirty="0" err="1">
                <a:solidFill>
                  <a:srgbClr val="003366"/>
                </a:solidFill>
                <a:latin typeface="Arial"/>
              </a:rPr>
              <a:t>identice</a:t>
            </a:r>
            <a:r>
              <a:rPr lang="en-US" altLang="ro-RO" kern="0" dirty="0">
                <a:solidFill>
                  <a:srgbClr val="003366"/>
                </a:solidFill>
                <a:latin typeface="Arial"/>
              </a:rPr>
              <a:t> </a:t>
            </a:r>
            <a:r>
              <a:rPr lang="en-US" altLang="ro-RO" kern="0" dirty="0" err="1">
                <a:solidFill>
                  <a:srgbClr val="003366"/>
                </a:solidFill>
                <a:latin typeface="Arial"/>
              </a:rPr>
              <a:t>sau</a:t>
            </a:r>
            <a:r>
              <a:rPr lang="en-US" altLang="ro-RO" kern="0" dirty="0">
                <a:solidFill>
                  <a:srgbClr val="003366"/>
                </a:solidFill>
                <a:latin typeface="Arial"/>
              </a:rPr>
              <a:t> </a:t>
            </a:r>
            <a:r>
              <a:rPr lang="en-US" altLang="ro-RO" kern="0" dirty="0" err="1">
                <a:solidFill>
                  <a:srgbClr val="003366"/>
                </a:solidFill>
                <a:latin typeface="Arial"/>
              </a:rPr>
              <a:t>diferite</a:t>
            </a:r>
            <a:endParaRPr lang="ro-RO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altLang="ro-RO" smtClean="0"/>
              <a:t>Proprietati fizice si chimice</a:t>
            </a:r>
            <a:r>
              <a:rPr lang="en-US" altLang="ro-RO" smtClean="0"/>
              <a:t> 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313" y="1928813"/>
            <a:ext cx="8786812" cy="4929187"/>
          </a:xfrm>
          <a:solidFill>
            <a:schemeClr val="bg1"/>
          </a:solidFill>
        </p:spPr>
        <p:txBody>
          <a:bodyPr/>
          <a:lstStyle/>
          <a:p>
            <a:pPr algn="just" eaLnBrk="1" hangingPunct="1">
              <a:defRPr/>
            </a:pPr>
            <a:r>
              <a:rPr lang="fr-FR" altLang="ro-RO" sz="2400" smtClean="0"/>
              <a:t>Zaharoza este solida, cristalizata, incolora. </a:t>
            </a:r>
          </a:p>
          <a:p>
            <a:pPr algn="just" eaLnBrk="1" hangingPunct="1">
              <a:defRPr/>
            </a:pPr>
            <a:r>
              <a:rPr lang="fr-FR" altLang="ro-RO" sz="2400" smtClean="0"/>
              <a:t>Se topeste la 185ºC; incalzitã peste 185ºC se ingalbeneste, devine un lichid galben – brun, care racit devine </a:t>
            </a:r>
            <a:r>
              <a:rPr lang="fr-FR" altLang="ro-RO" sz="2400" i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caramel</a:t>
            </a:r>
            <a:r>
              <a:rPr lang="fr-FR" altLang="ro-RO" sz="2400" smtClean="0"/>
              <a:t>; daca se continua incalzirea se transforma in </a:t>
            </a:r>
            <a:r>
              <a:rPr lang="fr-FR" altLang="ro-RO" sz="2400" i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carbune de zahar</a:t>
            </a:r>
            <a:r>
              <a:rPr lang="fr-FR" altLang="ro-RO" sz="2400" smtClean="0"/>
              <a:t>. </a:t>
            </a:r>
          </a:p>
          <a:p>
            <a:pPr algn="just" eaLnBrk="1" hangingPunct="1">
              <a:defRPr/>
            </a:pPr>
            <a:r>
              <a:rPr lang="fr-FR" altLang="ro-RO" sz="2400" smtClean="0"/>
              <a:t>Este solubila in apa si insolubila in alcool.</a:t>
            </a:r>
          </a:p>
          <a:p>
            <a:pPr algn="just" eaLnBrk="1" hangingPunct="1">
              <a:defRPr/>
            </a:pPr>
            <a:r>
              <a:rPr lang="fr-FR" altLang="ro-RO" sz="2400" smtClean="0"/>
              <a:t>Prin </a:t>
            </a:r>
            <a:r>
              <a:rPr lang="fr-FR" altLang="ro-RO" sz="24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hidroliza acida sau enzimatica </a:t>
            </a:r>
            <a:r>
              <a:rPr lang="fr-FR" altLang="ro-RO" sz="2400" smtClean="0"/>
              <a:t>formeaza un amestec echimolecular de D-glucoza si D-fructoza, numit </a:t>
            </a:r>
            <a:r>
              <a:rPr lang="fr-FR" altLang="ro-RO" sz="2400" i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zahar invertit </a:t>
            </a:r>
            <a:r>
              <a:rPr lang="fr-FR" altLang="ro-RO" sz="2400" smtClean="0"/>
              <a:t>sau miere artificiala: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altLang="ro-RO" sz="2400" smtClean="0"/>
              <a:t>           C</a:t>
            </a:r>
            <a:r>
              <a:rPr lang="en-US" altLang="ro-RO" sz="2400" baseline="-25000" smtClean="0"/>
              <a:t>12</a:t>
            </a:r>
            <a:r>
              <a:rPr lang="en-US" altLang="ro-RO" sz="2400" smtClean="0"/>
              <a:t>H</a:t>
            </a:r>
            <a:r>
              <a:rPr lang="en-US" altLang="ro-RO" sz="2400" baseline="-25000" smtClean="0"/>
              <a:t>22</a:t>
            </a:r>
            <a:r>
              <a:rPr lang="en-US" altLang="ro-RO" sz="2400" smtClean="0"/>
              <a:t>O</a:t>
            </a:r>
            <a:r>
              <a:rPr lang="en-US" altLang="ro-RO" sz="2400" baseline="-25000" smtClean="0"/>
              <a:t>11</a:t>
            </a:r>
            <a:r>
              <a:rPr lang="en-US" altLang="ro-RO" sz="2400" smtClean="0"/>
              <a:t> + H</a:t>
            </a:r>
            <a:r>
              <a:rPr lang="en-US" altLang="ro-RO" sz="2400" baseline="-25000" smtClean="0"/>
              <a:t>2</a:t>
            </a:r>
            <a:r>
              <a:rPr lang="en-US" altLang="ro-RO" sz="2400" smtClean="0"/>
              <a:t>O </a:t>
            </a:r>
            <a:r>
              <a:rPr lang="en-US" altLang="ro-RO" sz="2400" smtClean="0">
                <a:cs typeface="Arial" panose="020B0604020202020204" pitchFamily="34" charset="0"/>
              </a:rPr>
              <a:t>→ </a:t>
            </a:r>
            <a:r>
              <a:rPr lang="en-US" altLang="ro-RO" sz="2400" smtClean="0"/>
              <a:t>C</a:t>
            </a:r>
            <a:r>
              <a:rPr lang="en-US" altLang="ro-RO" sz="2400" baseline="-25000" smtClean="0"/>
              <a:t>6</a:t>
            </a:r>
            <a:r>
              <a:rPr lang="en-US" altLang="ro-RO" sz="2400" smtClean="0"/>
              <a:t>H</a:t>
            </a:r>
            <a:r>
              <a:rPr lang="en-US" altLang="ro-RO" sz="2400" baseline="-25000" smtClean="0"/>
              <a:t>12</a:t>
            </a:r>
            <a:r>
              <a:rPr lang="en-US" altLang="ro-RO" sz="2400" smtClean="0"/>
              <a:t>O</a:t>
            </a:r>
            <a:r>
              <a:rPr lang="en-US" altLang="ro-RO" sz="2400" baseline="-25000" smtClean="0"/>
              <a:t>6 </a:t>
            </a:r>
            <a:r>
              <a:rPr lang="en-US" altLang="ro-RO" sz="2400" smtClean="0"/>
              <a:t>+ C</a:t>
            </a:r>
            <a:r>
              <a:rPr lang="en-US" altLang="ro-RO" sz="2400" baseline="-25000" smtClean="0"/>
              <a:t>6</a:t>
            </a:r>
            <a:r>
              <a:rPr lang="en-US" altLang="ro-RO" sz="2400" smtClean="0"/>
              <a:t>H</a:t>
            </a:r>
            <a:r>
              <a:rPr lang="en-US" altLang="ro-RO" sz="2400" baseline="-25000" smtClean="0"/>
              <a:t>12</a:t>
            </a:r>
            <a:r>
              <a:rPr lang="en-US" altLang="ro-RO" sz="2400" smtClean="0"/>
              <a:t>O</a:t>
            </a:r>
            <a:r>
              <a:rPr lang="en-US" altLang="ro-RO" sz="2400" baseline="-25000" smtClean="0"/>
              <a:t>6 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fr-FR" altLang="ro-RO" smtClean="0"/>
              <a:t> </a:t>
            </a:r>
            <a:r>
              <a:rPr lang="fr-FR" altLang="ro-RO" sz="2400" smtClean="0"/>
              <a:t>Zaharoza este dextrogira, iar solutia obtinuta este levogira.</a:t>
            </a:r>
            <a:endParaRPr lang="en-US" altLang="ro-RO" sz="240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image0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altLang="ro-RO" smtClean="0"/>
              <a:t>Intrebuintari</a:t>
            </a:r>
            <a:endParaRPr lang="en-US" altLang="ro-RO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FR" altLang="ro-RO" sz="2400" smtClean="0"/>
              <a:t>Se intrebuinteaza in alimentatie, fiind o substanta cu o mare valoare alimentara, gustoasa si asimilata usor de organism. Prin asimilarea unui gram de zaharoza in organism se obtin 3,7- 4,2 cal.</a:t>
            </a:r>
          </a:p>
          <a:p>
            <a:pPr eaLnBrk="1" hangingPunct="1"/>
            <a:r>
              <a:rPr lang="fr-FR" altLang="ro-RO" sz="2400" smtClean="0"/>
              <a:t>Materie prima in fabricile de produse zaharoase (bomboane, ciocolata, etc)</a:t>
            </a:r>
            <a:endParaRPr lang="en-US" altLang="ro-RO" sz="240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ro-RO" smtClean="0"/>
              <a:t>POLIZAHARIDE</a:t>
            </a:r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ro-RO" smtClean="0"/>
              <a:t>Compusi macromoleculari naturali obtinuti prin policondensarea biochimica a unor monozaharide.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AutoShape 2"/>
          <p:cNvSpPr>
            <a:spLocks noGrp="1" noChangeArrowheads="1"/>
          </p:cNvSpPr>
          <p:nvPr>
            <p:ph type="title"/>
          </p:nvPr>
        </p:nvSpPr>
        <p:spPr>
          <a:xfrm>
            <a:off x="3214688" y="-285750"/>
            <a:ext cx="5381625" cy="1143000"/>
          </a:xfrm>
        </p:spPr>
        <p:txBody>
          <a:bodyPr/>
          <a:lstStyle/>
          <a:p>
            <a:pPr eaLnBrk="1" hangingPunct="1"/>
            <a:r>
              <a:rPr lang="fr-FR" altLang="ro-RO" smtClean="0"/>
              <a:t>Amidonul - </a:t>
            </a:r>
            <a:r>
              <a:rPr lang="en-US" altLang="ro-RO" smtClean="0">
                <a:solidFill>
                  <a:schemeClr val="tx1"/>
                </a:solidFill>
              </a:rPr>
              <a:t> (C</a:t>
            </a:r>
            <a:r>
              <a:rPr lang="en-US" altLang="ro-RO" baseline="-25000" smtClean="0">
                <a:solidFill>
                  <a:schemeClr val="tx1"/>
                </a:solidFill>
              </a:rPr>
              <a:t>6</a:t>
            </a:r>
            <a:r>
              <a:rPr lang="en-US" altLang="ro-RO" smtClean="0">
                <a:solidFill>
                  <a:schemeClr val="tx1"/>
                </a:solidFill>
              </a:rPr>
              <a:t>H</a:t>
            </a:r>
            <a:r>
              <a:rPr lang="en-US" altLang="ro-RO" baseline="-25000" smtClean="0">
                <a:solidFill>
                  <a:schemeClr val="tx1"/>
                </a:solidFill>
              </a:rPr>
              <a:t>10</a:t>
            </a:r>
            <a:r>
              <a:rPr lang="en-US" altLang="ro-RO" smtClean="0">
                <a:solidFill>
                  <a:schemeClr val="tx1"/>
                </a:solidFill>
              </a:rPr>
              <a:t>O</a:t>
            </a:r>
            <a:r>
              <a:rPr lang="en-US" altLang="ro-RO" baseline="-25000" smtClean="0">
                <a:solidFill>
                  <a:schemeClr val="tx1"/>
                </a:solidFill>
              </a:rPr>
              <a:t>5</a:t>
            </a:r>
            <a:r>
              <a:rPr lang="en-US" altLang="ro-RO" smtClean="0">
                <a:solidFill>
                  <a:schemeClr val="tx1"/>
                </a:solidFill>
              </a:rPr>
              <a:t>)</a:t>
            </a:r>
            <a:r>
              <a:rPr lang="en-US" altLang="ro-RO" baseline="-25000" smtClean="0">
                <a:solidFill>
                  <a:schemeClr val="tx1"/>
                </a:solidFill>
              </a:rPr>
              <a:t>n</a:t>
            </a:r>
            <a:r>
              <a:rPr lang="fr-FR" altLang="ro-RO" smtClean="0"/>
              <a:t> </a:t>
            </a:r>
            <a:endParaRPr lang="en-US" altLang="ro-RO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785813"/>
            <a:ext cx="9144000" cy="6072187"/>
          </a:xfrm>
          <a:solidFill>
            <a:schemeClr val="bg1"/>
          </a:solidFill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fr-FR" sz="2400" dirty="0" err="1" smtClean="0"/>
              <a:t>Amidonul</a:t>
            </a:r>
            <a:r>
              <a:rPr lang="fr-FR" sz="2400" dirty="0" smtClean="0"/>
              <a:t> este </a:t>
            </a:r>
            <a:r>
              <a:rPr lang="fr-FR" sz="2400" dirty="0" err="1" smtClean="0"/>
              <a:t>polizaharida</a:t>
            </a:r>
            <a:r>
              <a:rPr lang="fr-FR" sz="2400" dirty="0" smtClean="0"/>
              <a:t> de </a:t>
            </a:r>
            <a:r>
              <a:rPr lang="fr-FR" sz="2400" dirty="0" err="1" smtClean="0"/>
              <a:t>rezerva</a:t>
            </a:r>
            <a:r>
              <a:rPr lang="fr-FR" sz="2400" dirty="0" smtClean="0"/>
              <a:t> a </a:t>
            </a:r>
            <a:r>
              <a:rPr lang="fr-FR" sz="2400" dirty="0" err="1" smtClean="0"/>
              <a:t>plantelor</a:t>
            </a:r>
            <a:r>
              <a:rPr lang="fr-FR" sz="2400" dirty="0" smtClean="0"/>
              <a:t> si este format </a:t>
            </a:r>
            <a:r>
              <a:rPr lang="fr-FR" sz="2400" dirty="0" err="1" smtClean="0"/>
              <a:t>din</a:t>
            </a:r>
            <a:r>
              <a:rPr lang="fr-FR" sz="2400" dirty="0" smtClean="0"/>
              <a:t> </a:t>
            </a:r>
            <a:r>
              <a:rPr lang="fr-FR" sz="2400" dirty="0" err="1" smtClean="0"/>
              <a:t>doua</a:t>
            </a:r>
            <a:r>
              <a:rPr lang="fr-FR" sz="2400" dirty="0" smtClean="0"/>
              <a:t> </a:t>
            </a:r>
            <a:r>
              <a:rPr lang="fr-FR" sz="2400" dirty="0" err="1" smtClean="0"/>
              <a:t>componente</a:t>
            </a:r>
            <a:r>
              <a:rPr lang="fr-FR" sz="2400" dirty="0" smtClean="0"/>
              <a:t>:</a:t>
            </a:r>
          </a:p>
          <a:p>
            <a:pPr lvl="1" eaLnBrk="1" hangingPunct="1">
              <a:lnSpc>
                <a:spcPct val="80000"/>
              </a:lnSpc>
              <a:buFontTx/>
              <a:buNone/>
              <a:defRPr/>
            </a:pPr>
            <a:r>
              <a:rPr lang="fr-FR" sz="2000" dirty="0" smtClean="0"/>
              <a:t> -  </a:t>
            </a:r>
            <a:r>
              <a:rPr lang="fr-FR" sz="2000" b="1" i="1" dirty="0" err="1" smtClean="0"/>
              <a:t>amiloza</a:t>
            </a:r>
            <a:r>
              <a:rPr lang="fr-FR" sz="2000" i="1" dirty="0" smtClean="0"/>
              <a:t> </a:t>
            </a:r>
            <a:r>
              <a:rPr lang="fr-FR" sz="2000" dirty="0" smtClean="0"/>
              <a:t>(10-20%) (n=300-1200) – </a:t>
            </a:r>
            <a:r>
              <a:rPr lang="fr-FR" sz="2000" dirty="0" err="1" smtClean="0"/>
              <a:t>miezul</a:t>
            </a:r>
            <a:r>
              <a:rPr lang="fr-FR" sz="2000" dirty="0" smtClean="0"/>
              <a:t> </a:t>
            </a:r>
            <a:r>
              <a:rPr lang="fr-FR" sz="2000" dirty="0" err="1" smtClean="0"/>
              <a:t>granulei</a:t>
            </a:r>
            <a:r>
              <a:rPr lang="fr-FR" sz="2000" dirty="0" smtClean="0"/>
              <a:t> de amidon</a:t>
            </a:r>
          </a:p>
          <a:p>
            <a:pPr lvl="1" eaLnBrk="1" hangingPunct="1">
              <a:lnSpc>
                <a:spcPct val="80000"/>
              </a:lnSpc>
              <a:buFontTx/>
              <a:buNone/>
              <a:defRPr/>
            </a:pPr>
            <a:r>
              <a:rPr lang="fr-FR" sz="2000" dirty="0" smtClean="0"/>
              <a:t> -  </a:t>
            </a:r>
            <a:r>
              <a:rPr lang="fr-FR" sz="2000" b="1" i="1" dirty="0" err="1" smtClean="0"/>
              <a:t>amilopectina</a:t>
            </a:r>
            <a:r>
              <a:rPr lang="fr-FR" sz="2000" b="1" i="1" dirty="0" smtClean="0"/>
              <a:t> </a:t>
            </a:r>
            <a:r>
              <a:rPr lang="fr-FR" sz="2000" dirty="0" smtClean="0"/>
              <a:t>(80-90%) (n= 6 000 – 36 000) – </a:t>
            </a:r>
            <a:r>
              <a:rPr lang="fr-FR" sz="2000" dirty="0" err="1" smtClean="0"/>
              <a:t>invelisul</a:t>
            </a:r>
            <a:r>
              <a:rPr lang="fr-FR" sz="2000" dirty="0" smtClean="0"/>
              <a:t> </a:t>
            </a:r>
            <a:r>
              <a:rPr lang="fr-FR" sz="2000" dirty="0" err="1" smtClean="0"/>
              <a:t>granulei</a:t>
            </a:r>
            <a:endParaRPr lang="fr-FR" sz="20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fr-FR" sz="2400" dirty="0" smtClean="0"/>
              <a:t> </a:t>
            </a:r>
            <a:r>
              <a:rPr lang="fr-FR" sz="2400" b="1" dirty="0" err="1" smtClean="0"/>
              <a:t>Amiloza</a:t>
            </a:r>
            <a:r>
              <a:rPr lang="fr-FR" sz="2400" dirty="0" smtClean="0"/>
              <a:t>, </a:t>
            </a:r>
            <a:r>
              <a:rPr lang="fr-FR" sz="2400" dirty="0" err="1" smtClean="0"/>
              <a:t>alcatuita</a:t>
            </a:r>
            <a:r>
              <a:rPr lang="fr-FR" sz="2400" dirty="0" smtClean="0"/>
              <a:t> </a:t>
            </a:r>
            <a:r>
              <a:rPr lang="fr-FR" sz="2400" dirty="0" err="1" smtClean="0"/>
              <a:t>din</a:t>
            </a:r>
            <a:r>
              <a:rPr lang="fr-FR" sz="2400" dirty="0" smtClean="0"/>
              <a:t> </a:t>
            </a:r>
            <a:r>
              <a:rPr lang="fr-FR" sz="2400" dirty="0" err="1" smtClean="0"/>
              <a:t>resturi</a:t>
            </a:r>
            <a:r>
              <a:rPr lang="fr-FR" sz="2400" dirty="0" smtClean="0"/>
              <a:t> de </a:t>
            </a:r>
            <a:r>
              <a:rPr lang="el-GR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α</a:t>
            </a:r>
            <a:r>
              <a:rPr lang="en-US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-D-</a:t>
            </a:r>
            <a:r>
              <a:rPr lang="en-US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glucoza</a:t>
            </a:r>
            <a:r>
              <a:rPr lang="en-US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 </a:t>
            </a:r>
            <a:r>
              <a:rPr lang="en-US" sz="2400" dirty="0" smtClean="0">
                <a:cs typeface="Arial"/>
              </a:rPr>
              <a:t>unite </a:t>
            </a:r>
            <a:r>
              <a:rPr lang="en-US" sz="2400" dirty="0" err="1" smtClean="0">
                <a:cs typeface="Arial"/>
              </a:rPr>
              <a:t>prin</a:t>
            </a:r>
            <a:r>
              <a:rPr lang="en-US" sz="2400" dirty="0" smtClean="0">
                <a:cs typeface="Arial"/>
              </a:rPr>
              <a:t> </a:t>
            </a:r>
            <a:r>
              <a:rPr lang="en-US" sz="2400" dirty="0" err="1" smtClean="0">
                <a:cs typeface="Arial"/>
              </a:rPr>
              <a:t>legaturi</a:t>
            </a:r>
            <a:r>
              <a:rPr lang="en-US" sz="2400" dirty="0" smtClean="0">
                <a:cs typeface="Arial"/>
              </a:rPr>
              <a:t> </a:t>
            </a:r>
            <a:r>
              <a:rPr lang="en-US" sz="2400" dirty="0" err="1" smtClean="0">
                <a:cs typeface="Arial"/>
              </a:rPr>
              <a:t>monocarbonilice</a:t>
            </a:r>
            <a:r>
              <a:rPr lang="en-US" sz="2400" dirty="0" smtClean="0">
                <a:cs typeface="Arial"/>
              </a:rPr>
              <a:t> </a:t>
            </a:r>
            <a:r>
              <a:rPr lang="el-GR" sz="2400" dirty="0" smtClean="0">
                <a:cs typeface="Arial"/>
              </a:rPr>
              <a:t>α</a:t>
            </a:r>
            <a:r>
              <a:rPr lang="en-US" sz="2400" dirty="0" smtClean="0">
                <a:cs typeface="Arial"/>
              </a:rPr>
              <a:t>-</a:t>
            </a:r>
            <a:r>
              <a:rPr lang="en-US" sz="2400" dirty="0" err="1" smtClean="0">
                <a:cs typeface="Arial"/>
              </a:rPr>
              <a:t>glicozidice</a:t>
            </a:r>
            <a:r>
              <a:rPr lang="en-US" sz="2400" dirty="0" smtClean="0">
                <a:cs typeface="Arial"/>
              </a:rPr>
              <a:t> (1-4),</a:t>
            </a:r>
            <a:r>
              <a:rPr lang="fr-FR" sz="2400" dirty="0" smtClean="0"/>
              <a:t> este </a:t>
            </a:r>
            <a:r>
              <a:rPr lang="fr-FR" sz="2400" b="1" dirty="0" err="1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partea</a:t>
            </a:r>
            <a:r>
              <a:rPr lang="fr-FR" sz="2400" b="1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 </a:t>
            </a:r>
            <a:r>
              <a:rPr lang="fr-FR" sz="2400" b="1" dirty="0" err="1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solubila</a:t>
            </a:r>
            <a:r>
              <a:rPr lang="fr-FR" sz="2400" b="1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 in </a:t>
            </a:r>
            <a:r>
              <a:rPr lang="fr-FR" sz="2400" b="1" dirty="0" err="1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apa</a:t>
            </a:r>
            <a:r>
              <a:rPr lang="fr-FR" sz="2400" b="1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 </a:t>
            </a:r>
            <a:r>
              <a:rPr lang="fr-FR" sz="2400" b="1" dirty="0" err="1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calda</a:t>
            </a:r>
            <a:r>
              <a:rPr lang="fr-FR" sz="2400" dirty="0" smtClean="0"/>
              <a:t>; </a:t>
            </a:r>
            <a:r>
              <a:rPr lang="fr-FR" sz="2400" dirty="0" err="1" smtClean="0"/>
              <a:t>macromoleculele</a:t>
            </a:r>
            <a:r>
              <a:rPr lang="fr-FR" sz="2400" dirty="0" smtClean="0"/>
              <a:t> </a:t>
            </a:r>
            <a:r>
              <a:rPr lang="fr-FR" sz="2400" dirty="0" err="1" smtClean="0"/>
              <a:t>sunt</a:t>
            </a:r>
            <a:r>
              <a:rPr lang="fr-FR" sz="2400" dirty="0" smtClean="0"/>
              <a:t> </a:t>
            </a:r>
            <a:r>
              <a:rPr lang="fr-FR" sz="2400" dirty="0" err="1" smtClean="0"/>
              <a:t>rasucite</a:t>
            </a:r>
            <a:r>
              <a:rPr lang="fr-FR" sz="2400" dirty="0" smtClean="0"/>
              <a:t> in </a:t>
            </a:r>
            <a:r>
              <a:rPr lang="fr-FR" sz="2400" dirty="0" err="1" smtClean="0"/>
              <a:t>spirala</a:t>
            </a:r>
            <a:r>
              <a:rPr lang="fr-FR" sz="2400" dirty="0" smtClean="0"/>
              <a:t>. 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fr-FR" sz="2400" dirty="0" smtClean="0"/>
              <a:t>     In </a:t>
            </a:r>
            <a:r>
              <a:rPr lang="fr-FR" sz="2400" dirty="0" err="1" smtClean="0"/>
              <a:t>prezenta</a:t>
            </a:r>
            <a:r>
              <a:rPr lang="fr-FR" sz="2400" dirty="0" smtClean="0"/>
              <a:t> </a:t>
            </a:r>
            <a:r>
              <a:rPr lang="fr-FR" sz="2400" dirty="0" err="1" smtClean="0"/>
              <a:t>iodului</a:t>
            </a:r>
            <a:r>
              <a:rPr lang="fr-FR" sz="2400" dirty="0" smtClean="0"/>
              <a:t> se </a:t>
            </a:r>
            <a:r>
              <a:rPr lang="fr-FR" sz="2400" dirty="0" err="1" smtClean="0"/>
              <a:t>coloreaza</a:t>
            </a:r>
            <a:r>
              <a:rPr lang="fr-FR" sz="2400" dirty="0" smtClean="0"/>
              <a:t> in </a:t>
            </a:r>
            <a:r>
              <a:rPr lang="fr-FR" sz="2400" i="1" dirty="0" err="1" smtClean="0"/>
              <a:t>albastru</a:t>
            </a:r>
            <a:r>
              <a:rPr lang="fr-FR" sz="2400" i="1" dirty="0" smtClean="0"/>
              <a:t> </a:t>
            </a:r>
            <a:r>
              <a:rPr lang="fr-FR" sz="2400" i="1" dirty="0" err="1" smtClean="0"/>
              <a:t>intens</a:t>
            </a:r>
            <a:r>
              <a:rPr lang="fr-FR" sz="2400" dirty="0" smtClean="0"/>
              <a:t>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fr-FR" sz="2400" b="1" dirty="0" err="1" smtClean="0"/>
              <a:t>Amilopectina</a:t>
            </a:r>
            <a:r>
              <a:rPr lang="fr-FR" sz="2400" dirty="0" smtClean="0"/>
              <a:t>, </a:t>
            </a:r>
            <a:r>
              <a:rPr lang="fr-FR" sz="2400" dirty="0" err="1" smtClean="0"/>
              <a:t>alcatuita</a:t>
            </a:r>
            <a:r>
              <a:rPr lang="fr-FR" sz="2400" dirty="0" smtClean="0"/>
              <a:t> </a:t>
            </a:r>
            <a:r>
              <a:rPr lang="fr-FR" sz="2400" dirty="0" err="1" smtClean="0"/>
              <a:t>din</a:t>
            </a:r>
            <a:r>
              <a:rPr lang="fr-FR" sz="2400" dirty="0" smtClean="0"/>
              <a:t> </a:t>
            </a:r>
            <a:r>
              <a:rPr lang="fr-FR" sz="2400" dirty="0" err="1" smtClean="0"/>
              <a:t>resturi</a:t>
            </a:r>
            <a:r>
              <a:rPr lang="fr-FR" sz="2400" dirty="0" smtClean="0"/>
              <a:t> de </a:t>
            </a:r>
            <a:r>
              <a:rPr lang="el-GR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α</a:t>
            </a:r>
            <a:r>
              <a:rPr lang="en-US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-D-</a:t>
            </a:r>
            <a:r>
              <a:rPr lang="en-US" sz="24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glucoza</a:t>
            </a:r>
            <a:r>
              <a:rPr lang="en-US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 </a:t>
            </a:r>
            <a:r>
              <a:rPr lang="en-US" sz="2400" dirty="0" smtClean="0">
                <a:cs typeface="Arial"/>
              </a:rPr>
              <a:t>unite </a:t>
            </a:r>
            <a:r>
              <a:rPr lang="en-US" sz="2400" dirty="0" err="1" smtClean="0">
                <a:cs typeface="Arial"/>
              </a:rPr>
              <a:t>prin</a:t>
            </a:r>
            <a:r>
              <a:rPr lang="en-US" sz="2400" dirty="0" smtClean="0">
                <a:cs typeface="Arial"/>
              </a:rPr>
              <a:t> </a:t>
            </a:r>
            <a:r>
              <a:rPr lang="en-US" sz="2400" dirty="0" err="1" smtClean="0">
                <a:cs typeface="Arial"/>
              </a:rPr>
              <a:t>legaturi</a:t>
            </a:r>
            <a:r>
              <a:rPr lang="en-US" sz="2400" dirty="0" smtClean="0">
                <a:cs typeface="Arial"/>
              </a:rPr>
              <a:t> </a:t>
            </a:r>
            <a:r>
              <a:rPr lang="en-US" sz="2400" dirty="0" err="1" smtClean="0">
                <a:cs typeface="Arial"/>
              </a:rPr>
              <a:t>monocarbonilice</a:t>
            </a:r>
            <a:r>
              <a:rPr lang="en-US" sz="2400" dirty="0" smtClean="0">
                <a:cs typeface="Arial"/>
              </a:rPr>
              <a:t> </a:t>
            </a:r>
            <a:r>
              <a:rPr lang="el-GR" sz="2400" dirty="0" smtClean="0">
                <a:cs typeface="Arial"/>
              </a:rPr>
              <a:t>α</a:t>
            </a:r>
            <a:r>
              <a:rPr lang="en-US" sz="2400" dirty="0" smtClean="0">
                <a:cs typeface="Arial"/>
              </a:rPr>
              <a:t>-</a:t>
            </a:r>
            <a:r>
              <a:rPr lang="en-US" sz="2400" dirty="0" err="1" smtClean="0">
                <a:cs typeface="Arial"/>
              </a:rPr>
              <a:t>glicozidice</a:t>
            </a:r>
            <a:r>
              <a:rPr lang="en-US" sz="2400" dirty="0" smtClean="0">
                <a:cs typeface="Arial"/>
              </a:rPr>
              <a:t> 1-4 </a:t>
            </a:r>
            <a:r>
              <a:rPr lang="en-US" sz="2400" dirty="0" err="1" smtClean="0">
                <a:cs typeface="Arial"/>
              </a:rPr>
              <a:t>si</a:t>
            </a:r>
            <a:r>
              <a:rPr lang="en-US" sz="2400" dirty="0" smtClean="0">
                <a:cs typeface="Arial"/>
              </a:rPr>
              <a:t> din loc in loc 1-6,</a:t>
            </a:r>
            <a:r>
              <a:rPr lang="fr-FR" sz="2400" dirty="0" smtClean="0"/>
              <a:t>  are structura </a:t>
            </a:r>
            <a:r>
              <a:rPr lang="fr-FR" sz="2400" dirty="0" err="1" smtClean="0"/>
              <a:t>ramificata</a:t>
            </a:r>
            <a:r>
              <a:rPr lang="fr-FR" sz="2400" dirty="0" smtClean="0"/>
              <a:t> si este </a:t>
            </a:r>
            <a:r>
              <a:rPr lang="fr-FR" sz="2400" b="1" dirty="0" err="1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partea</a:t>
            </a:r>
            <a:r>
              <a:rPr lang="fr-FR" sz="2400" b="1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 </a:t>
            </a:r>
            <a:r>
              <a:rPr lang="fr-FR" sz="2400" b="1" dirty="0" err="1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insolubila</a:t>
            </a:r>
            <a:r>
              <a:rPr lang="fr-FR" sz="2400" b="1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 in </a:t>
            </a:r>
            <a:r>
              <a:rPr lang="fr-FR" sz="2400" b="1" dirty="0" err="1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apa</a:t>
            </a:r>
            <a:r>
              <a:rPr lang="fr-FR" sz="2400" b="1" dirty="0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 </a:t>
            </a:r>
            <a:r>
              <a:rPr lang="fr-FR" sz="2400" b="1" dirty="0" err="1" smtClean="0">
                <a:solidFill>
                  <a:schemeClr val="accent4">
                    <a:lumMod val="75000"/>
                    <a:lumOff val="25000"/>
                  </a:schemeClr>
                </a:solidFill>
              </a:rPr>
              <a:t>calda</a:t>
            </a:r>
            <a:r>
              <a:rPr lang="fr-FR" sz="2400" dirty="0" smtClean="0"/>
              <a:t>. In </a:t>
            </a:r>
            <a:r>
              <a:rPr lang="fr-FR" sz="2400" dirty="0" err="1" smtClean="0"/>
              <a:t>prezenta</a:t>
            </a:r>
            <a:r>
              <a:rPr lang="fr-FR" sz="2400" dirty="0" smtClean="0"/>
              <a:t> </a:t>
            </a:r>
            <a:r>
              <a:rPr lang="fr-FR" sz="2400" dirty="0" err="1" smtClean="0"/>
              <a:t>iodului</a:t>
            </a:r>
            <a:r>
              <a:rPr lang="fr-FR" sz="2400" dirty="0" smtClean="0"/>
              <a:t> se </a:t>
            </a:r>
            <a:r>
              <a:rPr lang="fr-FR" sz="2400" dirty="0" err="1" smtClean="0"/>
              <a:t>coloreaza</a:t>
            </a:r>
            <a:r>
              <a:rPr lang="fr-FR" sz="2400" dirty="0" smtClean="0"/>
              <a:t> </a:t>
            </a:r>
            <a:r>
              <a:rPr lang="fr-FR" sz="2400" i="1" dirty="0" err="1" smtClean="0"/>
              <a:t>slab</a:t>
            </a:r>
            <a:r>
              <a:rPr lang="fr-FR" sz="2400" i="1" dirty="0" smtClean="0"/>
              <a:t> </a:t>
            </a:r>
            <a:r>
              <a:rPr lang="fr-FR" sz="2400" i="1" dirty="0" err="1" smtClean="0"/>
              <a:t>purpuriu</a:t>
            </a:r>
            <a:r>
              <a:rPr lang="fr-FR" sz="2400" dirty="0" smtClean="0"/>
              <a:t>.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fr-FR" sz="2400" dirty="0" err="1" smtClean="0"/>
              <a:t>Industrial</a:t>
            </a:r>
            <a:r>
              <a:rPr lang="fr-FR" sz="2400" dirty="0" smtClean="0"/>
              <a:t>, </a:t>
            </a:r>
            <a:r>
              <a:rPr lang="fr-FR" sz="2400" dirty="0" err="1" smtClean="0"/>
              <a:t>amidonul</a:t>
            </a:r>
            <a:r>
              <a:rPr lang="fr-FR" sz="2400" dirty="0" smtClean="0"/>
              <a:t> se </a:t>
            </a:r>
            <a:r>
              <a:rPr lang="fr-FR" sz="2400" dirty="0" err="1" smtClean="0"/>
              <a:t>obtine</a:t>
            </a:r>
            <a:r>
              <a:rPr lang="fr-FR" sz="2400" dirty="0" smtClean="0"/>
              <a:t> </a:t>
            </a:r>
            <a:r>
              <a:rPr lang="fr-FR" sz="2400" dirty="0" err="1" smtClean="0"/>
              <a:t>din</a:t>
            </a:r>
            <a:r>
              <a:rPr lang="fr-FR" sz="2400" dirty="0" smtClean="0"/>
              <a:t> </a:t>
            </a:r>
            <a:r>
              <a:rPr lang="fr-FR" sz="2400" dirty="0" err="1" smtClean="0"/>
              <a:t>cartofi</a:t>
            </a:r>
            <a:r>
              <a:rPr lang="fr-FR" sz="2400" dirty="0" smtClean="0"/>
              <a:t> </a:t>
            </a:r>
            <a:r>
              <a:rPr lang="fr-FR" sz="2400" dirty="0" err="1" smtClean="0"/>
              <a:t>sau</a:t>
            </a:r>
            <a:r>
              <a:rPr lang="fr-FR" sz="2400" dirty="0" smtClean="0"/>
              <a:t> </a:t>
            </a:r>
            <a:r>
              <a:rPr lang="fr-FR" sz="2400" dirty="0" err="1" smtClean="0"/>
              <a:t>faina</a:t>
            </a:r>
            <a:r>
              <a:rPr lang="fr-FR" sz="2400" dirty="0" smtClean="0"/>
              <a:t> de grau.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fr-FR" sz="2400" dirty="0" smtClean="0"/>
              <a:t> </a:t>
            </a:r>
            <a:r>
              <a:rPr lang="fr-FR" sz="2400" dirty="0" err="1" smtClean="0"/>
              <a:t>Amidonul</a:t>
            </a:r>
            <a:r>
              <a:rPr lang="fr-FR" sz="2400" dirty="0" smtClean="0"/>
              <a:t> se </a:t>
            </a:r>
            <a:r>
              <a:rPr lang="fr-FR" sz="2400" dirty="0" err="1" smtClean="0"/>
              <a:t>prezinta</a:t>
            </a:r>
            <a:r>
              <a:rPr lang="fr-FR" sz="2400" dirty="0" smtClean="0"/>
              <a:t> ca o </a:t>
            </a:r>
            <a:r>
              <a:rPr lang="fr-FR" sz="2400" dirty="0" err="1" smtClean="0"/>
              <a:t>pulbere</a:t>
            </a:r>
            <a:r>
              <a:rPr lang="fr-FR" sz="2400" dirty="0" smtClean="0"/>
              <a:t> </a:t>
            </a:r>
            <a:r>
              <a:rPr lang="fr-FR" sz="2400" dirty="0" err="1" smtClean="0"/>
              <a:t>fina</a:t>
            </a:r>
            <a:r>
              <a:rPr lang="fr-FR" sz="2400" dirty="0" smtClean="0"/>
              <a:t>, de </a:t>
            </a:r>
            <a:r>
              <a:rPr lang="fr-FR" sz="2400" dirty="0" err="1" smtClean="0"/>
              <a:t>culoare</a:t>
            </a:r>
            <a:r>
              <a:rPr lang="fr-FR" sz="2400" dirty="0" smtClean="0"/>
              <a:t> alba mai </a:t>
            </a:r>
            <a:r>
              <a:rPr lang="fr-FR" sz="2400" dirty="0" err="1" smtClean="0"/>
              <a:t>mult</a:t>
            </a:r>
            <a:r>
              <a:rPr lang="fr-FR" sz="2400" dirty="0" smtClean="0"/>
              <a:t> </a:t>
            </a:r>
            <a:r>
              <a:rPr lang="fr-FR" sz="2400" dirty="0" err="1" smtClean="0"/>
              <a:t>sau</a:t>
            </a:r>
            <a:r>
              <a:rPr lang="fr-FR" sz="2400" dirty="0" smtClean="0"/>
              <a:t> mai </a:t>
            </a:r>
            <a:r>
              <a:rPr lang="fr-FR" sz="2400" dirty="0" err="1" smtClean="0"/>
              <a:t>putin</a:t>
            </a:r>
            <a:r>
              <a:rPr lang="fr-FR" sz="2400" dirty="0" smtClean="0"/>
              <a:t> </a:t>
            </a:r>
            <a:r>
              <a:rPr lang="fr-FR" sz="2400" dirty="0" err="1" smtClean="0"/>
              <a:t>stralucitoare</a:t>
            </a:r>
            <a:r>
              <a:rPr lang="fr-FR" sz="2400" dirty="0" smtClean="0"/>
              <a:t>. Este </a:t>
            </a:r>
            <a:r>
              <a:rPr lang="fr-FR" sz="2400" dirty="0" err="1" smtClean="0"/>
              <a:t>insolubil</a:t>
            </a:r>
            <a:r>
              <a:rPr lang="fr-FR" sz="2400" dirty="0" smtClean="0"/>
              <a:t> in </a:t>
            </a:r>
            <a:r>
              <a:rPr lang="fr-FR" sz="2400" dirty="0" err="1" smtClean="0"/>
              <a:t>apa</a:t>
            </a:r>
            <a:r>
              <a:rPr lang="fr-FR" sz="2400" dirty="0" smtClean="0"/>
              <a:t> </a:t>
            </a:r>
            <a:r>
              <a:rPr lang="fr-FR" sz="2400" dirty="0" err="1" smtClean="0"/>
              <a:t>rece</a:t>
            </a:r>
            <a:r>
              <a:rPr lang="fr-FR" sz="2400" dirty="0" smtClean="0"/>
              <a:t>, </a:t>
            </a:r>
            <a:r>
              <a:rPr lang="fr-FR" sz="2400" dirty="0" err="1" smtClean="0"/>
              <a:t>iar</a:t>
            </a:r>
            <a:r>
              <a:rPr lang="fr-FR" sz="2400" dirty="0" smtClean="0"/>
              <a:t> </a:t>
            </a:r>
            <a:r>
              <a:rPr lang="fr-FR" sz="2400" dirty="0" err="1" smtClean="0"/>
              <a:t>cu</a:t>
            </a:r>
            <a:r>
              <a:rPr lang="fr-FR" sz="2400" dirty="0" smtClean="0"/>
              <a:t> </a:t>
            </a:r>
            <a:r>
              <a:rPr lang="fr-FR" sz="2400" dirty="0" err="1" smtClean="0"/>
              <a:t>apa</a:t>
            </a:r>
            <a:r>
              <a:rPr lang="fr-FR" sz="2400" dirty="0" smtClean="0"/>
              <a:t> </a:t>
            </a:r>
            <a:r>
              <a:rPr lang="fr-FR" sz="2400" dirty="0" err="1" smtClean="0"/>
              <a:t>calda</a:t>
            </a:r>
            <a:r>
              <a:rPr lang="fr-FR" sz="2400" dirty="0" smtClean="0"/>
              <a:t>, </a:t>
            </a:r>
            <a:r>
              <a:rPr lang="fr-FR" sz="2400" dirty="0" err="1" smtClean="0"/>
              <a:t>formeaza</a:t>
            </a:r>
            <a:r>
              <a:rPr lang="fr-FR" sz="2400" dirty="0" smtClean="0"/>
              <a:t> </a:t>
            </a:r>
            <a:r>
              <a:rPr lang="fr-FR" sz="2400" dirty="0" err="1" smtClean="0"/>
              <a:t>solutii</a:t>
            </a:r>
            <a:r>
              <a:rPr lang="fr-FR" sz="2400" dirty="0" smtClean="0"/>
              <a:t> </a:t>
            </a:r>
            <a:r>
              <a:rPr lang="fr-FR" sz="2400" dirty="0" err="1" smtClean="0"/>
              <a:t>vascoase</a:t>
            </a:r>
            <a:r>
              <a:rPr lang="fr-FR" sz="2400" dirty="0" smtClean="0"/>
              <a:t>, care la </a:t>
            </a:r>
            <a:r>
              <a:rPr lang="fr-FR" sz="2400" dirty="0" err="1" smtClean="0"/>
              <a:t>rece</a:t>
            </a:r>
            <a:r>
              <a:rPr lang="fr-FR" sz="2400" dirty="0" smtClean="0"/>
              <a:t> devin un gel </a:t>
            </a:r>
            <a:r>
              <a:rPr lang="fr-FR" sz="2400" dirty="0" err="1" smtClean="0"/>
              <a:t>numit</a:t>
            </a:r>
            <a:r>
              <a:rPr lang="fr-FR" sz="2400" dirty="0" smtClean="0"/>
              <a:t> coca.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fr-FR" sz="2400" dirty="0" smtClean="0"/>
              <a:t>Este </a:t>
            </a:r>
            <a:r>
              <a:rPr lang="fr-FR" sz="2400" dirty="0" err="1" smtClean="0"/>
              <a:t>folosit</a:t>
            </a:r>
            <a:r>
              <a:rPr lang="fr-FR" sz="2400" dirty="0" smtClean="0"/>
              <a:t> in </a:t>
            </a:r>
            <a:r>
              <a:rPr lang="fr-FR" sz="2400" dirty="0" err="1" smtClean="0"/>
              <a:t>alimentatie</a:t>
            </a:r>
            <a:r>
              <a:rPr lang="fr-FR" sz="2400" dirty="0" smtClean="0"/>
              <a:t>, in industrie la </a:t>
            </a:r>
            <a:r>
              <a:rPr lang="fr-FR" sz="2400" dirty="0" err="1" smtClean="0"/>
              <a:t>la</a:t>
            </a:r>
            <a:r>
              <a:rPr lang="fr-FR" sz="2400" dirty="0" smtClean="0"/>
              <a:t> </a:t>
            </a:r>
            <a:r>
              <a:rPr lang="fr-FR" sz="2400" dirty="0" err="1" smtClean="0"/>
              <a:t>obtinerea</a:t>
            </a:r>
            <a:r>
              <a:rPr lang="fr-FR" sz="2400" dirty="0" smtClean="0"/>
              <a:t> </a:t>
            </a:r>
            <a:r>
              <a:rPr lang="fr-FR" sz="2400" dirty="0" err="1" smtClean="0"/>
              <a:t>glucozei</a:t>
            </a:r>
            <a:r>
              <a:rPr lang="fr-FR" sz="2400" dirty="0" smtClean="0"/>
              <a:t>, a </a:t>
            </a:r>
            <a:r>
              <a:rPr lang="fr-FR" sz="2400" dirty="0" err="1" smtClean="0"/>
              <a:t>spirtului</a:t>
            </a:r>
            <a:r>
              <a:rPr lang="fr-FR" sz="2400" dirty="0" smtClean="0"/>
              <a:t> </a:t>
            </a:r>
            <a:r>
              <a:rPr lang="fr-FR" sz="2400" dirty="0" err="1" smtClean="0"/>
              <a:t>alb</a:t>
            </a:r>
            <a:r>
              <a:rPr lang="fr-FR" sz="2400" dirty="0" smtClean="0"/>
              <a:t>, a </a:t>
            </a:r>
            <a:r>
              <a:rPr lang="fr-FR" sz="2400" dirty="0" err="1" smtClean="0"/>
              <a:t>melasei</a:t>
            </a:r>
            <a:r>
              <a:rPr lang="fr-FR" sz="2400" dirty="0" smtClean="0"/>
              <a:t> </a:t>
            </a:r>
            <a:r>
              <a:rPr lang="fr-FR" sz="2400" dirty="0" err="1" smtClean="0"/>
              <a:t>amidonate</a:t>
            </a:r>
            <a:r>
              <a:rPr lang="fr-FR" sz="2400" dirty="0" smtClean="0"/>
              <a:t>, etc.</a:t>
            </a:r>
            <a:endParaRPr lang="en-US" sz="2400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"/>
          <p:cNvSpPr txBox="1">
            <a:spLocks noChangeArrowheads="1"/>
          </p:cNvSpPr>
          <p:nvPr/>
        </p:nvSpPr>
        <p:spPr bwMode="auto">
          <a:xfrm>
            <a:off x="3714750" y="5715000"/>
            <a:ext cx="65008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(C</a:t>
            </a:r>
            <a:r>
              <a:rPr lang="en-US" sz="2000" b="1" baseline="-2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6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H</a:t>
            </a:r>
            <a:r>
              <a:rPr lang="en-US" sz="2000" b="1" baseline="-2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10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O</a:t>
            </a:r>
            <a:r>
              <a:rPr lang="en-US" sz="2000" b="1" baseline="-2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5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)</a:t>
            </a:r>
            <a:r>
              <a:rPr lang="en-US" sz="2000" b="1" baseline="-2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n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+ n H</a:t>
            </a:r>
            <a:r>
              <a:rPr lang="en-US" sz="2000" b="1" baseline="-2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2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O 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→ n C</a:t>
            </a:r>
            <a:r>
              <a:rPr lang="en-US" sz="2000" b="1" baseline="-2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6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H</a:t>
            </a:r>
            <a:r>
              <a:rPr lang="en-US" sz="2000" b="1" baseline="-2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12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O</a:t>
            </a:r>
            <a:r>
              <a:rPr lang="en-US" sz="2000" b="1" baseline="-2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6</a:t>
            </a: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4375" y="5715000"/>
            <a:ext cx="51435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Hidroliza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en-US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amidonului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in </a:t>
            </a:r>
            <a:r>
              <a:rPr lang="en-US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mediu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acid: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73938" y="6000750"/>
            <a:ext cx="1770062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l-G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α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-D-</a:t>
            </a:r>
            <a:r>
              <a:rPr lang="en-US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glucoza</a:t>
            </a: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10" name="Picture 9" descr="ocl2012191p39-fig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825" y="284163"/>
            <a:ext cx="8948738" cy="5000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6643688" y="928688"/>
            <a:ext cx="1682750" cy="3698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amilopectina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652588" y="915988"/>
            <a:ext cx="1076325" cy="36988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hangingPunct="1">
              <a:defRPr/>
            </a:pP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amiloza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28750" y="2428875"/>
            <a:ext cx="214313" cy="307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0063" y="2357438"/>
            <a:ext cx="214312" cy="307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643188" y="2857500"/>
            <a:ext cx="214312" cy="307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000375" y="3214688"/>
            <a:ext cx="214313" cy="307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857625" y="3286125"/>
            <a:ext cx="214313" cy="307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786438" y="1357313"/>
            <a:ext cx="214312" cy="307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1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00750" y="1928813"/>
            <a:ext cx="214313" cy="307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929188" y="928688"/>
            <a:ext cx="214312" cy="307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786563" y="2406650"/>
            <a:ext cx="214312" cy="307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715125" y="3000375"/>
            <a:ext cx="214313" cy="307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6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929313" y="3143250"/>
            <a:ext cx="214312" cy="307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286500" y="3500438"/>
            <a:ext cx="214313" cy="307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000625" y="3071813"/>
            <a:ext cx="214313" cy="307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143750" y="3571875"/>
            <a:ext cx="214313" cy="307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1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500938" y="3929063"/>
            <a:ext cx="214312" cy="307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358188" y="4000500"/>
            <a:ext cx="214312" cy="307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1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AutoShape 2"/>
          <p:cNvSpPr>
            <a:spLocks noGrp="1" noChangeArrowheads="1"/>
          </p:cNvSpPr>
          <p:nvPr>
            <p:ph type="title"/>
          </p:nvPr>
        </p:nvSpPr>
        <p:spPr>
          <a:xfrm>
            <a:off x="1290638" y="928688"/>
            <a:ext cx="7924800" cy="1143000"/>
          </a:xfrm>
        </p:spPr>
        <p:txBody>
          <a:bodyPr/>
          <a:lstStyle/>
          <a:p>
            <a:pPr eaLnBrk="1" hangingPunct="1"/>
            <a:r>
              <a:rPr lang="fr-FR" altLang="ro-RO" smtClean="0"/>
              <a:t>Celuloza - </a:t>
            </a:r>
            <a:r>
              <a:rPr lang="en-US" altLang="ro-RO" smtClean="0">
                <a:solidFill>
                  <a:schemeClr val="tx1"/>
                </a:solidFill>
              </a:rPr>
              <a:t>(C</a:t>
            </a:r>
            <a:r>
              <a:rPr lang="en-US" altLang="ro-RO" baseline="-25000" smtClean="0">
                <a:solidFill>
                  <a:schemeClr val="tx1"/>
                </a:solidFill>
              </a:rPr>
              <a:t>6</a:t>
            </a:r>
            <a:r>
              <a:rPr lang="en-US" altLang="ro-RO" smtClean="0">
                <a:solidFill>
                  <a:schemeClr val="tx1"/>
                </a:solidFill>
              </a:rPr>
              <a:t>H</a:t>
            </a:r>
            <a:r>
              <a:rPr lang="en-US" altLang="ro-RO" baseline="-25000" smtClean="0">
                <a:solidFill>
                  <a:schemeClr val="tx1"/>
                </a:solidFill>
              </a:rPr>
              <a:t>10</a:t>
            </a:r>
            <a:r>
              <a:rPr lang="en-US" altLang="ro-RO" smtClean="0">
                <a:solidFill>
                  <a:schemeClr val="tx1"/>
                </a:solidFill>
              </a:rPr>
              <a:t>O</a:t>
            </a:r>
            <a:r>
              <a:rPr lang="en-US" altLang="ro-RO" baseline="-25000" smtClean="0">
                <a:solidFill>
                  <a:schemeClr val="tx1"/>
                </a:solidFill>
              </a:rPr>
              <a:t>5</a:t>
            </a:r>
            <a:r>
              <a:rPr lang="en-US" altLang="ro-RO" smtClean="0">
                <a:solidFill>
                  <a:schemeClr val="tx1"/>
                </a:solidFill>
              </a:rPr>
              <a:t>)</a:t>
            </a:r>
            <a:r>
              <a:rPr lang="en-US" altLang="ro-RO" baseline="-25000" smtClean="0">
                <a:solidFill>
                  <a:schemeClr val="tx1"/>
                </a:solidFill>
              </a:rPr>
              <a:t>n</a:t>
            </a:r>
            <a:r>
              <a:rPr lang="fr-FR" altLang="ro-RO" smtClean="0"/>
              <a:t> n= 300-3300</a:t>
            </a:r>
            <a:endParaRPr lang="en-US" altLang="ro-RO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2571750"/>
            <a:ext cx="9144000" cy="4286250"/>
          </a:xfrm>
          <a:solidFill>
            <a:schemeClr val="bg1"/>
          </a:solidFill>
        </p:spPr>
        <p:txBody>
          <a:bodyPr/>
          <a:lstStyle/>
          <a:p>
            <a:pPr eaLnBrk="1" hangingPunct="1"/>
            <a:r>
              <a:rPr lang="fr-FR" altLang="ro-RO" sz="2000" smtClean="0"/>
              <a:t>Este polizaharida cea mai raspandita in natura, fiind formata din resturi de    </a:t>
            </a:r>
            <a:r>
              <a:rPr lang="el-GR" altLang="ro-RO" sz="2000" smtClean="0">
                <a:cs typeface="Times New Roman" panose="02020603050405020304" pitchFamily="18" charset="0"/>
              </a:rPr>
              <a:t>β</a:t>
            </a:r>
            <a:r>
              <a:rPr lang="en-US" altLang="ro-RO" sz="2000" smtClean="0">
                <a:cs typeface="Times New Roman" panose="02020603050405020304" pitchFamily="18" charset="0"/>
              </a:rPr>
              <a:t> – D- glucopiranoza, unite intre ele in pozitia 1-4. macromoleculele au orientare liniara si structura filiforma, care permite formarea unor leg. de hidrogen intre gr. OH ale moleculelor Invecinate.</a:t>
            </a:r>
          </a:p>
          <a:p>
            <a:pPr eaLnBrk="1" hangingPunct="1"/>
            <a:r>
              <a:rPr lang="en-US" altLang="ro-RO" sz="2000" smtClean="0">
                <a:cs typeface="Times New Roman" panose="02020603050405020304" pitchFamily="18" charset="0"/>
              </a:rPr>
              <a:t>Se obtine din bumbac, lemn, stuf si paie.</a:t>
            </a:r>
            <a:endParaRPr lang="fr-FR" altLang="ro-RO" sz="2000" smtClean="0"/>
          </a:p>
          <a:p>
            <a:pPr eaLnBrk="1" hangingPunct="1"/>
            <a:r>
              <a:rPr lang="fr-FR" altLang="ro-RO" sz="2000" smtClean="0"/>
              <a:t>Celuloza este o substanta alba, cu structura macromoleculara fibroasa, fara gust si fara miros, insolubila in apa, in acizi minerali diluati, cat si in solventi organici. Este solubila in reactivul SCHWEITZER, </a:t>
            </a:r>
            <a:r>
              <a:rPr lang="en-US" altLang="ro-RO" sz="2000" smtClean="0"/>
              <a:t>[Cu (NH</a:t>
            </a:r>
            <a:r>
              <a:rPr lang="en-US" altLang="ro-RO" sz="2000" baseline="-25000" smtClean="0"/>
              <a:t>3</a:t>
            </a:r>
            <a:r>
              <a:rPr lang="en-US" altLang="ro-RO" sz="2000" smtClean="0"/>
              <a:t>)</a:t>
            </a:r>
            <a:r>
              <a:rPr lang="en-US" altLang="ro-RO" sz="2000" baseline="-25000" smtClean="0"/>
              <a:t>4</a:t>
            </a:r>
            <a:r>
              <a:rPr lang="en-US" altLang="ro-RO" sz="2000" smtClean="0"/>
              <a:t> ] (OH)</a:t>
            </a:r>
            <a:r>
              <a:rPr lang="en-US" altLang="ro-RO" sz="2000" baseline="-25000" smtClean="0"/>
              <a:t>2</a:t>
            </a:r>
            <a:endParaRPr lang="en-US" altLang="ro-RO" sz="2000" smtClean="0"/>
          </a:p>
          <a:p>
            <a:pPr eaLnBrk="1" hangingPunct="1"/>
            <a:r>
              <a:rPr lang="fr-FR" altLang="ro-RO" sz="2000" smtClean="0"/>
              <a:t>La incalzire se carbonizeaza, fara a se topi.</a:t>
            </a:r>
            <a:endParaRPr lang="en-US" altLang="ro-RO" sz="2000" smtClean="0"/>
          </a:p>
          <a:p>
            <a:pPr eaLnBrk="1" hangingPunct="1"/>
            <a:r>
              <a:rPr lang="en-US" altLang="ro-RO" sz="2000" smtClean="0"/>
              <a:t>Obtinerea hartiei, a matasii artificiale (de tip vascoza si acetat), a esterilor, a fibrelor si firelor artificiale (lana colodiu, din care se obtine celuloidul), a unor substante explozive, a lacurilor si emailurilor.</a:t>
            </a:r>
          </a:p>
        </p:txBody>
      </p:sp>
      <p:pic>
        <p:nvPicPr>
          <p:cNvPr id="31748" name="Picture 4" descr="300px-Cellulose_Sessel.sv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0" y="0"/>
            <a:ext cx="3143250" cy="145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0"/>
            <a:ext cx="5195887" cy="144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images (8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285860"/>
            <a:ext cx="1071538" cy="1295005"/>
          </a:xfrm>
          <a:prstGeom prst="roundRect">
            <a:avLst>
              <a:gd name="adj" fmla="val 16667"/>
            </a:avLst>
          </a:prstGeom>
          <a:noFill/>
          <a:ln w="9525">
            <a:noFill/>
            <a:miter lim="800000"/>
            <a:headEnd/>
            <a:tailEnd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2928938" y="571500"/>
            <a:ext cx="214312" cy="307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00313" y="571500"/>
            <a:ext cx="214312" cy="307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43313" y="571500"/>
            <a:ext cx="214312" cy="307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143375" y="571500"/>
            <a:ext cx="214313" cy="307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4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>
          <a:xfrm>
            <a:off x="1285875" y="428625"/>
            <a:ext cx="3238500" cy="1143000"/>
          </a:xfrm>
        </p:spPr>
        <p:txBody>
          <a:bodyPr/>
          <a:lstStyle/>
          <a:p>
            <a:r>
              <a:rPr lang="vi-VN" altLang="ro-RO" smtClean="0"/>
              <a:t>Glicogenul</a:t>
            </a:r>
            <a:endParaRPr lang="en-US" altLang="ro-RO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0" y="1928813"/>
            <a:ext cx="9144000" cy="4929187"/>
          </a:xfrm>
          <a:solidFill>
            <a:schemeClr val="bg1"/>
          </a:solidFill>
        </p:spPr>
        <p:txBody>
          <a:bodyPr/>
          <a:lstStyle/>
          <a:p>
            <a:pPr algn="just">
              <a:defRPr/>
            </a:pPr>
            <a:r>
              <a:rPr lang="vi-VN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Glicogenul</a:t>
            </a:r>
            <a:r>
              <a:rPr lang="vi-VN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vi-VN" sz="2400" dirty="0" smtClean="0"/>
              <a:t>este </a:t>
            </a:r>
            <a:r>
              <a:rPr lang="en-US" sz="2400" dirty="0" smtClean="0"/>
              <a:t>o </a:t>
            </a:r>
            <a:r>
              <a:rPr lang="en-US" sz="2400" dirty="0" err="1" smtClean="0"/>
              <a:t>polizaharida</a:t>
            </a:r>
            <a:r>
              <a:rPr lang="en-US" sz="2400" dirty="0" smtClean="0"/>
              <a:t> de </a:t>
            </a:r>
            <a:r>
              <a:rPr lang="en-US" sz="2400" dirty="0" err="1" smtClean="0"/>
              <a:t>rezerva</a:t>
            </a:r>
            <a:r>
              <a:rPr lang="en-US" sz="2400" dirty="0" smtClean="0"/>
              <a:t> </a:t>
            </a:r>
            <a:r>
              <a:rPr lang="en-US" sz="2400" dirty="0" err="1" smtClean="0"/>
              <a:t>pentru</a:t>
            </a:r>
            <a:r>
              <a:rPr lang="en-US" sz="2400" dirty="0" smtClean="0"/>
              <a:t> </a:t>
            </a:r>
            <a:r>
              <a:rPr lang="en-US" sz="2400" dirty="0" err="1" smtClean="0"/>
              <a:t>om</a:t>
            </a:r>
            <a:r>
              <a:rPr lang="en-US" sz="2400" dirty="0" smtClean="0"/>
              <a:t> </a:t>
            </a:r>
            <a:r>
              <a:rPr lang="en-US" sz="2400" dirty="0" err="1" smtClean="0"/>
              <a:t>si</a:t>
            </a:r>
            <a:r>
              <a:rPr lang="en-US" sz="2400" dirty="0" smtClean="0"/>
              <a:t> </a:t>
            </a:r>
            <a:r>
              <a:rPr lang="en-US" sz="2400" dirty="0" err="1" smtClean="0"/>
              <a:t>animale</a:t>
            </a:r>
            <a:r>
              <a:rPr lang="en-US" sz="2400" dirty="0" smtClean="0"/>
              <a:t>, </a:t>
            </a:r>
            <a:r>
              <a:rPr lang="vi-VN" sz="2400" dirty="0" smtClean="0"/>
              <a:t>compus</a:t>
            </a:r>
            <a:r>
              <a:rPr lang="en-US" sz="2400" dirty="0" smtClean="0"/>
              <a:t>a din </a:t>
            </a:r>
            <a:r>
              <a:rPr lang="en-US" sz="2400" b="1" dirty="0" err="1" smtClean="0"/>
              <a:t>resturi</a:t>
            </a:r>
            <a:r>
              <a:rPr lang="en-US" sz="2400" b="1" dirty="0" smtClean="0"/>
              <a:t> de </a:t>
            </a:r>
            <a:r>
              <a:rPr lang="el-GR" sz="2400" b="1" dirty="0" smtClean="0">
                <a:cs typeface="Arial"/>
              </a:rPr>
              <a:t>α</a:t>
            </a:r>
            <a:r>
              <a:rPr lang="en-US" sz="2400" b="1" dirty="0" smtClean="0">
                <a:cs typeface="Arial"/>
              </a:rPr>
              <a:t> – D- </a:t>
            </a:r>
            <a:r>
              <a:rPr lang="en-US" sz="2400" b="1" dirty="0" err="1" smtClean="0">
                <a:cs typeface="Arial"/>
              </a:rPr>
              <a:t>glucoza</a:t>
            </a:r>
            <a:r>
              <a:rPr lang="en-US" sz="2400" b="1" dirty="0" smtClean="0">
                <a:cs typeface="Arial"/>
              </a:rPr>
              <a:t> </a:t>
            </a:r>
            <a:r>
              <a:rPr lang="en-US" sz="2400" dirty="0" smtClean="0">
                <a:cs typeface="Arial"/>
              </a:rPr>
              <a:t>legate in </a:t>
            </a:r>
            <a:r>
              <a:rPr lang="en-US" sz="2400" dirty="0" err="1" smtClean="0">
                <a:cs typeface="Arial"/>
              </a:rPr>
              <a:t>pozitiile</a:t>
            </a:r>
            <a:r>
              <a:rPr lang="en-US" sz="2400" dirty="0" smtClean="0">
                <a:cs typeface="Arial"/>
              </a:rPr>
              <a:t> 1-4 </a:t>
            </a:r>
            <a:r>
              <a:rPr lang="en-US" sz="2400" dirty="0" err="1" smtClean="0">
                <a:cs typeface="Arial"/>
              </a:rPr>
              <a:t>si</a:t>
            </a:r>
            <a:r>
              <a:rPr lang="en-US" sz="2400" dirty="0" smtClean="0">
                <a:cs typeface="Arial"/>
              </a:rPr>
              <a:t> 1-6. Are macromolecule </a:t>
            </a:r>
            <a:r>
              <a:rPr lang="en-US" sz="2400" dirty="0" err="1" smtClean="0">
                <a:cs typeface="Arial"/>
              </a:rPr>
              <a:t>mai</a:t>
            </a:r>
            <a:r>
              <a:rPr lang="en-US" sz="2400" dirty="0" smtClean="0">
                <a:cs typeface="Arial"/>
              </a:rPr>
              <a:t> </a:t>
            </a:r>
            <a:r>
              <a:rPr lang="en-US" sz="2400" dirty="0" err="1" smtClean="0">
                <a:cs typeface="Arial"/>
              </a:rPr>
              <a:t>mici</a:t>
            </a:r>
            <a:r>
              <a:rPr lang="en-US" sz="2400" dirty="0" smtClean="0">
                <a:cs typeface="Arial"/>
              </a:rPr>
              <a:t> </a:t>
            </a:r>
            <a:r>
              <a:rPr lang="en-US" sz="2400" dirty="0" err="1" smtClean="0">
                <a:cs typeface="Arial"/>
              </a:rPr>
              <a:t>si</a:t>
            </a:r>
            <a:r>
              <a:rPr lang="en-US" sz="2400" dirty="0" smtClean="0">
                <a:cs typeface="Arial"/>
              </a:rPr>
              <a:t> </a:t>
            </a:r>
            <a:r>
              <a:rPr lang="en-US" sz="2400" dirty="0" err="1" smtClean="0">
                <a:cs typeface="Arial"/>
              </a:rPr>
              <a:t>mai</a:t>
            </a:r>
            <a:r>
              <a:rPr lang="en-US" sz="2400" dirty="0" smtClean="0">
                <a:cs typeface="Arial"/>
              </a:rPr>
              <a:t> </a:t>
            </a:r>
            <a:r>
              <a:rPr lang="en-US" sz="2400" dirty="0" err="1" smtClean="0">
                <a:cs typeface="Arial"/>
              </a:rPr>
              <a:t>ramificate</a:t>
            </a:r>
            <a:r>
              <a:rPr lang="en-US" sz="2400" dirty="0" smtClean="0">
                <a:cs typeface="Arial"/>
              </a:rPr>
              <a:t> </a:t>
            </a:r>
            <a:r>
              <a:rPr lang="en-US" sz="2400" dirty="0" err="1" smtClean="0">
                <a:cs typeface="Arial"/>
              </a:rPr>
              <a:t>decat</a:t>
            </a:r>
            <a:r>
              <a:rPr lang="en-US" sz="2400" dirty="0" smtClean="0">
                <a:cs typeface="Arial"/>
              </a:rPr>
              <a:t> </a:t>
            </a:r>
            <a:r>
              <a:rPr lang="en-US" sz="2400" dirty="0" err="1" smtClean="0">
                <a:cs typeface="Arial"/>
              </a:rPr>
              <a:t>amilopectina</a:t>
            </a:r>
            <a:r>
              <a:rPr lang="en-US" sz="2400" dirty="0" smtClean="0">
                <a:cs typeface="Arial"/>
              </a:rPr>
              <a:t>.</a:t>
            </a:r>
            <a:r>
              <a:rPr lang="vi-VN" sz="2400" dirty="0" smtClean="0"/>
              <a:t> </a:t>
            </a:r>
            <a:endParaRPr lang="en-US" sz="2400" dirty="0" smtClean="0"/>
          </a:p>
          <a:p>
            <a:pPr>
              <a:defRPr/>
            </a:pPr>
            <a:r>
              <a:rPr lang="en-US" sz="2400" dirty="0" smtClean="0"/>
              <a:t>Are formula </a:t>
            </a:r>
            <a:r>
              <a:rPr lang="en-US" sz="2400" dirty="0" err="1" smtClean="0"/>
              <a:t>moleculara</a:t>
            </a:r>
            <a:r>
              <a:rPr lang="en-US" sz="2400" dirty="0" smtClean="0"/>
              <a:t> (-C</a:t>
            </a:r>
            <a:r>
              <a:rPr lang="en-US" sz="2400" baseline="-25000" dirty="0" smtClean="0"/>
              <a:t>6</a:t>
            </a:r>
            <a:r>
              <a:rPr lang="en-US" sz="2400" dirty="0" smtClean="0"/>
              <a:t>H</a:t>
            </a:r>
            <a:r>
              <a:rPr lang="en-US" sz="2400" baseline="-25000" dirty="0" smtClean="0"/>
              <a:t>10</a:t>
            </a:r>
            <a:r>
              <a:rPr lang="en-US" sz="2400" dirty="0" smtClean="0"/>
              <a:t>O</a:t>
            </a:r>
            <a:r>
              <a:rPr lang="en-US" sz="2400" baseline="-25000" dirty="0" smtClean="0"/>
              <a:t>5</a:t>
            </a:r>
            <a:r>
              <a:rPr lang="en-US" sz="2400" dirty="0" smtClean="0"/>
              <a:t>-)</a:t>
            </a:r>
            <a:r>
              <a:rPr lang="en-US" sz="2400" baseline="-25000" dirty="0" smtClean="0"/>
              <a:t>n</a:t>
            </a:r>
            <a:r>
              <a:rPr lang="en-US" sz="2400" dirty="0" smtClean="0"/>
              <a:t> in care </a:t>
            </a:r>
            <a:r>
              <a:rPr lang="en-US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en-US" sz="2400" dirty="0" smtClean="0"/>
              <a:t> are o </a:t>
            </a:r>
            <a:r>
              <a:rPr lang="en-US" sz="2400" dirty="0" err="1" smtClean="0"/>
              <a:t>valoare</a:t>
            </a:r>
            <a:r>
              <a:rPr lang="en-US" sz="2400" dirty="0" smtClean="0"/>
              <a:t> de </a:t>
            </a:r>
            <a:r>
              <a:rPr lang="en-US" sz="2400" dirty="0" err="1" smtClean="0"/>
              <a:t>ordinul</a:t>
            </a:r>
            <a:r>
              <a:rPr lang="en-US" sz="2400" dirty="0" smtClean="0"/>
              <a:t> 3 000-6 000</a:t>
            </a:r>
          </a:p>
          <a:p>
            <a:pPr algn="just">
              <a:defRPr/>
            </a:pPr>
            <a:r>
              <a:rPr lang="en-US" sz="2400" dirty="0" smtClean="0"/>
              <a:t>Este </a:t>
            </a:r>
            <a:r>
              <a:rPr lang="en-US" sz="2400" dirty="0" err="1" smtClean="0"/>
              <a:t>depozitat</a:t>
            </a:r>
            <a:r>
              <a:rPr lang="en-US" sz="2400" dirty="0" smtClean="0"/>
              <a:t> in </a:t>
            </a:r>
            <a:r>
              <a:rPr lang="en-US" sz="2400" dirty="0" err="1" smtClean="0"/>
              <a:t>ficat</a:t>
            </a:r>
            <a:r>
              <a:rPr lang="en-US" sz="2400" dirty="0" smtClean="0"/>
              <a:t> </a:t>
            </a:r>
            <a:r>
              <a:rPr lang="en-US" sz="2400" dirty="0" err="1" smtClean="0"/>
              <a:t>si</a:t>
            </a:r>
            <a:r>
              <a:rPr lang="en-US" sz="2400" dirty="0" smtClean="0"/>
              <a:t> in </a:t>
            </a:r>
            <a:r>
              <a:rPr lang="en-US" sz="2400" dirty="0" err="1" smtClean="0"/>
              <a:t>concentratie</a:t>
            </a:r>
            <a:r>
              <a:rPr lang="en-US" sz="2400" dirty="0" smtClean="0"/>
              <a:t> </a:t>
            </a:r>
            <a:r>
              <a:rPr lang="en-US" sz="2400" dirty="0" err="1" smtClean="0"/>
              <a:t>mai</a:t>
            </a:r>
            <a:r>
              <a:rPr lang="en-US" sz="2400" dirty="0" smtClean="0"/>
              <a:t> mica in </a:t>
            </a:r>
            <a:r>
              <a:rPr lang="en-US" sz="2400" dirty="0" err="1" smtClean="0"/>
              <a:t>muschi</a:t>
            </a:r>
            <a:r>
              <a:rPr lang="vi-VN" sz="2400" dirty="0" smtClean="0"/>
              <a:t>.</a:t>
            </a:r>
            <a:endParaRPr lang="en-US" sz="2400" dirty="0" smtClean="0"/>
          </a:p>
          <a:p>
            <a:pPr>
              <a:defRPr/>
            </a:pPr>
            <a:r>
              <a:rPr lang="en-US" sz="2400" dirty="0" smtClean="0"/>
              <a:t>Este o </a:t>
            </a:r>
            <a:r>
              <a:rPr lang="en-US" sz="2400" dirty="0" err="1" smtClean="0"/>
              <a:t>pulbere</a:t>
            </a:r>
            <a:r>
              <a:rPr lang="en-US" sz="2400" dirty="0" smtClean="0"/>
              <a:t> alba, </a:t>
            </a:r>
            <a:r>
              <a:rPr lang="en-US" sz="2400" dirty="0" err="1" smtClean="0"/>
              <a:t>solubila</a:t>
            </a:r>
            <a:r>
              <a:rPr lang="en-US" sz="2400" dirty="0" smtClean="0"/>
              <a:t> in </a:t>
            </a:r>
            <a:r>
              <a:rPr lang="en-US" sz="2400" dirty="0" err="1" smtClean="0"/>
              <a:t>apa</a:t>
            </a:r>
            <a:r>
              <a:rPr lang="en-US" sz="2400" dirty="0" smtClean="0"/>
              <a:t> </a:t>
            </a:r>
            <a:r>
              <a:rPr lang="en-US" sz="2400" dirty="0" err="1" smtClean="0"/>
              <a:t>calda</a:t>
            </a:r>
            <a:r>
              <a:rPr lang="en-US" sz="2400" dirty="0" smtClean="0"/>
              <a:t> cu care  </a:t>
            </a:r>
            <a:r>
              <a:rPr lang="en-US" sz="2400" dirty="0" err="1" smtClean="0"/>
              <a:t>formeaza</a:t>
            </a:r>
            <a:r>
              <a:rPr lang="en-US" sz="2400" dirty="0" smtClean="0"/>
              <a:t> o </a:t>
            </a:r>
            <a:r>
              <a:rPr lang="en-US" sz="2400" dirty="0" err="1" smtClean="0"/>
              <a:t>solutie</a:t>
            </a:r>
            <a:r>
              <a:rPr lang="en-US" sz="2400" dirty="0" smtClean="0"/>
              <a:t> </a:t>
            </a:r>
            <a:r>
              <a:rPr lang="en-US" sz="2400" dirty="0" err="1" smtClean="0"/>
              <a:t>opalescenta</a:t>
            </a:r>
            <a:r>
              <a:rPr lang="en-US" sz="2400" dirty="0" smtClean="0"/>
              <a:t> </a:t>
            </a:r>
            <a:r>
              <a:rPr lang="en-US" sz="2400" dirty="0" err="1" smtClean="0"/>
              <a:t>si</a:t>
            </a:r>
            <a:r>
              <a:rPr lang="en-US" sz="2400" dirty="0" smtClean="0"/>
              <a:t> </a:t>
            </a:r>
            <a:r>
              <a:rPr lang="en-US" sz="2400" dirty="0" err="1" smtClean="0"/>
              <a:t>coloidala</a:t>
            </a:r>
            <a:r>
              <a:rPr lang="en-US" sz="2400" dirty="0" smtClean="0"/>
              <a:t>.</a:t>
            </a:r>
          </a:p>
          <a:p>
            <a:pPr>
              <a:defRPr/>
            </a:pPr>
            <a:r>
              <a:rPr lang="en-US" sz="2400" dirty="0" smtClean="0"/>
              <a:t>Cu </a:t>
            </a:r>
            <a:r>
              <a:rPr lang="en-US" sz="2400" dirty="0" err="1" smtClean="0"/>
              <a:t>iodul</a:t>
            </a:r>
            <a:r>
              <a:rPr lang="en-US" sz="2400" dirty="0" smtClean="0"/>
              <a:t> </a:t>
            </a:r>
            <a:r>
              <a:rPr lang="en-US" sz="2400" dirty="0" err="1" smtClean="0"/>
              <a:t>da</a:t>
            </a:r>
            <a:r>
              <a:rPr lang="en-US" sz="2400" dirty="0" smtClean="0"/>
              <a:t> o </a:t>
            </a:r>
            <a:r>
              <a:rPr lang="en-US" sz="2400" dirty="0" err="1" smtClean="0"/>
              <a:t>coloratie</a:t>
            </a:r>
            <a:r>
              <a:rPr lang="en-US" sz="2400" dirty="0" smtClean="0"/>
              <a:t> </a:t>
            </a:r>
            <a:r>
              <a:rPr lang="en-US" sz="2400" dirty="0" err="1" smtClean="0"/>
              <a:t>rosie</a:t>
            </a:r>
            <a:r>
              <a:rPr lang="en-US" sz="2400" dirty="0" smtClean="0"/>
              <a:t> - violet, </a:t>
            </a:r>
            <a:r>
              <a:rPr lang="en-US" sz="2400" dirty="0" err="1" smtClean="0"/>
              <a:t>caracteristica</a:t>
            </a:r>
            <a:r>
              <a:rPr lang="en-US" sz="2400" dirty="0" smtClean="0"/>
              <a:t>. </a:t>
            </a:r>
            <a:r>
              <a:rPr lang="en-US" sz="2400" dirty="0" err="1" smtClean="0"/>
              <a:t>Culoarea</a:t>
            </a:r>
            <a:r>
              <a:rPr lang="en-US" sz="2400" dirty="0" smtClean="0"/>
              <a:t> </a:t>
            </a:r>
            <a:r>
              <a:rPr lang="en-US" sz="2400" dirty="0" err="1" smtClean="0"/>
              <a:t>dispare</a:t>
            </a:r>
            <a:r>
              <a:rPr lang="en-US" sz="2400" dirty="0" smtClean="0"/>
              <a:t> la </a:t>
            </a:r>
            <a:r>
              <a:rPr lang="en-US" sz="2400" dirty="0" err="1" smtClean="0"/>
              <a:t>fierbere</a:t>
            </a:r>
            <a:r>
              <a:rPr lang="en-US" sz="2400" dirty="0" smtClean="0"/>
              <a:t> </a:t>
            </a:r>
            <a:r>
              <a:rPr lang="en-US" sz="2400" dirty="0" err="1" smtClean="0"/>
              <a:t>si</a:t>
            </a:r>
            <a:r>
              <a:rPr lang="en-US" sz="2400" dirty="0" smtClean="0"/>
              <a:t> </a:t>
            </a:r>
            <a:r>
              <a:rPr lang="en-US" sz="2400" dirty="0" err="1" smtClean="0"/>
              <a:t>reapare</a:t>
            </a:r>
            <a:r>
              <a:rPr lang="en-US" sz="2400" dirty="0" smtClean="0"/>
              <a:t> la </a:t>
            </a:r>
            <a:r>
              <a:rPr lang="en-US" sz="2400" dirty="0" err="1" smtClean="0"/>
              <a:t>rece</a:t>
            </a:r>
            <a:r>
              <a:rPr lang="en-US" sz="2400" dirty="0" smtClean="0"/>
              <a:t>, ca in </a:t>
            </a:r>
            <a:r>
              <a:rPr lang="en-US" sz="2400" dirty="0" err="1" smtClean="0"/>
              <a:t>cazul</a:t>
            </a:r>
            <a:r>
              <a:rPr lang="en-US" sz="2400" dirty="0" smtClean="0"/>
              <a:t> </a:t>
            </a:r>
            <a:r>
              <a:rPr lang="en-US" sz="2400" dirty="0" err="1" smtClean="0"/>
              <a:t>amidonului</a:t>
            </a:r>
            <a:r>
              <a:rPr lang="en-US" sz="2400" dirty="0" smtClean="0"/>
              <a:t>.</a:t>
            </a:r>
          </a:p>
          <a:p>
            <a:pPr>
              <a:defRPr/>
            </a:pPr>
            <a:r>
              <a:rPr lang="en-US" sz="2400" dirty="0" err="1" smtClean="0"/>
              <a:t>Prin</a:t>
            </a:r>
            <a:r>
              <a:rPr lang="en-US" sz="2400" dirty="0" smtClean="0"/>
              <a:t> </a:t>
            </a:r>
            <a:r>
              <a:rPr lang="en-US" sz="2400" dirty="0" err="1" smtClean="0"/>
              <a:t>hidroliza</a:t>
            </a:r>
            <a:r>
              <a:rPr lang="en-US" sz="2400" dirty="0" smtClean="0"/>
              <a:t> </a:t>
            </a:r>
            <a:r>
              <a:rPr lang="en-US" sz="2400" dirty="0" err="1" smtClean="0"/>
              <a:t>chimica</a:t>
            </a:r>
            <a:r>
              <a:rPr lang="en-US" sz="2400" dirty="0" smtClean="0"/>
              <a:t> </a:t>
            </a:r>
            <a:r>
              <a:rPr lang="en-US" sz="2400" dirty="0" err="1" smtClean="0"/>
              <a:t>sau</a:t>
            </a:r>
            <a:r>
              <a:rPr lang="en-US" sz="2400" dirty="0" smtClean="0"/>
              <a:t> </a:t>
            </a:r>
            <a:r>
              <a:rPr lang="en-US" sz="2400" dirty="0" err="1" smtClean="0"/>
              <a:t>enzimatica</a:t>
            </a:r>
            <a:r>
              <a:rPr lang="en-US" sz="2400" dirty="0" smtClean="0"/>
              <a:t> </a:t>
            </a:r>
            <a:r>
              <a:rPr lang="en-US" sz="2400" dirty="0" err="1" smtClean="0"/>
              <a:t>formeaza</a:t>
            </a:r>
            <a:r>
              <a:rPr lang="en-US" sz="2400" dirty="0" smtClean="0"/>
              <a:t> </a:t>
            </a:r>
            <a:r>
              <a:rPr lang="el-GR" sz="2400" dirty="0" smtClean="0"/>
              <a:t>α-</a:t>
            </a:r>
            <a:r>
              <a:rPr lang="en-US" sz="2400" dirty="0" smtClean="0"/>
              <a:t>D-</a:t>
            </a:r>
            <a:r>
              <a:rPr lang="en-US" sz="2400" dirty="0" err="1" smtClean="0"/>
              <a:t>glucoza</a:t>
            </a:r>
            <a:r>
              <a:rPr lang="en-US" sz="2400" dirty="0" smtClean="0"/>
              <a:t>.</a:t>
            </a:r>
            <a:r>
              <a:rPr lang="vi-VN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482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3" y="0"/>
            <a:ext cx="2714625" cy="203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Zaharidele">
  <a:themeElements>
    <a:clrScheme name="Capsule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Capsu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apsule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sule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sule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sule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Zaharidele</Template>
  <TotalTime>1063</TotalTime>
  <Words>1078</Words>
  <Application>Microsoft Office PowerPoint</Application>
  <PresentationFormat>On-screen Show (4:3)</PresentationFormat>
  <Paragraphs>126</Paragraphs>
  <Slides>19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Times New Roman</vt:lpstr>
      <vt:lpstr>Wingdings</vt:lpstr>
      <vt:lpstr>Zaharidele</vt:lpstr>
      <vt:lpstr>Photo Editor Photo</vt:lpstr>
      <vt:lpstr>Definitie</vt:lpstr>
      <vt:lpstr>PowerPoint Presentation</vt:lpstr>
      <vt:lpstr>PowerPoint Presentation</vt:lpstr>
      <vt:lpstr>MONOZAHARIDE (OZE) sunt compusi organici ce contin o grupare carbonil, una sau doua grupe OH primar si una sau mai multe grupe OH secundar</vt:lpstr>
      <vt:lpstr>EXEMPLE: hexoze </vt:lpstr>
      <vt:lpstr>Glucoza - C6H12O6</vt:lpstr>
      <vt:lpstr>Proprietati </vt:lpstr>
      <vt:lpstr>Intrebuintari</vt:lpstr>
      <vt:lpstr>Fructoza - C6H12O6</vt:lpstr>
      <vt:lpstr>Intrebuintari</vt:lpstr>
      <vt:lpstr>Zaharoza – C12H22O11 </vt:lpstr>
      <vt:lpstr>Proprietati fizice si chimice </vt:lpstr>
      <vt:lpstr>PowerPoint Presentation</vt:lpstr>
      <vt:lpstr>Intrebuintari</vt:lpstr>
      <vt:lpstr>POLIZAHARIDE</vt:lpstr>
      <vt:lpstr>Amidonul -  (C6H10O5)n </vt:lpstr>
      <vt:lpstr>PowerPoint Presentation</vt:lpstr>
      <vt:lpstr>Celuloza - (C6H10O5)n n= 300-3300</vt:lpstr>
      <vt:lpstr>Glicogenul</vt:lpstr>
    </vt:vector>
  </TitlesOfParts>
  <Company>Acasa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Zaharide</dc:title>
  <dc:creator>Pc</dc:creator>
  <cp:lastModifiedBy>User</cp:lastModifiedBy>
  <cp:revision>138</cp:revision>
  <dcterms:created xsi:type="dcterms:W3CDTF">2014-06-02T19:43:10Z</dcterms:created>
  <dcterms:modified xsi:type="dcterms:W3CDTF">2017-03-28T16:04:39Z</dcterms:modified>
</cp:coreProperties>
</file>