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5420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829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685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4059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547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7017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0440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24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2726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04466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903304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21926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55733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9954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021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748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9ED4E-0D76-467D-834C-C622490E1E28}" type="datetimeFigureOut">
              <a:rPr lang="en-US" smtClean="0"/>
              <a:t>30-Mar-20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CD2DB5D-C6FD-4DA0-B5AC-13700A0EDA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157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484" y="2431039"/>
            <a:ext cx="7766936" cy="1278813"/>
          </a:xfrm>
        </p:spPr>
        <p:txBody>
          <a:bodyPr>
            <a:normAutofit/>
          </a:bodyPr>
          <a:lstStyle/>
          <a:p>
            <a:pPr algn="l"/>
            <a:r>
              <a:rPr lang="ro-RO" sz="2000" dirty="0" smtClean="0">
                <a:solidFill>
                  <a:schemeClr val="tx1"/>
                </a:solidFill>
              </a:rPr>
              <a:t>ELEV: BÎȘCĂ EUGENIA-GABRIELA</a:t>
            </a:r>
          </a:p>
          <a:p>
            <a:pPr algn="l"/>
            <a:r>
              <a:rPr lang="ro-RO" sz="2000" dirty="0" smtClean="0">
                <a:solidFill>
                  <a:schemeClr val="tx1"/>
                </a:solidFill>
              </a:rPr>
              <a:t>CLASA A IX-A M</a:t>
            </a:r>
          </a:p>
          <a:p>
            <a:pPr algn="l"/>
            <a:r>
              <a:rPr lang="ro-RO" sz="2000" dirty="0" smtClean="0">
                <a:solidFill>
                  <a:schemeClr val="tx1"/>
                </a:solidFill>
              </a:rPr>
              <a:t>PROIECT PENTRU BIOLOGIE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605730" y="262226"/>
            <a:ext cx="7766936" cy="1646302"/>
          </a:xfrm>
        </p:spPr>
        <p:txBody>
          <a:bodyPr/>
          <a:lstStyle/>
          <a:p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GENETICA UMANĂ</a:t>
            </a:r>
            <a:b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o-RO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BOLI EREDITARE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4413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 dirty="0" smtClean="0"/>
              <a:t>Ce este EREDITATEA?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121401"/>
            <a:ext cx="9666514" cy="3880773"/>
          </a:xfrm>
        </p:spPr>
        <p:txBody>
          <a:bodyPr>
            <a:normAutofit/>
          </a:bodyPr>
          <a:lstStyle/>
          <a:p>
            <a:pPr algn="just"/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Ereditatea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proprietatea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tuturor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organismelor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vii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aparținătoare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unei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a da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naștere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urmași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asemănători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capacitatea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organismelor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transmite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descendenți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anumite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caractere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ereditare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fie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reproducere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asexuată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reproducere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sexuată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procesul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eredității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variațiile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genetice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acumulează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pot duce la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evoluția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selecție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naturală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unor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fenotipuri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(conform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teoriei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evoluției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Darwin).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Studiul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eredității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în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biologie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se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numește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genetică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și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include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alte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subdomenii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cum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fi </a:t>
            </a:r>
            <a:r>
              <a:rPr lang="en-US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epigenetica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o-RO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o-RO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Cariotipul uman normal= format din 46</a:t>
            </a:r>
            <a:r>
              <a:rPr lang="ro-RO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o-RO" sz="2400" dirty="0" smtClean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cromozomi:</a:t>
            </a:r>
            <a:r>
              <a:rPr lang="ro-RO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44 cromozomi autozomi și 2 cromozomi heterozomi</a:t>
            </a:r>
            <a:endParaRPr lang="en-US" sz="2400" dirty="0">
              <a:solidFill>
                <a:schemeClr val="accent3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121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83280" y="92408"/>
            <a:ext cx="3174274" cy="821992"/>
          </a:xfrm>
        </p:spPr>
        <p:txBody>
          <a:bodyPr/>
          <a:lstStyle/>
          <a:p>
            <a:pPr algn="l"/>
            <a:r>
              <a:rPr lang="ro-RO" dirty="0" smtClean="0"/>
              <a:t>SICLEMIA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5130" y="1802674"/>
            <a:ext cx="11390813" cy="3540035"/>
          </a:xfrm>
        </p:spPr>
        <p:txBody>
          <a:bodyPr>
            <a:noAutofit/>
          </a:bodyPr>
          <a:lstStyle/>
          <a:p>
            <a:pPr algn="l"/>
            <a:r>
              <a:rPr lang="en-US" sz="1600" dirty="0" err="1">
                <a:solidFill>
                  <a:schemeClr val="tx1"/>
                </a:solidFill>
              </a:rPr>
              <a:t>Siclemia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este</a:t>
            </a:r>
            <a:r>
              <a:rPr lang="en-US" sz="1600" dirty="0">
                <a:solidFill>
                  <a:schemeClr val="tx1"/>
                </a:solidFill>
              </a:rPr>
              <a:t> o </a:t>
            </a:r>
            <a:r>
              <a:rPr lang="en-US" sz="1600" dirty="0" err="1">
                <a:solidFill>
                  <a:schemeClr val="tx1"/>
                </a:solidFill>
              </a:rPr>
              <a:t>tulburare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gravă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moştenită</a:t>
            </a:r>
            <a:r>
              <a:rPr lang="en-US" sz="1600" dirty="0">
                <a:solidFill>
                  <a:schemeClr val="tx1"/>
                </a:solidFill>
              </a:rPr>
              <a:t> de </a:t>
            </a:r>
            <a:r>
              <a:rPr lang="en-US" sz="1600" dirty="0" err="1">
                <a:solidFill>
                  <a:schemeClr val="tx1"/>
                </a:solidFill>
              </a:rPr>
              <a:t>sânge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în</a:t>
            </a:r>
            <a:r>
              <a:rPr lang="en-US" sz="1600" dirty="0">
                <a:solidFill>
                  <a:schemeClr val="tx1"/>
                </a:solidFill>
              </a:rPr>
              <a:t> care </a:t>
            </a:r>
            <a:r>
              <a:rPr lang="en-US" sz="1600" dirty="0" err="1">
                <a:solidFill>
                  <a:schemeClr val="tx1"/>
                </a:solidFill>
              </a:rPr>
              <a:t>hematiile</a:t>
            </a:r>
            <a:r>
              <a:rPr lang="en-US" sz="1600" dirty="0">
                <a:solidFill>
                  <a:schemeClr val="tx1"/>
                </a:solidFill>
              </a:rPr>
              <a:t>, care </a:t>
            </a:r>
            <a:r>
              <a:rPr lang="en-US" sz="1600" dirty="0" err="1">
                <a:solidFill>
                  <a:schemeClr val="tx1"/>
                </a:solidFill>
              </a:rPr>
              <a:t>transportă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oxigenul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în</a:t>
            </a:r>
            <a:r>
              <a:rPr lang="en-US" sz="1600" dirty="0">
                <a:solidFill>
                  <a:schemeClr val="tx1"/>
                </a:solidFill>
              </a:rPr>
              <a:t> organism, se </a:t>
            </a:r>
            <a:r>
              <a:rPr lang="en-US" sz="1600" dirty="0" err="1">
                <a:solidFill>
                  <a:schemeClr val="tx1"/>
                </a:solidFill>
              </a:rPr>
              <a:t>dezvoltă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anormal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  <a:p>
            <a:pPr algn="l"/>
            <a:r>
              <a:rPr lang="en-US" sz="1600" dirty="0" err="1">
                <a:solidFill>
                  <a:schemeClr val="tx1"/>
                </a:solidFill>
              </a:rPr>
              <a:t>Tulburarea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afectează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în</a:t>
            </a:r>
            <a:r>
              <a:rPr lang="en-US" sz="1600" dirty="0">
                <a:solidFill>
                  <a:schemeClr val="tx1"/>
                </a:solidFill>
              </a:rPr>
              <a:t> principal </a:t>
            </a:r>
            <a:r>
              <a:rPr lang="en-US" sz="1600" dirty="0" err="1">
                <a:solidFill>
                  <a:schemeClr val="tx1"/>
                </a:solidFill>
              </a:rPr>
              <a:t>oamenii</a:t>
            </a:r>
            <a:r>
              <a:rPr lang="en-US" sz="1600" dirty="0">
                <a:solidFill>
                  <a:schemeClr val="tx1"/>
                </a:solidFill>
              </a:rPr>
              <a:t> din Africa, </a:t>
            </a:r>
            <a:r>
              <a:rPr lang="en-US" sz="1600" dirty="0" err="1">
                <a:solidFill>
                  <a:schemeClr val="tx1"/>
                </a:solidFill>
              </a:rPr>
              <a:t>Caraibe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Orientul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Mijlociu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Marea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Mediteraneenă</a:t>
            </a:r>
            <a:r>
              <a:rPr lang="en-US" sz="1600" dirty="0">
                <a:solidFill>
                  <a:schemeClr val="tx1"/>
                </a:solidFill>
              </a:rPr>
              <a:t> de Est </a:t>
            </a:r>
            <a:r>
              <a:rPr lang="en-US" sz="1600" dirty="0" err="1">
                <a:solidFill>
                  <a:schemeClr val="tx1"/>
                </a:solidFill>
              </a:rPr>
              <a:t>și</a:t>
            </a:r>
            <a:r>
              <a:rPr lang="en-US" sz="1600" dirty="0">
                <a:solidFill>
                  <a:schemeClr val="tx1"/>
                </a:solidFill>
              </a:rPr>
              <a:t> Asia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  <a:p>
            <a:pPr algn="l"/>
            <a:r>
              <a:rPr lang="en-US" sz="1600" dirty="0" err="1">
                <a:solidFill>
                  <a:schemeClr val="tx1"/>
                </a:solidFill>
              </a:rPr>
              <a:t>Globulele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roșii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normale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sunt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flexibile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și</a:t>
            </a:r>
            <a:r>
              <a:rPr lang="en-US" sz="1600" dirty="0">
                <a:solidFill>
                  <a:schemeClr val="tx1"/>
                </a:solidFill>
              </a:rPr>
              <a:t> au </a:t>
            </a:r>
            <a:r>
              <a:rPr lang="en-US" sz="1600" dirty="0" err="1">
                <a:solidFill>
                  <a:schemeClr val="tx1"/>
                </a:solidFill>
              </a:rPr>
              <a:t>formă</a:t>
            </a:r>
            <a:r>
              <a:rPr lang="en-US" sz="1600" dirty="0">
                <a:solidFill>
                  <a:schemeClr val="tx1"/>
                </a:solidFill>
              </a:rPr>
              <a:t> de disc </a:t>
            </a:r>
            <a:r>
              <a:rPr lang="en-US" sz="1600" dirty="0" err="1">
                <a:solidFill>
                  <a:schemeClr val="tx1"/>
                </a:solidFill>
              </a:rPr>
              <a:t>biconcav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dar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în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siclemie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ele</a:t>
            </a:r>
            <a:r>
              <a:rPr lang="en-US" sz="1600" dirty="0">
                <a:solidFill>
                  <a:schemeClr val="tx1"/>
                </a:solidFill>
              </a:rPr>
              <a:t> pot </a:t>
            </a:r>
            <a:r>
              <a:rPr lang="en-US" sz="1600" dirty="0" err="1">
                <a:solidFill>
                  <a:schemeClr val="tx1"/>
                </a:solidFill>
              </a:rPr>
              <a:t>deveni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rigide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și</a:t>
            </a:r>
            <a:r>
              <a:rPr lang="en-US" sz="1600" dirty="0">
                <a:solidFill>
                  <a:schemeClr val="tx1"/>
                </a:solidFill>
              </a:rPr>
              <a:t> sub </a:t>
            </a:r>
            <a:r>
              <a:rPr lang="en-US" sz="1600" dirty="0" err="1">
                <a:solidFill>
                  <a:schemeClr val="tx1"/>
                </a:solidFill>
              </a:rPr>
              <a:t>formă</a:t>
            </a:r>
            <a:r>
              <a:rPr lang="en-US" sz="1600" dirty="0">
                <a:solidFill>
                  <a:schemeClr val="tx1"/>
                </a:solidFill>
              </a:rPr>
              <a:t> de </a:t>
            </a:r>
            <a:r>
              <a:rPr lang="en-US" sz="1600" dirty="0" err="1">
                <a:solidFill>
                  <a:schemeClr val="tx1"/>
                </a:solidFill>
              </a:rPr>
              <a:t>semilună</a:t>
            </a:r>
            <a:r>
              <a:rPr lang="en-US" sz="1600" dirty="0">
                <a:solidFill>
                  <a:schemeClr val="tx1"/>
                </a:solidFill>
              </a:rPr>
              <a:t> (</a:t>
            </a:r>
            <a:r>
              <a:rPr lang="en-US" sz="1600" dirty="0" err="1">
                <a:solidFill>
                  <a:schemeClr val="tx1"/>
                </a:solidFill>
              </a:rPr>
              <a:t>sau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seceră</a:t>
            </a:r>
            <a:r>
              <a:rPr lang="en-US" sz="1600" dirty="0">
                <a:solidFill>
                  <a:schemeClr val="tx1"/>
                </a:solidFill>
              </a:rPr>
              <a:t>). </a:t>
            </a:r>
            <a:r>
              <a:rPr lang="en-US" sz="1600" dirty="0" err="1">
                <a:solidFill>
                  <a:schemeClr val="tx1"/>
                </a:solidFill>
              </a:rPr>
              <a:t>Celulele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în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formă</a:t>
            </a:r>
            <a:r>
              <a:rPr lang="en-US" sz="1600" dirty="0">
                <a:solidFill>
                  <a:schemeClr val="tx1"/>
                </a:solidFill>
              </a:rPr>
              <a:t> de </a:t>
            </a:r>
            <a:r>
              <a:rPr lang="en-US" sz="1600" dirty="0" err="1">
                <a:solidFill>
                  <a:schemeClr val="tx1"/>
                </a:solidFill>
              </a:rPr>
              <a:t>seceră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conțin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hemoglobină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anormală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proteina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bogată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în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fier</a:t>
            </a:r>
            <a:r>
              <a:rPr lang="en-US" sz="1600" dirty="0">
                <a:solidFill>
                  <a:schemeClr val="tx1"/>
                </a:solidFill>
              </a:rPr>
              <a:t>, care </a:t>
            </a:r>
            <a:r>
              <a:rPr lang="en-US" sz="1600" dirty="0" err="1">
                <a:solidFill>
                  <a:schemeClr val="tx1"/>
                </a:solidFill>
              </a:rPr>
              <a:t>permite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globulelor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rosii</a:t>
            </a:r>
            <a:r>
              <a:rPr lang="en-US" sz="1600" dirty="0">
                <a:solidFill>
                  <a:schemeClr val="tx1"/>
                </a:solidFill>
              </a:rPr>
              <a:t> din </a:t>
            </a:r>
            <a:r>
              <a:rPr lang="en-US" sz="1600" dirty="0" err="1">
                <a:solidFill>
                  <a:schemeClr val="tx1"/>
                </a:solidFill>
              </a:rPr>
              <a:t>sânge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transporte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oxigen</a:t>
            </a:r>
            <a:r>
              <a:rPr lang="en-US" sz="1600" dirty="0">
                <a:solidFill>
                  <a:schemeClr val="tx1"/>
                </a:solidFill>
              </a:rPr>
              <a:t> de la </a:t>
            </a:r>
            <a:r>
              <a:rPr lang="en-US" sz="1600" dirty="0" err="1">
                <a:solidFill>
                  <a:schemeClr val="tx1"/>
                </a:solidFill>
              </a:rPr>
              <a:t>plămâni</a:t>
            </a:r>
            <a:r>
              <a:rPr lang="en-US" sz="1600" dirty="0">
                <a:solidFill>
                  <a:schemeClr val="tx1"/>
                </a:solidFill>
              </a:rPr>
              <a:t> la </a:t>
            </a:r>
            <a:r>
              <a:rPr lang="en-US" sz="1600" dirty="0" err="1">
                <a:solidFill>
                  <a:schemeClr val="tx1"/>
                </a:solidFill>
              </a:rPr>
              <a:t>restul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corpului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  <a:p>
            <a:pPr algn="just"/>
            <a:r>
              <a:rPr lang="en-US" sz="1600" dirty="0" err="1">
                <a:solidFill>
                  <a:schemeClr val="tx1"/>
                </a:solidFill>
              </a:rPr>
              <a:t>Celulele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anormale</a:t>
            </a:r>
            <a:r>
              <a:rPr lang="en-US" sz="1600" dirty="0">
                <a:solidFill>
                  <a:schemeClr val="tx1"/>
                </a:solidFill>
              </a:rPr>
              <a:t> nu se pot </a:t>
            </a:r>
            <a:r>
              <a:rPr lang="en-US" sz="1600" dirty="0" err="1">
                <a:solidFill>
                  <a:schemeClr val="tx1"/>
                </a:solidFill>
              </a:rPr>
              <a:t>deplasa</a:t>
            </a:r>
            <a:r>
              <a:rPr lang="en-US" sz="1600" dirty="0">
                <a:solidFill>
                  <a:schemeClr val="tx1"/>
                </a:solidFill>
              </a:rPr>
              <a:t> la </a:t>
            </a:r>
            <a:r>
              <a:rPr lang="en-US" sz="1600" dirty="0" err="1">
                <a:solidFill>
                  <a:schemeClr val="tx1"/>
                </a:solidFill>
              </a:rPr>
              <a:t>fel</a:t>
            </a:r>
            <a:r>
              <a:rPr lang="en-US" sz="1600" dirty="0">
                <a:solidFill>
                  <a:schemeClr val="tx1"/>
                </a:solidFill>
              </a:rPr>
              <a:t> de </a:t>
            </a:r>
            <a:r>
              <a:rPr lang="en-US" sz="1600" dirty="0" err="1">
                <a:solidFill>
                  <a:schemeClr val="tx1"/>
                </a:solidFill>
              </a:rPr>
              <a:t>uşor</a:t>
            </a:r>
            <a:r>
              <a:rPr lang="en-US" sz="1600" dirty="0">
                <a:solidFill>
                  <a:schemeClr val="tx1"/>
                </a:solidFill>
              </a:rPr>
              <a:t> ca </a:t>
            </a:r>
            <a:r>
              <a:rPr lang="en-US" sz="1600" dirty="0" err="1">
                <a:solidFill>
                  <a:schemeClr val="tx1"/>
                </a:solidFill>
              </a:rPr>
              <a:t>cele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normale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şi</a:t>
            </a:r>
            <a:r>
              <a:rPr lang="en-US" sz="1600" dirty="0">
                <a:solidFill>
                  <a:schemeClr val="tx1"/>
                </a:solidFill>
              </a:rPr>
              <a:t> pot </a:t>
            </a:r>
            <a:r>
              <a:rPr lang="en-US" sz="1600" dirty="0" err="1">
                <a:solidFill>
                  <a:schemeClr val="tx1"/>
                </a:solidFill>
              </a:rPr>
              <a:t>bloca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vasele</a:t>
            </a:r>
            <a:r>
              <a:rPr lang="en-US" sz="1600" dirty="0">
                <a:solidFill>
                  <a:schemeClr val="tx1"/>
                </a:solidFill>
              </a:rPr>
              <a:t> de </a:t>
            </a:r>
            <a:r>
              <a:rPr lang="en-US" sz="1600" dirty="0" err="1">
                <a:solidFill>
                  <a:schemeClr val="tx1"/>
                </a:solidFill>
              </a:rPr>
              <a:t>sânge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ceea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ce</a:t>
            </a:r>
            <a:r>
              <a:rPr lang="en-US" sz="1600" dirty="0">
                <a:solidFill>
                  <a:schemeClr val="tx1"/>
                </a:solidFill>
              </a:rPr>
              <a:t> duce la </a:t>
            </a:r>
            <a:r>
              <a:rPr lang="en-US" sz="1600" dirty="0" err="1">
                <a:solidFill>
                  <a:schemeClr val="tx1"/>
                </a:solidFill>
              </a:rPr>
              <a:t>leziuni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în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țesuturi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și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organe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şi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episoade</a:t>
            </a:r>
            <a:r>
              <a:rPr lang="en-US" sz="1600" dirty="0">
                <a:solidFill>
                  <a:schemeClr val="tx1"/>
                </a:solidFill>
              </a:rPr>
              <a:t> de </a:t>
            </a:r>
            <a:r>
              <a:rPr lang="en-US" sz="1600" dirty="0" err="1">
                <a:solidFill>
                  <a:schemeClr val="tx1"/>
                </a:solidFill>
              </a:rPr>
              <a:t>durere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severă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r>
              <a:rPr lang="en-US" sz="1600" dirty="0" err="1">
                <a:solidFill>
                  <a:schemeClr val="tx1"/>
                </a:solidFill>
              </a:rPr>
              <a:t>Astfel</a:t>
            </a:r>
            <a:r>
              <a:rPr lang="en-US" sz="1600" dirty="0">
                <a:solidFill>
                  <a:schemeClr val="tx1"/>
                </a:solidFill>
              </a:rPr>
              <a:t> de </a:t>
            </a:r>
            <a:r>
              <a:rPr lang="en-US" sz="1600" dirty="0" err="1">
                <a:solidFill>
                  <a:schemeClr val="tx1"/>
                </a:solidFill>
              </a:rPr>
              <a:t>episoade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sunt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cunoscute</a:t>
            </a:r>
            <a:r>
              <a:rPr lang="en-US" sz="1600" dirty="0">
                <a:solidFill>
                  <a:schemeClr val="tx1"/>
                </a:solidFill>
              </a:rPr>
              <a:t> ca o </a:t>
            </a:r>
            <a:r>
              <a:rPr lang="en-US" sz="1600" dirty="0" err="1">
                <a:solidFill>
                  <a:schemeClr val="tx1"/>
                </a:solidFill>
              </a:rPr>
              <a:t>criză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vaso-ocluzivă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r>
              <a:rPr lang="en-US" sz="1600" dirty="0" err="1">
                <a:solidFill>
                  <a:schemeClr val="tx1"/>
                </a:solidFill>
              </a:rPr>
              <a:t>Ele</a:t>
            </a:r>
            <a:r>
              <a:rPr lang="en-US" sz="1600" dirty="0">
                <a:solidFill>
                  <a:schemeClr val="tx1"/>
                </a:solidFill>
              </a:rPr>
              <a:t> pot dura de la </a:t>
            </a:r>
            <a:r>
              <a:rPr lang="en-US" sz="1600" dirty="0" err="1">
                <a:solidFill>
                  <a:schemeClr val="tx1"/>
                </a:solidFill>
              </a:rPr>
              <a:t>câteva</a:t>
            </a:r>
            <a:r>
              <a:rPr lang="en-US" sz="1600" dirty="0">
                <a:solidFill>
                  <a:schemeClr val="tx1"/>
                </a:solidFill>
              </a:rPr>
              <a:t> minute </a:t>
            </a:r>
            <a:r>
              <a:rPr lang="en-US" sz="1600" dirty="0" err="1">
                <a:solidFill>
                  <a:schemeClr val="tx1"/>
                </a:solidFill>
              </a:rPr>
              <a:t>până</a:t>
            </a:r>
            <a:r>
              <a:rPr lang="en-US" sz="1600" dirty="0">
                <a:solidFill>
                  <a:schemeClr val="tx1"/>
                </a:solidFill>
              </a:rPr>
              <a:t> la </a:t>
            </a:r>
            <a:r>
              <a:rPr lang="en-US" sz="1600" dirty="0" err="1">
                <a:solidFill>
                  <a:schemeClr val="tx1"/>
                </a:solidFill>
              </a:rPr>
              <a:t>câteva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luni</a:t>
            </a:r>
            <a:r>
              <a:rPr lang="en-US" sz="1600" dirty="0">
                <a:solidFill>
                  <a:schemeClr val="tx1"/>
                </a:solidFill>
              </a:rPr>
              <a:t>, </a:t>
            </a:r>
            <a:r>
              <a:rPr lang="en-US" sz="1600" dirty="0" err="1">
                <a:solidFill>
                  <a:schemeClr val="tx1"/>
                </a:solidFill>
              </a:rPr>
              <a:t>deşi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în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medie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durează</a:t>
            </a:r>
            <a:r>
              <a:rPr lang="en-US" sz="1600" dirty="0">
                <a:solidFill>
                  <a:schemeClr val="tx1"/>
                </a:solidFill>
              </a:rPr>
              <a:t> de la </a:t>
            </a:r>
            <a:r>
              <a:rPr lang="en-US" sz="1600" dirty="0" err="1">
                <a:solidFill>
                  <a:schemeClr val="tx1"/>
                </a:solidFill>
              </a:rPr>
              <a:t>cinci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până</a:t>
            </a:r>
            <a:r>
              <a:rPr lang="en-US" sz="1600" dirty="0">
                <a:solidFill>
                  <a:schemeClr val="tx1"/>
                </a:solidFill>
              </a:rPr>
              <a:t> la </a:t>
            </a:r>
            <a:r>
              <a:rPr lang="en-US" sz="1600" dirty="0" err="1">
                <a:solidFill>
                  <a:schemeClr val="tx1"/>
                </a:solidFill>
              </a:rPr>
              <a:t>șapte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zile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US" sz="1600" dirty="0">
              <a:solidFill>
                <a:schemeClr val="tx1"/>
              </a:solidFill>
            </a:endParaRPr>
          </a:p>
          <a:p>
            <a:pPr algn="l"/>
            <a:r>
              <a:rPr lang="en-US" sz="1600" dirty="0" err="1">
                <a:solidFill>
                  <a:schemeClr val="tx1"/>
                </a:solidFill>
              </a:rPr>
              <a:t>Celulele</a:t>
            </a:r>
            <a:r>
              <a:rPr lang="en-US" sz="1600" dirty="0">
                <a:solidFill>
                  <a:schemeClr val="tx1"/>
                </a:solidFill>
              </a:rPr>
              <a:t> sanguine </a:t>
            </a:r>
            <a:r>
              <a:rPr lang="en-US" sz="1600" dirty="0" err="1">
                <a:solidFill>
                  <a:schemeClr val="tx1"/>
                </a:solidFill>
              </a:rPr>
              <a:t>anormale</a:t>
            </a:r>
            <a:r>
              <a:rPr lang="en-US" sz="1600" dirty="0">
                <a:solidFill>
                  <a:schemeClr val="tx1"/>
                </a:solidFill>
              </a:rPr>
              <a:t> au, de </a:t>
            </a:r>
            <a:r>
              <a:rPr lang="en-US" sz="1600" dirty="0" err="1">
                <a:solidFill>
                  <a:schemeClr val="tx1"/>
                </a:solidFill>
              </a:rPr>
              <a:t>asemenea</a:t>
            </a:r>
            <a:r>
              <a:rPr lang="en-US" sz="1600" dirty="0">
                <a:solidFill>
                  <a:schemeClr val="tx1"/>
                </a:solidFill>
              </a:rPr>
              <a:t>, o </a:t>
            </a:r>
            <a:r>
              <a:rPr lang="en-US" sz="1600" dirty="0" err="1">
                <a:solidFill>
                  <a:schemeClr val="tx1"/>
                </a:solidFill>
              </a:rPr>
              <a:t>durată</a:t>
            </a:r>
            <a:r>
              <a:rPr lang="en-US" sz="1600" dirty="0">
                <a:solidFill>
                  <a:schemeClr val="tx1"/>
                </a:solidFill>
              </a:rPr>
              <a:t> de </a:t>
            </a:r>
            <a:r>
              <a:rPr lang="en-US" sz="1600" dirty="0" err="1">
                <a:solidFill>
                  <a:schemeClr val="tx1"/>
                </a:solidFill>
              </a:rPr>
              <a:t>viață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mai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scurtă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și</a:t>
            </a:r>
            <a:r>
              <a:rPr lang="en-US" sz="1600" dirty="0">
                <a:solidFill>
                  <a:schemeClr val="tx1"/>
                </a:solidFill>
              </a:rPr>
              <a:t> nu </a:t>
            </a:r>
            <a:r>
              <a:rPr lang="en-US" sz="1600" dirty="0" err="1">
                <a:solidFill>
                  <a:schemeClr val="tx1"/>
                </a:solidFill>
              </a:rPr>
              <a:t>sunt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înlocuite</a:t>
            </a:r>
            <a:r>
              <a:rPr lang="en-US" sz="1600" dirty="0">
                <a:solidFill>
                  <a:schemeClr val="tx1"/>
                </a:solidFill>
              </a:rPr>
              <a:t> la </a:t>
            </a:r>
            <a:r>
              <a:rPr lang="en-US" sz="1600" dirty="0" err="1">
                <a:solidFill>
                  <a:schemeClr val="tx1"/>
                </a:solidFill>
              </a:rPr>
              <a:t>fel</a:t>
            </a:r>
            <a:r>
              <a:rPr lang="en-US" sz="1600" dirty="0">
                <a:solidFill>
                  <a:schemeClr val="tx1"/>
                </a:solidFill>
              </a:rPr>
              <a:t> de </a:t>
            </a:r>
            <a:r>
              <a:rPr lang="en-US" sz="1600" dirty="0" err="1">
                <a:solidFill>
                  <a:schemeClr val="tx1"/>
                </a:solidFill>
              </a:rPr>
              <a:t>repede</a:t>
            </a:r>
            <a:r>
              <a:rPr lang="en-US" sz="1600" dirty="0">
                <a:solidFill>
                  <a:schemeClr val="tx1"/>
                </a:solidFill>
              </a:rPr>
              <a:t> ca </a:t>
            </a:r>
            <a:r>
              <a:rPr lang="en-US" sz="1600" dirty="0" err="1">
                <a:solidFill>
                  <a:schemeClr val="tx1"/>
                </a:solidFill>
              </a:rPr>
              <a:t>celulele</a:t>
            </a:r>
            <a:r>
              <a:rPr lang="en-US" sz="1600" dirty="0">
                <a:solidFill>
                  <a:schemeClr val="tx1"/>
                </a:solidFill>
              </a:rPr>
              <a:t> sanguine </a:t>
            </a:r>
            <a:r>
              <a:rPr lang="en-US" sz="1600" dirty="0" err="1">
                <a:solidFill>
                  <a:schemeClr val="tx1"/>
                </a:solidFill>
              </a:rPr>
              <a:t>normale</a:t>
            </a:r>
            <a:r>
              <a:rPr lang="en-US" sz="1600" dirty="0">
                <a:solidFill>
                  <a:schemeClr val="tx1"/>
                </a:solidFill>
              </a:rPr>
              <a:t>. </a:t>
            </a:r>
            <a:r>
              <a:rPr lang="en-US" sz="1600" dirty="0" err="1">
                <a:solidFill>
                  <a:schemeClr val="tx1"/>
                </a:solidFill>
              </a:rPr>
              <a:t>Acest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lucru</a:t>
            </a:r>
            <a:r>
              <a:rPr lang="en-US" sz="1600" dirty="0">
                <a:solidFill>
                  <a:schemeClr val="tx1"/>
                </a:solidFill>
              </a:rPr>
              <a:t> conduce la un deficit de </a:t>
            </a:r>
            <a:r>
              <a:rPr lang="en-US" sz="1600" dirty="0" err="1">
                <a:solidFill>
                  <a:schemeClr val="tx1"/>
                </a:solidFill>
              </a:rPr>
              <a:t>celule</a:t>
            </a:r>
            <a:r>
              <a:rPr lang="en-US" sz="1600" dirty="0">
                <a:solidFill>
                  <a:schemeClr val="tx1"/>
                </a:solidFill>
              </a:rPr>
              <a:t> </a:t>
            </a:r>
            <a:r>
              <a:rPr lang="en-US" sz="1600" dirty="0" err="1">
                <a:solidFill>
                  <a:schemeClr val="tx1"/>
                </a:solidFill>
              </a:rPr>
              <a:t>roșii</a:t>
            </a:r>
            <a:r>
              <a:rPr lang="en-US" sz="1600" dirty="0">
                <a:solidFill>
                  <a:schemeClr val="tx1"/>
                </a:solidFill>
              </a:rPr>
              <a:t> sanguine, </a:t>
            </a:r>
            <a:r>
              <a:rPr lang="en-US" sz="1600" dirty="0" err="1">
                <a:solidFill>
                  <a:schemeClr val="tx1"/>
                </a:solidFill>
              </a:rPr>
              <a:t>cunoscut</a:t>
            </a:r>
            <a:r>
              <a:rPr lang="en-US" sz="1600" dirty="0">
                <a:solidFill>
                  <a:schemeClr val="tx1"/>
                </a:solidFill>
              </a:rPr>
              <a:t> sub </a:t>
            </a:r>
            <a:r>
              <a:rPr lang="en-US" sz="1600" dirty="0" err="1">
                <a:solidFill>
                  <a:schemeClr val="tx1"/>
                </a:solidFill>
              </a:rPr>
              <a:t>numele</a:t>
            </a:r>
            <a:r>
              <a:rPr lang="en-US" sz="1600" dirty="0">
                <a:solidFill>
                  <a:schemeClr val="tx1"/>
                </a:solidFill>
              </a:rPr>
              <a:t> de </a:t>
            </a:r>
            <a:r>
              <a:rPr lang="en-US" sz="1600" dirty="0" err="1">
                <a:solidFill>
                  <a:schemeClr val="tx1"/>
                </a:solidFill>
              </a:rPr>
              <a:t>anemie</a:t>
            </a:r>
            <a:r>
              <a:rPr lang="en-US" sz="16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44449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0400" y="191588"/>
            <a:ext cx="4023360" cy="657497"/>
          </a:xfrm>
        </p:spPr>
        <p:txBody>
          <a:bodyPr/>
          <a:lstStyle/>
          <a:p>
            <a:r>
              <a:rPr lang="ro-RO" dirty="0" smtClean="0"/>
              <a:t>FIBROZĂ CHISTICĂ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8981" y="1076372"/>
            <a:ext cx="8596668" cy="3880773"/>
          </a:xfrm>
        </p:spPr>
        <p:txBody>
          <a:bodyPr/>
          <a:lstStyle/>
          <a:p>
            <a:r>
              <a:rPr lang="en-US" dirty="0" err="1"/>
              <a:t>Fibroza</a:t>
            </a:r>
            <a:r>
              <a:rPr lang="en-US" dirty="0"/>
              <a:t> </a:t>
            </a:r>
            <a:r>
              <a:rPr lang="en-US" dirty="0" err="1"/>
              <a:t>chistică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una</a:t>
            </a:r>
            <a:r>
              <a:rPr lang="en-US" dirty="0"/>
              <a:t> din </a:t>
            </a:r>
            <a:r>
              <a:rPr lang="en-US" dirty="0" err="1"/>
              <a:t>cele</a:t>
            </a:r>
            <a:r>
              <a:rPr lang="en-US" dirty="0"/>
              <a:t> </a:t>
            </a:r>
            <a:r>
              <a:rPr lang="en-US" dirty="0" err="1"/>
              <a:t>mai</a:t>
            </a:r>
            <a:r>
              <a:rPr lang="en-US" dirty="0"/>
              <a:t> </a:t>
            </a:r>
            <a:r>
              <a:rPr lang="en-US" dirty="0" err="1"/>
              <a:t>răspândite</a:t>
            </a:r>
            <a:r>
              <a:rPr lang="en-US" dirty="0"/>
              <a:t> </a:t>
            </a:r>
            <a:r>
              <a:rPr lang="en-US" dirty="0" err="1"/>
              <a:t>boli</a:t>
            </a:r>
            <a:r>
              <a:rPr lang="en-US" dirty="0"/>
              <a:t> </a:t>
            </a:r>
            <a:r>
              <a:rPr lang="en-US" dirty="0" err="1"/>
              <a:t>monogenice</a:t>
            </a:r>
            <a:r>
              <a:rPr lang="en-US" dirty="0"/>
              <a:t> </a:t>
            </a:r>
            <a:r>
              <a:rPr lang="en-US" dirty="0" err="1"/>
              <a:t>recesive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provocată</a:t>
            </a:r>
            <a:r>
              <a:rPr lang="en-US" dirty="0"/>
              <a:t> de </a:t>
            </a:r>
            <a:r>
              <a:rPr lang="en-US" dirty="0" err="1"/>
              <a:t>mutații</a:t>
            </a:r>
            <a:r>
              <a:rPr lang="en-US" dirty="0"/>
              <a:t>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gena</a:t>
            </a:r>
            <a:r>
              <a:rPr lang="en-US" dirty="0"/>
              <a:t> CFTR (Cystic Fibrosis Transmembrane Conductance Regulator</a:t>
            </a:r>
            <a:r>
              <a:rPr lang="en-US" dirty="0" smtClean="0"/>
              <a:t>). </a:t>
            </a:r>
            <a:r>
              <a:rPr lang="en-US" dirty="0" err="1"/>
              <a:t>Proteina</a:t>
            </a:r>
            <a:r>
              <a:rPr lang="en-US" dirty="0"/>
              <a:t> </a:t>
            </a:r>
            <a:r>
              <a:rPr lang="en-US" dirty="0" err="1"/>
              <a:t>codificată</a:t>
            </a:r>
            <a:r>
              <a:rPr lang="en-US" dirty="0"/>
              <a:t> de </a:t>
            </a:r>
            <a:r>
              <a:rPr lang="en-US" dirty="0" err="1"/>
              <a:t>această</a:t>
            </a:r>
            <a:r>
              <a:rPr lang="en-US" dirty="0"/>
              <a:t> </a:t>
            </a:r>
            <a:r>
              <a:rPr lang="en-US" dirty="0" err="1"/>
              <a:t>genă</a:t>
            </a:r>
            <a:r>
              <a:rPr lang="en-US" dirty="0"/>
              <a:t> </a:t>
            </a:r>
            <a:r>
              <a:rPr lang="en-US" dirty="0" err="1"/>
              <a:t>controlează</a:t>
            </a:r>
            <a:r>
              <a:rPr lang="en-US" dirty="0"/>
              <a:t> </a:t>
            </a:r>
            <a:r>
              <a:rPr lang="en-US" dirty="0" err="1"/>
              <a:t>secreția</a:t>
            </a:r>
            <a:r>
              <a:rPr lang="en-US" dirty="0"/>
              <a:t> </a:t>
            </a:r>
            <a:r>
              <a:rPr lang="en-US" dirty="0" err="1"/>
              <a:t>glandelor</a:t>
            </a:r>
            <a:r>
              <a:rPr lang="en-US" dirty="0"/>
              <a:t> exocrine din </a:t>
            </a:r>
            <a:r>
              <a:rPr lang="en-US" dirty="0" err="1"/>
              <a:t>numeroase</a:t>
            </a:r>
            <a:r>
              <a:rPr lang="en-US" dirty="0"/>
              <a:t> </a:t>
            </a:r>
            <a:r>
              <a:rPr lang="en-US" dirty="0" err="1"/>
              <a:t>organe</a:t>
            </a:r>
            <a:r>
              <a:rPr lang="en-US" dirty="0"/>
              <a:t>, </a:t>
            </a:r>
            <a:r>
              <a:rPr lang="en-US" dirty="0" err="1"/>
              <a:t>mutațiile</a:t>
            </a:r>
            <a:r>
              <a:rPr lang="en-US" dirty="0"/>
              <a:t> </a:t>
            </a:r>
            <a:r>
              <a:rPr lang="en-US" dirty="0" err="1"/>
              <a:t>determinând</a:t>
            </a:r>
            <a:r>
              <a:rPr lang="en-US" dirty="0"/>
              <a:t> </a:t>
            </a:r>
            <a:r>
              <a:rPr lang="en-US" dirty="0" err="1"/>
              <a:t>îngroșarea</a:t>
            </a:r>
            <a:r>
              <a:rPr lang="en-US" dirty="0"/>
              <a:t> </a:t>
            </a:r>
            <a:r>
              <a:rPr lang="en-US" dirty="0" err="1"/>
              <a:t>secrețiilor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</a:t>
            </a:r>
            <a:r>
              <a:rPr lang="en-US" dirty="0" err="1"/>
              <a:t>afectarea</a:t>
            </a:r>
            <a:r>
              <a:rPr lang="en-US" dirty="0"/>
              <a:t> </a:t>
            </a:r>
            <a:r>
              <a:rPr lang="en-US" dirty="0" err="1"/>
              <a:t>funcției</a:t>
            </a:r>
            <a:r>
              <a:rPr lang="en-US" dirty="0"/>
              <a:t> </a:t>
            </a:r>
            <a:r>
              <a:rPr lang="en-US" dirty="0" err="1"/>
              <a:t>sistemului</a:t>
            </a:r>
            <a:r>
              <a:rPr lang="en-US" dirty="0"/>
              <a:t> </a:t>
            </a:r>
            <a:r>
              <a:rPr lang="en-US" dirty="0" err="1"/>
              <a:t>bronhopulmonar</a:t>
            </a:r>
            <a:r>
              <a:rPr lang="en-US" dirty="0"/>
              <a:t>, </a:t>
            </a:r>
            <a:r>
              <a:rPr lang="en-US" dirty="0" err="1"/>
              <a:t>sistemului</a:t>
            </a:r>
            <a:r>
              <a:rPr lang="en-US" dirty="0"/>
              <a:t> </a:t>
            </a:r>
            <a:r>
              <a:rPr lang="en-US" dirty="0" err="1"/>
              <a:t>digestiv</a:t>
            </a:r>
            <a:r>
              <a:rPr lang="en-US" dirty="0"/>
              <a:t>, </a:t>
            </a:r>
            <a:r>
              <a:rPr lang="en-US" dirty="0" err="1"/>
              <a:t>reproductiv</a:t>
            </a:r>
            <a:r>
              <a:rPr lang="en-US" dirty="0"/>
              <a:t> </a:t>
            </a:r>
            <a:r>
              <a:rPr lang="en-US" dirty="0" err="1"/>
              <a:t>și</a:t>
            </a:r>
            <a:r>
              <a:rPr lang="en-US" dirty="0"/>
              <a:t> a </a:t>
            </a:r>
            <a:r>
              <a:rPr lang="en-US" dirty="0" err="1"/>
              <a:t>altor</a:t>
            </a:r>
            <a:r>
              <a:rPr lang="en-US" dirty="0"/>
              <a:t> </a:t>
            </a:r>
            <a:r>
              <a:rPr lang="en-US" dirty="0" err="1"/>
              <a:t>organe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limbajul</a:t>
            </a:r>
            <a:r>
              <a:rPr lang="en-US" dirty="0"/>
              <a:t> familial </a:t>
            </a:r>
            <a:r>
              <a:rPr lang="en-US" dirty="0" err="1"/>
              <a:t>fibroza</a:t>
            </a:r>
            <a:r>
              <a:rPr lang="en-US" dirty="0"/>
              <a:t> </a:t>
            </a:r>
            <a:r>
              <a:rPr lang="en-US" dirty="0" err="1"/>
              <a:t>chistică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uneori</a:t>
            </a:r>
            <a:r>
              <a:rPr lang="en-US" dirty="0"/>
              <a:t> </a:t>
            </a:r>
            <a:r>
              <a:rPr lang="en-US" dirty="0" err="1"/>
              <a:t>numită</a:t>
            </a:r>
            <a:r>
              <a:rPr lang="en-US" dirty="0"/>
              <a:t> „</a:t>
            </a:r>
            <a:r>
              <a:rPr lang="en-US" dirty="0" err="1"/>
              <a:t>boala</a:t>
            </a:r>
            <a:r>
              <a:rPr lang="en-US" dirty="0"/>
              <a:t> </a:t>
            </a:r>
            <a:r>
              <a:rPr lang="en-US" dirty="0" err="1"/>
              <a:t>celor</a:t>
            </a:r>
            <a:r>
              <a:rPr lang="en-US" dirty="0"/>
              <a:t> 65 de </a:t>
            </a:r>
            <a:r>
              <a:rPr lang="en-US" dirty="0" err="1"/>
              <a:t>trandafiri</a:t>
            </a:r>
            <a:r>
              <a:rPr lang="en-US" dirty="0"/>
              <a:t>”. </a:t>
            </a:r>
            <a:r>
              <a:rPr lang="en-US" dirty="0" err="1"/>
              <a:t>Numele</a:t>
            </a:r>
            <a:r>
              <a:rPr lang="en-US" dirty="0"/>
              <a:t> a </a:t>
            </a:r>
            <a:r>
              <a:rPr lang="en-US" dirty="0" err="1"/>
              <a:t>fost</a:t>
            </a:r>
            <a:r>
              <a:rPr lang="en-US" dirty="0"/>
              <a:t> </a:t>
            </a:r>
            <a:r>
              <a:rPr lang="en-US" dirty="0" err="1"/>
              <a:t>creat</a:t>
            </a:r>
            <a:r>
              <a:rPr lang="en-US" dirty="0"/>
              <a:t> de un </a:t>
            </a:r>
            <a:r>
              <a:rPr lang="en-US" dirty="0" err="1"/>
              <a:t>băiețel</a:t>
            </a:r>
            <a:r>
              <a:rPr lang="en-US" dirty="0"/>
              <a:t> care </a:t>
            </a:r>
            <a:r>
              <a:rPr lang="en-US" dirty="0" err="1"/>
              <a:t>și</a:t>
            </a:r>
            <a:r>
              <a:rPr lang="en-US" dirty="0"/>
              <a:t>-a </a:t>
            </a:r>
            <a:r>
              <a:rPr lang="en-US" dirty="0" err="1"/>
              <a:t>auzit</a:t>
            </a:r>
            <a:r>
              <a:rPr lang="en-US" dirty="0"/>
              <a:t> mama </a:t>
            </a:r>
            <a:r>
              <a:rPr lang="en-US" dirty="0" err="1"/>
              <a:t>vorbind</a:t>
            </a:r>
            <a:r>
              <a:rPr lang="en-US" dirty="0"/>
              <a:t> la </a:t>
            </a:r>
            <a:r>
              <a:rPr lang="en-US" dirty="0" err="1"/>
              <a:t>telefon</a:t>
            </a:r>
            <a:r>
              <a:rPr lang="en-US" dirty="0"/>
              <a:t> </a:t>
            </a:r>
            <a:r>
              <a:rPr lang="en-US" dirty="0" err="1"/>
              <a:t>despre</a:t>
            </a:r>
            <a:r>
              <a:rPr lang="en-US" dirty="0"/>
              <a:t> </a:t>
            </a:r>
            <a:r>
              <a:rPr lang="en-US" dirty="0" err="1"/>
              <a:t>boala</a:t>
            </a:r>
            <a:r>
              <a:rPr lang="en-US" dirty="0"/>
              <a:t> </a:t>
            </a:r>
            <a:r>
              <a:rPr lang="en-US" dirty="0" err="1"/>
              <a:t>lui</a:t>
            </a:r>
            <a:r>
              <a:rPr lang="en-US" dirty="0"/>
              <a:t>. </a:t>
            </a:r>
            <a:r>
              <a:rPr lang="en-US" dirty="0" err="1"/>
              <a:t>În</a:t>
            </a:r>
            <a:r>
              <a:rPr lang="en-US" dirty="0"/>
              <a:t> </a:t>
            </a:r>
            <a:r>
              <a:rPr lang="en-US" dirty="0" err="1"/>
              <a:t>limba</a:t>
            </a:r>
            <a:r>
              <a:rPr lang="en-US" dirty="0"/>
              <a:t> </a:t>
            </a:r>
            <a:r>
              <a:rPr lang="en-US" dirty="0" err="1"/>
              <a:t>engleză</a:t>
            </a:r>
            <a:r>
              <a:rPr lang="en-US" dirty="0"/>
              <a:t> </a:t>
            </a:r>
            <a:r>
              <a:rPr lang="en-US" dirty="0" err="1"/>
              <a:t>numele</a:t>
            </a:r>
            <a:r>
              <a:rPr lang="en-US" dirty="0"/>
              <a:t> </a:t>
            </a:r>
            <a:r>
              <a:rPr lang="en-US" dirty="0" err="1"/>
              <a:t>bolii</a:t>
            </a:r>
            <a:r>
              <a:rPr lang="en-US" dirty="0"/>
              <a:t> (cystic fibrosis) are o </a:t>
            </a:r>
            <a:r>
              <a:rPr lang="en-US" dirty="0" err="1"/>
              <a:t>pronunție</a:t>
            </a:r>
            <a:r>
              <a:rPr lang="en-US" dirty="0"/>
              <a:t> </a:t>
            </a:r>
            <a:r>
              <a:rPr lang="en-US" dirty="0" err="1"/>
              <a:t>asemănătoare</a:t>
            </a:r>
            <a:r>
              <a:rPr lang="en-US" dirty="0"/>
              <a:t> cu </a:t>
            </a:r>
            <a:r>
              <a:rPr lang="en-US" dirty="0" err="1"/>
              <a:t>cea</a:t>
            </a:r>
            <a:r>
              <a:rPr lang="en-US" dirty="0"/>
              <a:t> a </a:t>
            </a:r>
            <a:r>
              <a:rPr lang="en-US" dirty="0" err="1"/>
              <a:t>expresiei</a:t>
            </a:r>
            <a:r>
              <a:rPr lang="en-US" dirty="0"/>
              <a:t> </a:t>
            </a:r>
            <a:r>
              <a:rPr lang="en-US" dirty="0" err="1"/>
              <a:t>sixtyfive</a:t>
            </a:r>
            <a:r>
              <a:rPr lang="en-US" dirty="0"/>
              <a:t> roses („65 de </a:t>
            </a:r>
            <a:r>
              <a:rPr lang="en-US" dirty="0" err="1"/>
              <a:t>trandafiri</a:t>
            </a:r>
            <a:r>
              <a:rPr lang="en-US" dirty="0" smtClean="0"/>
              <a:t>”).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7726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29468" y="144660"/>
            <a:ext cx="3522133" cy="1070187"/>
          </a:xfrm>
        </p:spPr>
        <p:txBody>
          <a:bodyPr/>
          <a:lstStyle/>
          <a:p>
            <a:pPr algn="l"/>
            <a:r>
              <a:rPr lang="ro-RO" dirty="0" smtClean="0"/>
              <a:t>CELIACHIE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18012" y="1463041"/>
            <a:ext cx="11312434" cy="3684692"/>
          </a:xfrm>
        </p:spPr>
        <p:txBody>
          <a:bodyPr>
            <a:normAutofit lnSpcReduction="10000"/>
          </a:bodyPr>
          <a:lstStyle/>
          <a:p>
            <a:pPr algn="just"/>
            <a:r>
              <a:rPr lang="en-US" dirty="0" err="1">
                <a:solidFill>
                  <a:schemeClr val="tx1"/>
                </a:solidFill>
              </a:rPr>
              <a:t>Numita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boala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celiaca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afectiunea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apare</a:t>
            </a:r>
            <a:r>
              <a:rPr lang="en-US" dirty="0">
                <a:solidFill>
                  <a:schemeClr val="tx1"/>
                </a:solidFill>
              </a:rPr>
              <a:t> sub </a:t>
            </a:r>
            <a:r>
              <a:rPr lang="en-US" dirty="0" err="1">
                <a:solidFill>
                  <a:schemeClr val="tx1"/>
                </a:solidFill>
              </a:rPr>
              <a:t>formele</a:t>
            </a:r>
            <a:r>
              <a:rPr lang="en-US" dirty="0">
                <a:solidFill>
                  <a:schemeClr val="tx1"/>
                </a:solidFill>
              </a:rPr>
              <a:t> de </a:t>
            </a:r>
            <a:r>
              <a:rPr lang="en-US" dirty="0" err="1">
                <a:solidFill>
                  <a:schemeClr val="tx1"/>
                </a:solidFill>
              </a:rPr>
              <a:t>celiachie</a:t>
            </a:r>
            <a:r>
              <a:rPr lang="en-US" dirty="0">
                <a:solidFill>
                  <a:schemeClr val="tx1"/>
                </a:solidFill>
              </a:rPr>
              <a:t> a </a:t>
            </a:r>
            <a:r>
              <a:rPr lang="en-US" dirty="0" err="1">
                <a:solidFill>
                  <a:schemeClr val="tx1"/>
                </a:solidFill>
              </a:rPr>
              <a:t>copilului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celiachie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aadultului</a:t>
            </a:r>
            <a:r>
              <a:rPr lang="en-US" dirty="0">
                <a:solidFill>
                  <a:schemeClr val="tx1"/>
                </a:solidFill>
              </a:rPr>
              <a:t> (</a:t>
            </a:r>
            <a:r>
              <a:rPr lang="en-US" dirty="0" err="1">
                <a:solidFill>
                  <a:schemeClr val="tx1"/>
                </a:solidFill>
              </a:rPr>
              <a:t>sau</a:t>
            </a:r>
            <a:r>
              <a:rPr lang="en-US" dirty="0">
                <a:solidFill>
                  <a:schemeClr val="tx1"/>
                </a:solidFill>
              </a:rPr>
              <a:t> sprue </a:t>
            </a:r>
            <a:r>
              <a:rPr lang="en-US" dirty="0" err="1">
                <a:solidFill>
                  <a:schemeClr val="tx1"/>
                </a:solidFill>
              </a:rPr>
              <a:t>indigena</a:t>
            </a:r>
            <a:r>
              <a:rPr lang="en-US" dirty="0">
                <a:solidFill>
                  <a:schemeClr val="tx1"/>
                </a:solidFill>
              </a:rPr>
              <a:t>), la care se </a:t>
            </a:r>
            <a:r>
              <a:rPr lang="en-US" dirty="0" err="1">
                <a:solidFill>
                  <a:schemeClr val="tx1"/>
                </a:solidFill>
              </a:rPr>
              <a:t>adauga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Dermatita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herpetiforma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Duhring</a:t>
            </a:r>
            <a:r>
              <a:rPr lang="en-US" dirty="0">
                <a:solidFill>
                  <a:schemeClr val="tx1"/>
                </a:solidFill>
              </a:rPr>
              <a:t> cu </a:t>
            </a:r>
            <a:r>
              <a:rPr lang="en-US" dirty="0" err="1">
                <a:solidFill>
                  <a:schemeClr val="tx1"/>
                </a:solidFill>
              </a:rPr>
              <a:t>exteriorizare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suprafata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pielii</a:t>
            </a:r>
            <a:r>
              <a:rPr lang="en-US" dirty="0">
                <a:solidFill>
                  <a:schemeClr val="tx1"/>
                </a:solidFill>
              </a:rPr>
              <a:t>. Este o </a:t>
            </a:r>
            <a:r>
              <a:rPr lang="en-US" dirty="0" err="1">
                <a:solidFill>
                  <a:schemeClr val="tx1"/>
                </a:solidFill>
              </a:rPr>
              <a:t>afectiune</a:t>
            </a:r>
            <a:r>
              <a:rPr lang="en-US" dirty="0">
                <a:solidFill>
                  <a:schemeClr val="tx1"/>
                </a:solidFill>
              </a:rPr>
              <a:t>/</a:t>
            </a:r>
            <a:r>
              <a:rPr lang="en-US" dirty="0" err="1">
                <a:solidFill>
                  <a:schemeClr val="tx1"/>
                </a:solidFill>
              </a:rPr>
              <a:t>boala</a:t>
            </a:r>
            <a:r>
              <a:rPr lang="en-US" dirty="0">
                <a:solidFill>
                  <a:schemeClr val="tx1"/>
                </a:solidFill>
              </a:rPr>
              <a:t> a </a:t>
            </a:r>
            <a:r>
              <a:rPr lang="en-US" dirty="0" err="1">
                <a:solidFill>
                  <a:schemeClr val="tx1"/>
                </a:solidFill>
              </a:rPr>
              <a:t>aparatului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digestiv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mai</a:t>
            </a:r>
            <a:r>
              <a:rPr lang="en-US" dirty="0">
                <a:solidFill>
                  <a:schemeClr val="tx1"/>
                </a:solidFill>
              </a:rPr>
              <a:t> exact </a:t>
            </a:r>
            <a:r>
              <a:rPr lang="en-US" dirty="0" err="1">
                <a:solidFill>
                  <a:schemeClr val="tx1"/>
                </a:solidFill>
              </a:rPr>
              <a:t>aintestinului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subtire</a:t>
            </a:r>
            <a:r>
              <a:rPr lang="en-US" dirty="0">
                <a:solidFill>
                  <a:schemeClr val="tx1"/>
                </a:solidFill>
              </a:rPr>
              <a:t>. Nu </a:t>
            </a:r>
            <a:r>
              <a:rPr lang="en-US" dirty="0" err="1">
                <a:solidFill>
                  <a:schemeClr val="tx1"/>
                </a:solidFill>
              </a:rPr>
              <a:t>este</a:t>
            </a:r>
            <a:r>
              <a:rPr lang="en-US" dirty="0">
                <a:solidFill>
                  <a:schemeClr val="tx1"/>
                </a:solidFill>
              </a:rPr>
              <a:t> o </a:t>
            </a:r>
            <a:r>
              <a:rPr lang="en-US" dirty="0" err="1">
                <a:solidFill>
                  <a:schemeClr val="tx1"/>
                </a:solidFill>
              </a:rPr>
              <a:t>boala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contagioasa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dar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este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ereditara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constǎ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într</a:t>
            </a:r>
            <a:r>
              <a:rPr lang="en-US" dirty="0">
                <a:solidFill>
                  <a:schemeClr val="tx1"/>
                </a:solidFill>
              </a:rPr>
              <a:t>-o </a:t>
            </a:r>
            <a:r>
              <a:rPr lang="en-US" dirty="0" err="1">
                <a:solidFill>
                  <a:schemeClr val="tx1"/>
                </a:solidFill>
              </a:rPr>
              <a:t>intolerantaalimentara</a:t>
            </a:r>
            <a:r>
              <a:rPr lang="en-US" dirty="0">
                <a:solidFill>
                  <a:schemeClr val="tx1"/>
                </a:solidFill>
              </a:rPr>
              <a:t> la gluten. </a:t>
            </a:r>
            <a:r>
              <a:rPr lang="en-US" dirty="0" err="1">
                <a:solidFill>
                  <a:schemeClr val="tx1"/>
                </a:solidFill>
              </a:rPr>
              <a:t>Glutenul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este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în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sens</a:t>
            </a:r>
            <a:r>
              <a:rPr lang="en-US" dirty="0">
                <a:solidFill>
                  <a:schemeClr val="tx1"/>
                </a:solidFill>
              </a:rPr>
              <a:t> medical, </a:t>
            </a:r>
            <a:r>
              <a:rPr lang="en-US" dirty="0" err="1">
                <a:solidFill>
                  <a:schemeClr val="tx1"/>
                </a:solidFill>
              </a:rPr>
              <a:t>denumirea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cumulativa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pentru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proteinele</a:t>
            </a:r>
            <a:r>
              <a:rPr lang="en-US" dirty="0">
                <a:solidFill>
                  <a:schemeClr val="tx1"/>
                </a:solidFill>
              </a:rPr>
              <a:t> din </a:t>
            </a:r>
            <a:r>
              <a:rPr lang="en-US" dirty="0" err="1">
                <a:solidFill>
                  <a:schemeClr val="tx1"/>
                </a:solidFill>
              </a:rPr>
              <a:t>urmatoarele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cereale</a:t>
            </a:r>
            <a:r>
              <a:rPr lang="en-US" dirty="0">
                <a:solidFill>
                  <a:schemeClr val="tx1"/>
                </a:solidFill>
              </a:rPr>
              <a:t> cu spic : </a:t>
            </a:r>
            <a:r>
              <a:rPr lang="en-US" dirty="0" err="1">
                <a:solidFill>
                  <a:schemeClr val="tx1"/>
                </a:solidFill>
              </a:rPr>
              <a:t>grâu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orz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secara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hibrizii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lor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cerealele</a:t>
            </a:r>
            <a:r>
              <a:rPr lang="en-US" dirty="0">
                <a:solidFill>
                  <a:schemeClr val="tx1"/>
                </a:solidFill>
              </a:rPr>
              <a:t> mama. </a:t>
            </a:r>
            <a:r>
              <a:rPr lang="en-US" dirty="0" err="1">
                <a:solidFill>
                  <a:schemeClr val="tx1"/>
                </a:solidFill>
              </a:rPr>
              <a:t>Proteinele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acestor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cereale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sunt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toxice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pentru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persoanele</a:t>
            </a:r>
            <a:r>
              <a:rPr lang="en-US" dirty="0">
                <a:solidFill>
                  <a:schemeClr val="tx1"/>
                </a:solidFill>
              </a:rPr>
              <a:t> care au </a:t>
            </a:r>
            <a:r>
              <a:rPr lang="en-US" dirty="0" err="1">
                <a:solidFill>
                  <a:schemeClr val="tx1"/>
                </a:solidFill>
              </a:rPr>
              <a:t>dezvoltat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aceasta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intoleranta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alimentara.Ovazul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este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îngaduit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celiacilor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în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cazul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în</a:t>
            </a:r>
            <a:r>
              <a:rPr lang="en-US" dirty="0">
                <a:solidFill>
                  <a:schemeClr val="tx1"/>
                </a:solidFill>
              </a:rPr>
              <a:t> care </a:t>
            </a:r>
            <a:r>
              <a:rPr lang="en-US" dirty="0" err="1">
                <a:solidFill>
                  <a:schemeClr val="tx1"/>
                </a:solidFill>
              </a:rPr>
              <a:t>este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crescut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separat</a:t>
            </a:r>
            <a:r>
              <a:rPr lang="en-US" dirty="0">
                <a:solidFill>
                  <a:schemeClr val="tx1"/>
                </a:solidFill>
              </a:rPr>
              <a:t> de </a:t>
            </a:r>
            <a:r>
              <a:rPr lang="en-US" dirty="0" err="1">
                <a:solidFill>
                  <a:schemeClr val="tx1"/>
                </a:solidFill>
              </a:rPr>
              <a:t>grâu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orz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secara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iar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terenul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în</a:t>
            </a:r>
            <a:r>
              <a:rPr lang="en-US" dirty="0">
                <a:solidFill>
                  <a:schemeClr val="tx1"/>
                </a:solidFill>
              </a:rPr>
              <a:t> care </a:t>
            </a:r>
            <a:r>
              <a:rPr lang="en-US" dirty="0" err="1">
                <a:solidFill>
                  <a:schemeClr val="tx1"/>
                </a:solidFill>
              </a:rPr>
              <a:t>este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cultivat</a:t>
            </a:r>
            <a:r>
              <a:rPr lang="en-US" dirty="0">
                <a:solidFill>
                  <a:schemeClr val="tx1"/>
                </a:solidFill>
              </a:rPr>
              <a:t> nu </a:t>
            </a:r>
            <a:r>
              <a:rPr lang="en-US" dirty="0" err="1">
                <a:solidFill>
                  <a:schemeClr val="tx1"/>
                </a:solidFill>
              </a:rPr>
              <a:t>contine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urme</a:t>
            </a:r>
            <a:r>
              <a:rPr lang="en-US" dirty="0">
                <a:solidFill>
                  <a:schemeClr val="tx1"/>
                </a:solidFill>
              </a:rPr>
              <a:t> din </a:t>
            </a:r>
            <a:r>
              <a:rPr lang="en-US" dirty="0" err="1">
                <a:solidFill>
                  <a:schemeClr val="tx1"/>
                </a:solidFill>
              </a:rPr>
              <a:t>niciuna</a:t>
            </a:r>
            <a:r>
              <a:rPr lang="en-US" dirty="0">
                <a:solidFill>
                  <a:schemeClr val="tx1"/>
                </a:solidFill>
              </a:rPr>
              <a:t> din </a:t>
            </a:r>
            <a:r>
              <a:rPr lang="en-US" dirty="0" err="1">
                <a:solidFill>
                  <a:schemeClr val="tx1"/>
                </a:solidFill>
              </a:rPr>
              <a:t>acestea</a:t>
            </a:r>
            <a:r>
              <a:rPr lang="en-US" dirty="0">
                <a:solidFill>
                  <a:schemeClr val="tx1"/>
                </a:solidFill>
              </a:rPr>
              <a:t>. De </a:t>
            </a:r>
            <a:r>
              <a:rPr lang="en-US" dirty="0" err="1">
                <a:solidFill>
                  <a:schemeClr val="tx1"/>
                </a:solidFill>
              </a:rPr>
              <a:t>asemenea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cereale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precum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meiul</a:t>
            </a:r>
            <a:r>
              <a:rPr lang="en-US" dirty="0">
                <a:solidFill>
                  <a:schemeClr val="tx1"/>
                </a:solidFill>
              </a:rPr>
              <a:t>, durra, </a:t>
            </a:r>
            <a:r>
              <a:rPr lang="en-US" dirty="0" err="1">
                <a:solidFill>
                  <a:schemeClr val="tx1"/>
                </a:solidFill>
              </a:rPr>
              <a:t>orezul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sau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porumbul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precum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pseudocerealele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teff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hrisca</a:t>
            </a:r>
            <a:r>
              <a:rPr lang="en-US" dirty="0">
                <a:solidFill>
                  <a:schemeClr val="tx1"/>
                </a:solidFill>
              </a:rPr>
              <a:t>, quinoa etc., nu </a:t>
            </a:r>
            <a:r>
              <a:rPr lang="en-US" dirty="0" err="1">
                <a:solidFill>
                  <a:schemeClr val="tx1"/>
                </a:solidFill>
              </a:rPr>
              <a:t>sunt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toxice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pentru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organismul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uman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afectat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Glutenul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este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acel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liant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alimentar</a:t>
            </a:r>
            <a:r>
              <a:rPr lang="en-US" dirty="0">
                <a:solidFill>
                  <a:schemeClr val="tx1"/>
                </a:solidFill>
              </a:rPr>
              <a:t> din </a:t>
            </a:r>
            <a:r>
              <a:rPr lang="en-US" dirty="0" err="1">
                <a:solidFill>
                  <a:schemeClr val="tx1"/>
                </a:solidFill>
              </a:rPr>
              <a:t>grâu</a:t>
            </a:r>
            <a:r>
              <a:rPr lang="en-US" dirty="0">
                <a:solidFill>
                  <a:schemeClr val="tx1"/>
                </a:solidFill>
              </a:rPr>
              <a:t> care </a:t>
            </a:r>
            <a:r>
              <a:rPr lang="en-US" dirty="0" err="1">
                <a:solidFill>
                  <a:schemeClr val="tx1"/>
                </a:solidFill>
              </a:rPr>
              <a:t>îi</a:t>
            </a:r>
            <a:r>
              <a:rPr lang="en-US" dirty="0">
                <a:solidFill>
                  <a:schemeClr val="tx1"/>
                </a:solidFill>
              </a:rPr>
              <a:t> da </a:t>
            </a:r>
            <a:r>
              <a:rPr lang="en-US" dirty="0" err="1">
                <a:solidFill>
                  <a:schemeClr val="tx1"/>
                </a:solidFill>
              </a:rPr>
              <a:t>pâinii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capacitatea</a:t>
            </a:r>
            <a:r>
              <a:rPr lang="en-US" dirty="0">
                <a:solidFill>
                  <a:schemeClr val="tx1"/>
                </a:solidFill>
              </a:rPr>
              <a:t> de </a:t>
            </a:r>
            <a:r>
              <a:rPr lang="en-US" dirty="0" err="1">
                <a:solidFill>
                  <a:schemeClr val="tx1"/>
                </a:solidFill>
              </a:rPr>
              <a:t>dospire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Organismul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persoanei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celiace</a:t>
            </a:r>
            <a:r>
              <a:rPr lang="en-US" dirty="0">
                <a:solidFill>
                  <a:schemeClr val="tx1"/>
                </a:solidFill>
              </a:rPr>
              <a:t> se </a:t>
            </a:r>
            <a:r>
              <a:rPr lang="en-US" dirty="0" err="1">
                <a:solidFill>
                  <a:schemeClr val="tx1"/>
                </a:solidFill>
              </a:rPr>
              <a:t>apǎra</a:t>
            </a:r>
            <a:r>
              <a:rPr lang="en-US" dirty="0">
                <a:solidFill>
                  <a:schemeClr val="tx1"/>
                </a:solidFill>
              </a:rPr>
              <a:t> de gluten </a:t>
            </a:r>
            <a:r>
              <a:rPr lang="en-US" dirty="0" err="1">
                <a:solidFill>
                  <a:schemeClr val="tx1"/>
                </a:solidFill>
              </a:rPr>
              <a:t>prin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formare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deanticorpi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Acestia</a:t>
            </a:r>
            <a:r>
              <a:rPr lang="en-US" dirty="0">
                <a:solidFill>
                  <a:schemeClr val="tx1"/>
                </a:solidFill>
              </a:rPr>
              <a:t> pot fi </a:t>
            </a:r>
            <a:r>
              <a:rPr lang="en-US" dirty="0" err="1">
                <a:solidFill>
                  <a:schemeClr val="tx1"/>
                </a:solidFill>
              </a:rPr>
              <a:t>determinati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în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laboratorul</a:t>
            </a:r>
            <a:r>
              <a:rPr lang="en-US" dirty="0">
                <a:solidFill>
                  <a:schemeClr val="tx1"/>
                </a:solidFill>
              </a:rPr>
              <a:t> de </a:t>
            </a:r>
            <a:r>
              <a:rPr lang="en-US" dirty="0" err="1">
                <a:solidFill>
                  <a:schemeClr val="tx1"/>
                </a:solidFill>
              </a:rPr>
              <a:t>analize</a:t>
            </a:r>
            <a:r>
              <a:rPr lang="en-US" dirty="0">
                <a:solidFill>
                  <a:schemeClr val="tx1"/>
                </a:solidFill>
              </a:rPr>
              <a:t>. </a:t>
            </a:r>
            <a:r>
              <a:rPr lang="en-US" dirty="0" err="1">
                <a:solidFill>
                  <a:schemeClr val="tx1"/>
                </a:solidFill>
              </a:rPr>
              <a:t>Celiachia</a:t>
            </a:r>
            <a:r>
              <a:rPr lang="en-US" dirty="0">
                <a:solidFill>
                  <a:schemeClr val="tx1"/>
                </a:solidFill>
              </a:rPr>
              <a:t> nu se </a:t>
            </a:r>
            <a:r>
              <a:rPr lang="en-US" dirty="0" err="1">
                <a:solidFill>
                  <a:schemeClr val="tx1"/>
                </a:solidFill>
              </a:rPr>
              <a:t>vindeca</a:t>
            </a:r>
            <a:r>
              <a:rPr lang="en-US" dirty="0">
                <a:solidFill>
                  <a:schemeClr val="tx1"/>
                </a:solidFill>
              </a:rPr>
              <a:t>, </a:t>
            </a:r>
            <a:r>
              <a:rPr lang="en-US" dirty="0" err="1">
                <a:solidFill>
                  <a:schemeClr val="tx1"/>
                </a:solidFill>
              </a:rPr>
              <a:t>boala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odata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aparuta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ramâne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pe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toata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durata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vietii</a:t>
            </a:r>
            <a:r>
              <a:rPr lang="en-US" dirty="0">
                <a:solidFill>
                  <a:schemeClr val="tx1"/>
                </a:solidFill>
              </a:rPr>
              <a:t>. Pot </a:t>
            </a:r>
            <a:r>
              <a:rPr lang="en-US" dirty="0" err="1">
                <a:solidFill>
                  <a:schemeClr val="tx1"/>
                </a:solidFill>
              </a:rPr>
              <a:t>disparea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în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timp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doar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anticorpii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simptomele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bolii</a:t>
            </a:r>
            <a:r>
              <a:rPr lang="en-US" dirty="0">
                <a:solidFill>
                  <a:schemeClr val="tx1"/>
                </a:solidFill>
              </a:rPr>
              <a:t>, care </a:t>
            </a:r>
            <a:r>
              <a:rPr lang="en-US" dirty="0" err="1">
                <a:solidFill>
                  <a:schemeClr val="tx1"/>
                </a:solidFill>
              </a:rPr>
              <a:t>însa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reapar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atunci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când</a:t>
            </a:r>
            <a:r>
              <a:rPr lang="en-US" dirty="0">
                <a:solidFill>
                  <a:schemeClr val="tx1"/>
                </a:solidFill>
              </a:rPr>
              <a:t> se </a:t>
            </a:r>
            <a:r>
              <a:rPr lang="en-US" dirty="0" err="1">
                <a:solidFill>
                  <a:schemeClr val="tx1"/>
                </a:solidFill>
              </a:rPr>
              <a:t>consuma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iar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cereale</a:t>
            </a:r>
            <a:r>
              <a:rPr lang="en-US" dirty="0">
                <a:solidFill>
                  <a:schemeClr val="tx1"/>
                </a:solidFill>
              </a:rPr>
              <a:t> cu spic, care </a:t>
            </a:r>
            <a:r>
              <a:rPr lang="en-US" dirty="0" err="1">
                <a:solidFill>
                  <a:schemeClr val="tx1"/>
                </a:solidFill>
              </a:rPr>
              <a:t>sunt</a:t>
            </a:r>
            <a:r>
              <a:rPr lang="en-US" dirty="0">
                <a:solidFill>
                  <a:schemeClr val="tx1"/>
                </a:solidFill>
              </a:rPr>
              <a:t> </a:t>
            </a:r>
            <a:r>
              <a:rPr lang="en-US" dirty="0" err="1">
                <a:solidFill>
                  <a:schemeClr val="tx1"/>
                </a:solidFill>
              </a:rPr>
              <a:t>interzise</a:t>
            </a:r>
            <a:r>
              <a:rPr lang="en-US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2030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</TotalTime>
  <Words>684</Words>
  <Application>Microsoft Office PowerPoint</Application>
  <PresentationFormat>Widescreen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Times New Roman</vt:lpstr>
      <vt:lpstr>Trebuchet MS</vt:lpstr>
      <vt:lpstr>Wingdings 3</vt:lpstr>
      <vt:lpstr>Facet</vt:lpstr>
      <vt:lpstr>GENETICA UMANĂ BOLI EREDITARE</vt:lpstr>
      <vt:lpstr>Ce este EREDITATEA?</vt:lpstr>
      <vt:lpstr>SICLEMIA</vt:lpstr>
      <vt:lpstr>FIBROZĂ CHISTICĂ</vt:lpstr>
      <vt:lpstr>CELIACHIE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GENETICA UMANĂ BOLI EREDITARE</dc:title>
  <dc:creator>User</dc:creator>
  <cp:lastModifiedBy>User</cp:lastModifiedBy>
  <cp:revision>3</cp:revision>
  <dcterms:created xsi:type="dcterms:W3CDTF">2020-03-31T02:10:33Z</dcterms:created>
  <dcterms:modified xsi:type="dcterms:W3CDTF">2020-03-31T02:32:45Z</dcterms:modified>
</cp:coreProperties>
</file>