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1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915794A-78F3-4E01-A74B-8DF9CB454DDA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0B0FE5E-E917-4FEC-B6E9-4D4861E5B9F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o.wikipedia.org/wiki/Tehnic%C4%83" TargetMode="External"/><Relationship Id="rId13" Type="http://schemas.openxmlformats.org/officeDocument/2006/relationships/hyperlink" Target="https://ro.wikipedia.org/wiki/Temperatur%C4%83" TargetMode="External"/><Relationship Id="rId3" Type="http://schemas.openxmlformats.org/officeDocument/2006/relationships/hyperlink" Target="https://ro.wikipedia.org/wiki/Combustibil" TargetMode="External"/><Relationship Id="rId7" Type="http://schemas.openxmlformats.org/officeDocument/2006/relationships/hyperlink" Target="https://ro.wikipedia.org/wiki/Flac%C4%83r%C4%83" TargetMode="External"/><Relationship Id="rId12" Type="http://schemas.openxmlformats.org/officeDocument/2006/relationships/hyperlink" Target="https://ro.wikipedia.org/wiki/Radical_(chimie)" TargetMode="External"/><Relationship Id="rId2" Type="http://schemas.openxmlformats.org/officeDocument/2006/relationships/hyperlink" Target="https://ro.wikipedia.org/wiki/Reac%C8%9Bie_chimic%C4%8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o.wikipedia.org/wiki/Lumin%C4%83" TargetMode="External"/><Relationship Id="rId11" Type="http://schemas.openxmlformats.org/officeDocument/2006/relationships/hyperlink" Target="https://ro.wikipedia.org/wiki/Ardere" TargetMode="External"/><Relationship Id="rId5" Type="http://schemas.openxmlformats.org/officeDocument/2006/relationships/hyperlink" Target="https://ro.wikipedia.org/wiki/C%C4%83ldur%C4%83" TargetMode="External"/><Relationship Id="rId10" Type="http://schemas.openxmlformats.org/officeDocument/2006/relationships/hyperlink" Target="https://ro.wikipedia.org/wiki/Aer" TargetMode="External"/><Relationship Id="rId4" Type="http://schemas.openxmlformats.org/officeDocument/2006/relationships/hyperlink" Target="https://ro.wikipedia.org/w/index.php?title=Oxidant&amp;action=edit&amp;redlink=1" TargetMode="External"/><Relationship Id="rId9" Type="http://schemas.openxmlformats.org/officeDocument/2006/relationships/hyperlink" Target="https://ro.wikipedia.org/wiki/Oxigen" TargetMode="External"/><Relationship Id="rId14" Type="http://schemas.openxmlformats.org/officeDocument/2006/relationships/hyperlink" Target="https://ro.wikipedia.org/wiki/Radicali_liber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o.wikipedia.org/wiki/Ap%C4%83" TargetMode="External"/><Relationship Id="rId3" Type="http://schemas.openxmlformats.org/officeDocument/2006/relationships/hyperlink" Target="https://ro.wikipedia.org/wiki/Clor" TargetMode="External"/><Relationship Id="rId7" Type="http://schemas.openxmlformats.org/officeDocument/2006/relationships/hyperlink" Target="https://ro.wikipedia.org/wiki/Vapori" TargetMode="External"/><Relationship Id="rId2" Type="http://schemas.openxmlformats.org/officeDocument/2006/relationships/hyperlink" Target="https://ro.wikipedia.org/wiki/Oxigen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o.wikipedia.org/wiki/Hidrogen" TargetMode="External"/><Relationship Id="rId5" Type="http://schemas.openxmlformats.org/officeDocument/2006/relationships/hyperlink" Target="https://ro.wikipedia.org/wiki/Ardere" TargetMode="External"/><Relationship Id="rId4" Type="http://schemas.openxmlformats.org/officeDocument/2006/relationships/hyperlink" Target="https://ro.wikipedia.org/wiki/Fluor" TargetMode="External"/><Relationship Id="rId9" Type="http://schemas.openxmlformats.org/officeDocument/2006/relationships/hyperlink" Target="https://ro.wikipedia.org/w/index.php?title=Motor_rachet%C4%83&amp;action=edit&amp;redlink=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2592288"/>
          </a:xfrm>
        </p:spPr>
        <p:txBody>
          <a:bodyPr>
            <a:noAutofit/>
          </a:bodyPr>
          <a:lstStyle/>
          <a:p>
            <a:r>
              <a:rPr lang="ro-RO" sz="8000" b="1" dirty="0" smtClean="0">
                <a:latin typeface="French Script MT" pitchFamily="66" charset="0"/>
              </a:rPr>
              <a:t>Efectele nedorite ale arderii incomplete</a:t>
            </a:r>
            <a:endParaRPr lang="en-US" sz="8000" b="1" dirty="0">
              <a:latin typeface="French Script MT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4653136"/>
            <a:ext cx="6400800" cy="1752600"/>
          </a:xfrm>
        </p:spPr>
        <p:txBody>
          <a:bodyPr/>
          <a:lstStyle/>
          <a:p>
            <a:r>
              <a:rPr lang="ro-RO" b="1" dirty="0" smtClean="0"/>
              <a:t>Tomus Iosia</a:t>
            </a:r>
          </a:p>
          <a:p>
            <a:r>
              <a:rPr lang="ro-RO" b="1" dirty="0" smtClean="0"/>
              <a:t>Clasa VII A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vi-VN" b="1" dirty="0"/>
              <a:t>Arderea</a:t>
            </a:r>
            <a:r>
              <a:rPr lang="vi-VN" dirty="0"/>
              <a:t> sau </a:t>
            </a:r>
            <a:r>
              <a:rPr lang="vi-VN" b="1" dirty="0"/>
              <a:t>combustia</a:t>
            </a:r>
            <a:r>
              <a:rPr lang="vi-VN" dirty="0"/>
              <a:t> este o </a:t>
            </a:r>
            <a:r>
              <a:rPr lang="vi-VN" dirty="0">
                <a:hlinkClick r:id="rId2" tooltip="Reacție chimică"/>
              </a:rPr>
              <a:t>reacție chimică</a:t>
            </a:r>
            <a:r>
              <a:rPr lang="vi-VN" dirty="0"/>
              <a:t> exotermă între un </a:t>
            </a:r>
            <a:r>
              <a:rPr lang="vi-VN" dirty="0">
                <a:hlinkClick r:id="rId3" tooltip="Combustibil"/>
              </a:rPr>
              <a:t>combustibil</a:t>
            </a:r>
            <a:r>
              <a:rPr lang="vi-VN" dirty="0"/>
              <a:t> și un </a:t>
            </a:r>
            <a:r>
              <a:rPr lang="vi-VN" dirty="0">
                <a:hlinkClick r:id="rId4" tooltip="Oxidant — pagină inexistentă"/>
              </a:rPr>
              <a:t>oxidant</a:t>
            </a:r>
            <a:r>
              <a:rPr lang="vi-VN" dirty="0"/>
              <a:t>, însoțită de degajare de </a:t>
            </a:r>
            <a:r>
              <a:rPr lang="vi-VN" dirty="0">
                <a:hlinkClick r:id="rId5" tooltip="Căldură"/>
              </a:rPr>
              <a:t>căldură</a:t>
            </a:r>
            <a:r>
              <a:rPr lang="vi-VN" dirty="0"/>
              <a:t> și, uneori și de </a:t>
            </a:r>
            <a:r>
              <a:rPr lang="vi-VN" dirty="0">
                <a:hlinkClick r:id="rId6" tooltip="Lumină"/>
              </a:rPr>
              <a:t>lumină</a:t>
            </a:r>
            <a:r>
              <a:rPr lang="vi-VN" dirty="0"/>
              <a:t> (</a:t>
            </a:r>
            <a:r>
              <a:rPr lang="vi-VN" dirty="0">
                <a:hlinkClick r:id="rId7" tooltip="Flacără"/>
              </a:rPr>
              <a:t>flacără</a:t>
            </a:r>
            <a:r>
              <a:rPr lang="vi-VN" dirty="0" smtClean="0"/>
              <a:t>).</a:t>
            </a:r>
            <a:endParaRPr lang="vi-VN" dirty="0"/>
          </a:p>
          <a:p>
            <a:r>
              <a:rPr lang="vi-VN" dirty="0"/>
              <a:t>În marea majoritate a arderilor din </a:t>
            </a:r>
            <a:r>
              <a:rPr lang="vi-VN" dirty="0">
                <a:hlinkClick r:id="rId8" tooltip="Tehnică"/>
              </a:rPr>
              <a:t>tehnică</a:t>
            </a:r>
            <a:r>
              <a:rPr lang="vi-VN" dirty="0"/>
              <a:t> oxidantul este </a:t>
            </a:r>
            <a:r>
              <a:rPr lang="vi-VN" dirty="0">
                <a:hlinkClick r:id="rId9" tooltip="Oxigen"/>
              </a:rPr>
              <a:t>oxigenul</a:t>
            </a:r>
            <a:r>
              <a:rPr lang="vi-VN" dirty="0"/>
              <a:t> din </a:t>
            </a:r>
            <a:r>
              <a:rPr lang="vi-VN" dirty="0">
                <a:hlinkClick r:id="rId10" tooltip="Aer"/>
              </a:rPr>
              <a:t>aer</a:t>
            </a:r>
            <a:r>
              <a:rPr lang="vi-VN" dirty="0"/>
              <a:t>.</a:t>
            </a:r>
            <a:r>
              <a:rPr lang="vi-VN" baseline="30000" dirty="0">
                <a:hlinkClick r:id="rId11"/>
              </a:rPr>
              <a:t>[4]</a:t>
            </a:r>
            <a:r>
              <a:rPr lang="vi-VN" dirty="0"/>
              <a:t> În acest caz reacția de ardere se produce prin intermediul </a:t>
            </a:r>
            <a:r>
              <a:rPr lang="vi-VN" dirty="0">
                <a:hlinkClick r:id="rId12" tooltip="Radical (chimie)"/>
              </a:rPr>
              <a:t>radicalilor</a:t>
            </a:r>
            <a:r>
              <a:rPr lang="vi-VN" dirty="0"/>
              <a:t> reactivi. Condițiile necesare arderii se realizează prin însuși procesul de ardere, degajarea de căldură menținând </a:t>
            </a:r>
            <a:r>
              <a:rPr lang="vi-VN" dirty="0">
                <a:hlinkClick r:id="rId13" tooltip="Temperatură"/>
              </a:rPr>
              <a:t>temperatura</a:t>
            </a:r>
            <a:r>
              <a:rPr lang="vi-VN" dirty="0"/>
              <a:t> înaltă, necesară producerii de </a:t>
            </a:r>
            <a:r>
              <a:rPr lang="vi-VN" dirty="0">
                <a:hlinkClick r:id="rId14" tooltip="Radicali liberi"/>
              </a:rPr>
              <a:t>radicali liberi</a:t>
            </a:r>
            <a:r>
              <a:rPr lang="vi-VN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escărcare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3831964" cy="28702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4" descr="images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8826" y="3288258"/>
            <a:ext cx="5895174" cy="3569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prstTxWarp prst="textChevronInverted">
              <a:avLst/>
            </a:prstTxWarp>
            <a:normAutofit fontScale="90000"/>
          </a:bodyPr>
          <a:lstStyle/>
          <a:p>
            <a:r>
              <a:rPr lang="en-US" dirty="0" err="1"/>
              <a:t>Reacții</a:t>
            </a:r>
            <a:r>
              <a:rPr lang="en-US" dirty="0"/>
              <a:t> de </a:t>
            </a:r>
            <a:r>
              <a:rPr lang="en-US" dirty="0" err="1" smtClean="0"/>
              <a:t>ardere</a:t>
            </a:r>
            <a:endParaRPr lang="en-US" dirty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00889"/>
            <a:ext cx="9144000" cy="49571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253920" tIns="31740" rIns="0" bIns="1587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Într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-o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ardere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completă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, un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compus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reacționează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cu un oxidant, cum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ar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fi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2" tooltip="Oxigen"/>
              </a:rPr>
              <a:t>oxigenul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,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3" tooltip="Clor"/>
              </a:rPr>
              <a:t>clorul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sau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4" tooltip="Fluor"/>
              </a:rPr>
              <a:t>fluorul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rezultând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compuși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formați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din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fiecare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element al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combustibilului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cu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elementul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oxidant.</a:t>
            </a:r>
            <a:r>
              <a:rPr kumimoji="0" lang="en-US" sz="2900" b="0" i="0" u="none" strike="noStrike" cap="none" normalizeH="0" baseline="30000" dirty="0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5"/>
              </a:rPr>
              <a:t>[3]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De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exemplu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:</a:t>
            </a:r>
            <a:endParaRPr kumimoji="0" lang="en-US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CH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4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+ 2O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→ CO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+ 2H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O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CH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S + 6F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→ CF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4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+ 2HF + SF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6</a:t>
            </a:r>
            <a:endParaRPr kumimoji="0" lang="en-US" sz="29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Un alt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exemplu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simplu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este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arderea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6" tooltip="Hidrogen"/>
              </a:rPr>
              <a:t>hidrogenului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cu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2" tooltip="Oxigen"/>
              </a:rPr>
              <a:t>oxigen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, din care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rezultă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doar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7" tooltip="Vapori"/>
              </a:rPr>
              <a:t>vapori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de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cs typeface="Arial" charset="0"/>
                <a:hlinkClick r:id="rId8" tooltip="Apă"/>
              </a:rPr>
              <a:t>apă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reacție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folosită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 la 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A55858"/>
                </a:solidFill>
                <a:effectLst/>
                <a:latin typeface="Arial" charset="0"/>
                <a:cs typeface="Arial" charset="0"/>
                <a:hlinkClick r:id="rId9" tooltip="Motor rachetă — pagină inexistentă"/>
              </a:rPr>
              <a:t>motoarele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A55858"/>
                </a:solidFill>
                <a:effectLst/>
                <a:latin typeface="Arial" charset="0"/>
                <a:cs typeface="Arial" charset="0"/>
                <a:hlinkClick r:id="rId9" tooltip="Motor rachetă — pagină inexistentă"/>
              </a:rPr>
              <a:t>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A55858"/>
                </a:solidFill>
                <a:effectLst/>
                <a:latin typeface="Arial" charset="0"/>
                <a:cs typeface="Arial" charset="0"/>
                <a:hlinkClick r:id="rId9" tooltip="Motor rachetă — pagină inexistentă"/>
              </a:rPr>
              <a:t>rachetă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:</a:t>
            </a:r>
            <a:endParaRPr kumimoji="0" lang="en-US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2H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+ O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 → 2H</a:t>
            </a:r>
            <a:r>
              <a:rPr kumimoji="0" lang="en-US" sz="2900" b="0" i="0" u="none" strike="noStrike" cap="none" normalizeH="0" baseline="-3000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2</a:t>
            </a:r>
            <a:r>
              <a:rPr kumimoji="0" lang="en-US" sz="29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O(v) + </a:t>
            </a:r>
            <a:r>
              <a:rPr kumimoji="0" lang="en-US" sz="29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Arial" charset="0"/>
                <a:cs typeface="Arial" charset="0"/>
              </a:rPr>
              <a:t>căldură</a:t>
            </a:r>
            <a:endParaRPr kumimoji="0" lang="en-US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s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3528392" cy="352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Picture 3" descr="descărcare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962126"/>
            <a:ext cx="5854455" cy="3895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</TotalTime>
  <Words>28</Words>
  <Application>Microsoft Office PowerPoint</Application>
  <PresentationFormat>On-screen Show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Concourse</vt:lpstr>
      <vt:lpstr>Efectele nedorite ale arderii incomplete</vt:lpstr>
      <vt:lpstr>Slide 2</vt:lpstr>
      <vt:lpstr>Slide 3</vt:lpstr>
      <vt:lpstr>Reacții de ardere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Efectele nedorite ale arderii incomplete</dc:title>
  <dc:creator>Manu</dc:creator>
  <cp:lastModifiedBy>Manu</cp:lastModifiedBy>
  <cp:revision>3</cp:revision>
  <dcterms:created xsi:type="dcterms:W3CDTF">2020-03-27T22:22:31Z</dcterms:created>
  <dcterms:modified xsi:type="dcterms:W3CDTF">2020-03-27T22:43:20Z</dcterms:modified>
</cp:coreProperties>
</file>