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975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71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0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23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365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206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540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286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44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237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414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442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0" r:id="rId6"/>
    <p:sldLayoutId id="2147483746" r:id="rId7"/>
    <p:sldLayoutId id="2147483747" r:id="rId8"/>
    <p:sldLayoutId id="2147483748" r:id="rId9"/>
    <p:sldLayoutId id="2147483749" r:id="rId10"/>
    <p:sldLayoutId id="214748375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o.wikipedia.org/wiki/Ion" TargetMode="External"/><Relationship Id="rId2" Type="http://schemas.openxmlformats.org/officeDocument/2006/relationships/hyperlink" Target="https://ro.wikipedia.org/wiki/Logarit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ro.wikipedia.org/wiki/Hidroniu" TargetMode="External"/><Relationship Id="rId4" Type="http://schemas.openxmlformats.org/officeDocument/2006/relationships/hyperlink" Target="https://ro.wikipedia.org/wiki/Solu%C8%9Bi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ro.wikipedia.org/wiki/PH-metru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ro.wikipedia.org/wiki/Indicatori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o.wikipedia.org/w/index.php?title=Electrod_de_chinhidron%C4%83&amp;action=edit&amp;redlink=1" TargetMode="External"/><Relationship Id="rId5" Type="http://schemas.openxmlformats.org/officeDocument/2006/relationships/hyperlink" Target="https://ro.wikipedia.org/w/index.php?title=Electrod_de_hidrogen&amp;action=edit&amp;redlink=1" TargetMode="External"/><Relationship Id="rId4" Type="http://schemas.openxmlformats.org/officeDocument/2006/relationships/hyperlink" Target="https://ro.wikipedia.org/w/index.php?title=Electrod_de_sticl%C4%83&amp;action=edit&amp;redlink=1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>
            <a:extLst>
              <a:ext uri="{FF2B5EF4-FFF2-40B4-BE49-F238E27FC236}">
                <a16:creationId xmlns:a16="http://schemas.microsoft.com/office/drawing/2014/main" id="{EBDD1931-9E86-4402-9A68-33A2D9EF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199" y="1709928"/>
            <a:ext cx="10515600" cy="27432"/>
          </a:xfrm>
          <a:custGeom>
            <a:avLst/>
            <a:gdLst/>
            <a:ahLst/>
            <a:cxnLst/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25" name="Rectangle 10">
            <a:extLst>
              <a:ext uri="{FF2B5EF4-FFF2-40B4-BE49-F238E27FC236}">
                <a16:creationId xmlns:a16="http://schemas.microsoft.com/office/drawing/2014/main" id="{1A9F7B4E-B03D-4F64-BE33-00D074458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EFA7A5E9-BEFB-495F-8DF5-70B368915E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856" b="1189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4966CB-EE56-4790-8B17-FBFE61468A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7200" dirty="0"/>
              <a:t>pH-ul</a:t>
            </a: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1CA8A97F-67F0-4D5F-A850-0C30727D1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578" y="1802192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8B51EB-4A0B-4853-B2E7-38E723E659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004446"/>
            <a:ext cx="10515600" cy="4176897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 err="1"/>
              <a:t>Limite</a:t>
            </a:r>
            <a:r>
              <a:rPr lang="en-US" dirty="0"/>
              <a:t> </a:t>
            </a:r>
            <a:r>
              <a:rPr lang="en-US" dirty="0" err="1"/>
              <a:t>ph</a:t>
            </a:r>
            <a:endParaRPr lang="en-US" dirty="0"/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 err="1"/>
              <a:t>Indicatori</a:t>
            </a:r>
            <a:r>
              <a:rPr lang="en-US" dirty="0"/>
              <a:t> </a:t>
            </a:r>
            <a:r>
              <a:rPr lang="en-US" dirty="0" err="1"/>
              <a:t>acido-bazici</a:t>
            </a:r>
            <a:endParaRPr lang="en-US" dirty="0"/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 err="1"/>
              <a:t>FoRmulă</a:t>
            </a:r>
            <a:r>
              <a:rPr lang="en-US" dirty="0"/>
              <a:t> de </a:t>
            </a:r>
            <a:r>
              <a:rPr lang="en-US" dirty="0" err="1"/>
              <a:t>calcul</a:t>
            </a:r>
            <a:endParaRPr lang="en-US" dirty="0"/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 err="1"/>
              <a:t>Măsurare</a:t>
            </a:r>
            <a:endParaRPr lang="en-US" dirty="0"/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 err="1"/>
              <a:t>poh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EB30EC-3128-4337-84C5-90B03B3E404C}"/>
              </a:ext>
            </a:extLst>
          </p:cNvPr>
          <p:cNvSpPr txBox="1"/>
          <p:nvPr/>
        </p:nvSpPr>
        <p:spPr>
          <a:xfrm>
            <a:off x="9634232" y="5475768"/>
            <a:ext cx="21371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/>
              <a:t>Balaet</a:t>
            </a:r>
            <a:r>
              <a:rPr lang="en-US" sz="4000" dirty="0"/>
              <a:t> Ioana Antonia a 9-a A</a:t>
            </a:r>
          </a:p>
        </p:txBody>
      </p:sp>
    </p:spTree>
    <p:extLst>
      <p:ext uri="{BB962C8B-B14F-4D97-AF65-F5344CB8AC3E}">
        <p14:creationId xmlns:p14="http://schemas.microsoft.com/office/powerpoint/2010/main" val="23166516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E8388-72FC-46B0-91FD-2C617EBD9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3404"/>
            <a:ext cx="10515600" cy="1325563"/>
          </a:xfrm>
        </p:spPr>
        <p:txBody>
          <a:bodyPr/>
          <a:lstStyle/>
          <a:p>
            <a:r>
              <a:rPr lang="ro-RO" dirty="0"/>
              <a:t>Ce eSte ph ul?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B710F-4737-4804-B5F9-00671C789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48" y="1929384"/>
            <a:ext cx="12023651" cy="4251960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-ul (</a:t>
            </a:r>
            <a:r>
              <a:rPr lang="en-US" sz="1800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potențialul</a:t>
            </a:r>
            <a:r>
              <a:rPr lang="en-US" sz="1800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800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hidrogen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reprezintă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Logarit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logaritmul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zecimal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semn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schimbat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concentrației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ionilor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de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hidrogen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dintr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-o 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Soluți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soluție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indicând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caracterul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acid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bazic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acesteia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noțiunea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pH se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exprimă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cantitativ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aciditatea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bazicitatea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substanțe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pe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concentrației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ionilor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numiți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Hidroniu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hidroniu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H</a:t>
            </a:r>
            <a:r>
              <a:rPr lang="en-US" sz="1800" baseline="-25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baseline="30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soluțiile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foarte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diluate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consideră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pH-ul nu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concentrația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hidroniului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ci cu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concentrația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molară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soluției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2068E5-F37A-4F0D-8008-23F655D3ECC4}"/>
              </a:ext>
            </a:extLst>
          </p:cNvPr>
          <p:cNvSpPr/>
          <p:nvPr/>
        </p:nvSpPr>
        <p:spPr>
          <a:xfrm>
            <a:off x="432390" y="3429000"/>
            <a:ext cx="838200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Søren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Peder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Lauritz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Sørensen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a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introdus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scara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pH-ul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pentru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primată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dată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în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laboratorul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bere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Carlsberg din 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Copenhaga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în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1909. Deci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putem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blama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apariţia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pH-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ului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pe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bere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o-RO" dirty="0">
              <a:solidFill>
                <a:schemeClr val="tx2">
                  <a:lumMod val="50000"/>
                </a:schemeClr>
              </a:solidFill>
            </a:endParaRPr>
          </a:p>
          <a:p>
            <a:endParaRPr lang="ro-RO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Denumirea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pH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o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abreviere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pentru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Ponderea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Hidrogenului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Practic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această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scară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ne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arată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cât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alcalină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o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substanță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mai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exact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cât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bogată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în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ioni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hidrogen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sau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cât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acidă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o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substanță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Importanța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derivă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din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necesitatea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corpului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uman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a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avea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o stare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puţin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alcalină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între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7,35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şi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7,45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pentru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a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funcționa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optim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.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Scara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pH-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ului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de la 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1 la 14, 7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fiind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neutru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un 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pH sub 7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o 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soluție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acidă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iar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peste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7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înseamnă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o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soluție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alcalină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sau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bazică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În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practică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dacă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să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ne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referim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la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produsele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alimentare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, cam tot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ce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peste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5,5-6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este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alcalin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9CA24-7C83-4424-9ECF-DFDCA9421A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4445" y="3652480"/>
            <a:ext cx="28575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2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E79A7-F753-4BDC-8448-0D94D6056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Limite ph si indicatori acido-bazici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096F3-1062-408D-8211-06581627D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042" y="1812427"/>
            <a:ext cx="10515600" cy="1616573"/>
          </a:xfrm>
        </p:spPr>
        <p:txBody>
          <a:bodyPr>
            <a:normAutofit/>
          </a:bodyPr>
          <a:lstStyle/>
          <a:p>
            <a:r>
              <a:rPr lang="ro-RO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 pH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≤ pH &lt; 7 =&gt; pH acid |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soluție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acidă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 = 7 =&gt; pH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neutru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soluție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neutră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&lt; pH ≤ 14 =&gt; pH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bazic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alcalin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|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soluție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bazică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alcalină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AA809B-6AD4-4A9A-B237-A233E94941C3}"/>
              </a:ext>
            </a:extLst>
          </p:cNvPr>
          <p:cNvSpPr/>
          <p:nvPr/>
        </p:nvSpPr>
        <p:spPr>
          <a:xfrm>
            <a:off x="264042" y="3680269"/>
            <a:ext cx="2525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acido-bazici</a:t>
            </a:r>
            <a:r>
              <a:rPr lang="ro-RO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2CE18766-C837-4785-905E-2978BEB781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969341"/>
              </p:ext>
            </p:extLst>
          </p:nvPr>
        </p:nvGraphicFramePr>
        <p:xfrm>
          <a:off x="127591" y="4567471"/>
          <a:ext cx="6315739" cy="14782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16149">
                  <a:extLst>
                    <a:ext uri="{9D8B030D-6E8A-4147-A177-3AD203B41FA5}">
                      <a16:colId xmlns:a16="http://schemas.microsoft.com/office/drawing/2014/main" val="2027878078"/>
                    </a:ext>
                  </a:extLst>
                </a:gridCol>
                <a:gridCol w="1584251">
                  <a:extLst>
                    <a:ext uri="{9D8B030D-6E8A-4147-A177-3AD203B41FA5}">
                      <a16:colId xmlns:a16="http://schemas.microsoft.com/office/drawing/2014/main" val="178110890"/>
                    </a:ext>
                  </a:extLst>
                </a:gridCol>
                <a:gridCol w="1493283">
                  <a:extLst>
                    <a:ext uri="{9D8B030D-6E8A-4147-A177-3AD203B41FA5}">
                      <a16:colId xmlns:a16="http://schemas.microsoft.com/office/drawing/2014/main" val="965848575"/>
                    </a:ext>
                  </a:extLst>
                </a:gridCol>
                <a:gridCol w="1622056">
                  <a:extLst>
                    <a:ext uri="{9D8B030D-6E8A-4147-A177-3AD203B41FA5}">
                      <a16:colId xmlns:a16="http://schemas.microsoft.com/office/drawing/2014/main" val="18134934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o-RO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Indicator</a:t>
                      </a:r>
                      <a:endParaRPr lang="en-US" dirty="0">
                        <a:solidFill>
                          <a:schemeClr val="bg1">
                            <a:lumMod val="8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 neutru</a:t>
                      </a:r>
                      <a:endParaRPr lang="en-US" dirty="0">
                        <a:solidFill>
                          <a:schemeClr val="bg1">
                            <a:lumMod val="8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kern="120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mediu</a:t>
                      </a:r>
                      <a:r>
                        <a:rPr lang="en-US" sz="1800" b="1" i="0" kern="1200" dirty="0"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acid</a:t>
                      </a:r>
                      <a:endParaRPr lang="en-US" dirty="0">
                        <a:solidFill>
                          <a:schemeClr val="bg1">
                            <a:lumMod val="8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kern="120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mediu</a:t>
                      </a:r>
                      <a:r>
                        <a:rPr lang="en-US" sz="1800" b="1" i="0" kern="1200" dirty="0"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i="0" kern="120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bazic</a:t>
                      </a:r>
                      <a:endParaRPr lang="en-US" dirty="0">
                        <a:solidFill>
                          <a:schemeClr val="bg1">
                            <a:lumMod val="8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785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Fenolftaleina</a:t>
                      </a:r>
                      <a:endParaRPr lang="en-US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incoloră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incoloră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roșie</a:t>
                      </a:r>
                      <a:r>
                        <a:rPr lang="en-US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carmin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3347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Metiloranj</a:t>
                      </a:r>
                      <a:endParaRPr lang="en-US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oranj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roșu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galben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2199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Turnesol</a:t>
                      </a:r>
                      <a:endParaRPr lang="en-US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violet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roșu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albastru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6513987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5C716F88-1AD4-400E-9366-AD6840705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8874" y="2028820"/>
            <a:ext cx="4815218" cy="19284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D8ED513-565B-479B-B11F-6A3382F19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9735" y="3864935"/>
            <a:ext cx="3333751" cy="12287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2A91792-C983-44D6-A0D2-0A80FC396D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3668" y="5238641"/>
            <a:ext cx="2144676" cy="108132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8FA7CC-5DB1-4BD1-9338-4E8D94BCE9C9}"/>
              </a:ext>
            </a:extLst>
          </p:cNvPr>
          <p:cNvSpPr txBox="1"/>
          <p:nvPr/>
        </p:nvSpPr>
        <p:spPr>
          <a:xfrm>
            <a:off x="7208874" y="3785624"/>
            <a:ext cx="1414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fenolftaleina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F32AB1-1B21-43F4-A213-5BD500EE1E98}"/>
              </a:ext>
            </a:extLst>
          </p:cNvPr>
          <p:cNvSpPr txBox="1"/>
          <p:nvPr/>
        </p:nvSpPr>
        <p:spPr>
          <a:xfrm>
            <a:off x="7208266" y="5020913"/>
            <a:ext cx="1679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Metiloranj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E41643-7CD0-40F7-9DF1-434F57A01AF0}"/>
              </a:ext>
            </a:extLst>
          </p:cNvPr>
          <p:cNvSpPr txBox="1"/>
          <p:nvPr/>
        </p:nvSpPr>
        <p:spPr>
          <a:xfrm>
            <a:off x="7208266" y="6454196"/>
            <a:ext cx="1818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Turnesol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700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4A6CE-2C58-437A-8D5F-1ACD64F55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860" y="382772"/>
            <a:ext cx="8080745" cy="628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8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C5B4A5-C86F-459C-8D00-E8663DA55944}"/>
              </a:ext>
            </a:extLst>
          </p:cNvPr>
          <p:cNvSpPr txBox="1"/>
          <p:nvPr/>
        </p:nvSpPr>
        <p:spPr>
          <a:xfrm>
            <a:off x="574158" y="421113"/>
            <a:ext cx="4497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Măsurare</a:t>
            </a:r>
            <a:endParaRPr lang="en-US" sz="3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83961D-4E2A-4C87-9C0F-4DE3C5CBE5BF}"/>
              </a:ext>
            </a:extLst>
          </p:cNvPr>
          <p:cNvSpPr/>
          <p:nvPr/>
        </p:nvSpPr>
        <p:spPr>
          <a:xfrm>
            <a:off x="219740" y="1178027"/>
            <a:ext cx="485199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pH-ul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poate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măsurat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Adăugarea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>
                <a:solidFill>
                  <a:srgbClr val="0B008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Indicatori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indicator de pH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analizat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Culoarea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luată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indicator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variază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funcție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pH-ul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indicatorilor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determinări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calitative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trebuie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țină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variația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culoare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acestuia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funcție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pH-ul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preferat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sunt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variază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 un interval de pH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aparat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>
                <a:solidFill>
                  <a:srgbClr val="0B008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PH-metru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pH-</a:t>
            </a:r>
            <a:r>
              <a:rPr lang="en-US" sz="2000" dirty="0" err="1">
                <a:solidFill>
                  <a:srgbClr val="0B008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PH-metru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metru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cu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electrozi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selectivi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000" dirty="0" err="1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Electrod de sticlă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electrod</a:t>
            </a:r>
            <a:r>
              <a:rPr lang="en-US" sz="2000" dirty="0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Electrod de sticlă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de </a:t>
            </a:r>
            <a:r>
              <a:rPr lang="en-US" sz="2000" dirty="0" err="1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Electrod de sticlă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sticlă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dirty="0" err="1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Electrod de hidrogen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electrod</a:t>
            </a:r>
            <a:r>
              <a:rPr lang="en-US" sz="2000" dirty="0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Electrod de hidrogen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de </a:t>
            </a:r>
            <a:r>
              <a:rPr lang="en-US" sz="2000" dirty="0" err="1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Electrod de hidrogen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hidrogen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dirty="0" err="1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Electrod de chinhidronă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electrod</a:t>
            </a:r>
            <a:r>
              <a:rPr lang="en-US" sz="2000" dirty="0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Electrod de chinhidronă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de </a:t>
            </a:r>
            <a:r>
              <a:rPr lang="en-US" sz="2000" dirty="0" err="1">
                <a:solidFill>
                  <a:srgbClr val="A5585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Electrod de chinhidronă — pagină inexistentă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chinhidronă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valorii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pH-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ului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face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totuși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combinate: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împreună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spectrofotometrice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fiecărui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constituent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influențează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pH-ul (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culoarea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indicatorului</a:t>
            </a:r>
            <a:r>
              <a:rPr lang="en-US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623134-0A80-42D8-9F63-BCBFCC94FA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1842" y="421113"/>
            <a:ext cx="6096000" cy="29206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9421B3-A4D9-47BD-B3BE-6974401AF86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469" t="31800" r="3452" b="2189"/>
          <a:stretch/>
        </p:blipFill>
        <p:spPr>
          <a:xfrm>
            <a:off x="4935279" y="3853243"/>
            <a:ext cx="7269126" cy="306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22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5B6CA86-B474-4459-B50F-5C0DAFB20829}"/>
              </a:ext>
            </a:extLst>
          </p:cNvPr>
          <p:cNvSpPr/>
          <p:nvPr/>
        </p:nvSpPr>
        <p:spPr>
          <a:xfrm>
            <a:off x="0" y="143837"/>
            <a:ext cx="120878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Care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pH-ul normal al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apei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?</a:t>
            </a:r>
            <a:endParaRPr lang="en-US" sz="2000" dirty="0">
              <a:solidFill>
                <a:srgbClr val="6E6E6E"/>
              </a:solidFill>
              <a:latin typeface="Source Sans Pro" panose="020B0503030403020204" pitchFamily="34" charset="0"/>
            </a:endParaRPr>
          </a:p>
          <a:p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Pe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scurt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pH vine de la ”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potențialul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Hidrogen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”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exprimă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aciditatea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sau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bazicitatea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unei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substanțe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pe o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scară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la 0 la 14. 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Așadar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-ul ideal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bun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pentru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sănătate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s-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situa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la 7,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valoarea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complet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neutră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. Cu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cât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-ul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mic de 7, cu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atât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va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avea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un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caracter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acid.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sens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invers, cu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cât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-ul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ridicat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cu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atât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bazică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(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sau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alcalină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).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valori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aproximative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apele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neutre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se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încadrează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undeva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între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6,8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7,2.</a:t>
            </a:r>
          </a:p>
          <a:p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Ce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trebui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menționat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această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scară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una care se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desfășoară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logaritmic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nu linear.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Astfel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un Ph de 9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fi de 10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ori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alcalinic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unul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8.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Iar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un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10 de 100 de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ori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alcalinic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decât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același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8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așa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mai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departe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.</a:t>
            </a:r>
          </a:p>
          <a:p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 </a:t>
            </a:r>
          </a:p>
          <a:p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carbogazoasă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plată</a:t>
            </a:r>
            <a:endParaRPr lang="en-US" sz="2000" dirty="0">
              <a:solidFill>
                <a:srgbClr val="6E6E6E"/>
              </a:solidFill>
              <a:latin typeface="Source Sans Pro" panose="020B0503030403020204" pitchFamily="34" charset="0"/>
            </a:endParaRPr>
          </a:p>
          <a:p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Apele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minerale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carbogazoase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de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exemplu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au un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caracter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acid.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Dioxidul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carbon se ”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dizolvă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”, se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formează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acidul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carbonic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ajunge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aibă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un pH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scăzut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Asta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nu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înseamnă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avea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vreun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efect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nociv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asupra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sănătății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noastre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După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o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bem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intră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intestinul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subțire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pierde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dioxidul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carbon -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caracterul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acid,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odată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cu el -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devenind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final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alcalină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cu un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între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7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8,5.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Așa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cum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ați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ghicit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plată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 !</a:t>
            </a:r>
          </a:p>
          <a:p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Dimpotrivă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minerală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carbogazoasă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poate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avea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efecte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benefice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pentru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organismul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nostru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. Ne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poate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ajuta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stimularea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secreției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motilității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gastrice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la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creșterea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diurezei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ne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ajută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eliminăm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surplusul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minerale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aciduri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din corp. Ba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chiar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recomandată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carbogazoasă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înainte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de a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mânca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pentru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a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stimula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apetitul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și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digestia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,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timp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între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mese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indicată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o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plată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cu un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ph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neutru</a:t>
            </a:r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.</a:t>
            </a:r>
          </a:p>
          <a:p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Ce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trebuie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să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reții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este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că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atâta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timp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cât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apa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consumată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are un pH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cuprins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între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5,0 ș 8,5,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aceasta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nu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va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avea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efecte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negative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asupra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</a:t>
            </a:r>
            <a:r>
              <a:rPr lang="en-US" sz="2000" b="1" dirty="0" err="1">
                <a:solidFill>
                  <a:srgbClr val="6E6E6E"/>
                </a:solidFill>
                <a:latin typeface="Source Sans Pro" panose="020B0503030403020204" pitchFamily="34" charset="0"/>
              </a:rPr>
              <a:t>sănătății</a:t>
            </a:r>
            <a:r>
              <a:rPr lang="en-US" sz="2000" b="1" dirty="0">
                <a:solidFill>
                  <a:srgbClr val="6E6E6E"/>
                </a:solidFill>
                <a:latin typeface="Source Sans Pro" panose="020B0503030403020204" pitchFamily="34" charset="0"/>
              </a:rPr>
              <a:t> tale!</a:t>
            </a:r>
            <a:endParaRPr lang="en-US" sz="2000" dirty="0">
              <a:solidFill>
                <a:srgbClr val="6E6E6E"/>
              </a:solidFill>
              <a:latin typeface="Source Sans Pro" panose="020B0503030403020204" pitchFamily="34" charset="0"/>
            </a:endParaRPr>
          </a:p>
          <a:p>
            <a:r>
              <a:rPr lang="en-US" sz="2000" dirty="0">
                <a:solidFill>
                  <a:srgbClr val="6E6E6E"/>
                </a:solidFill>
                <a:latin typeface="Source Sans Pro" panose="020B0503030403020204" pitchFamily="34" charset="0"/>
              </a:rPr>
              <a:t> </a:t>
            </a:r>
            <a:endParaRPr lang="en-US" sz="2000" b="0" i="0" dirty="0">
              <a:solidFill>
                <a:srgbClr val="6E6E6E"/>
              </a:solidFill>
              <a:effectLst/>
              <a:latin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55674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LightSeedLeftStep">
      <a:dk1>
        <a:srgbClr val="000000"/>
      </a:dk1>
      <a:lt1>
        <a:srgbClr val="FFFFFF"/>
      </a:lt1>
      <a:dk2>
        <a:srgbClr val="412724"/>
      </a:dk2>
      <a:lt2>
        <a:srgbClr val="E2E3E8"/>
      </a:lt2>
      <a:accent1>
        <a:srgbClr val="ACA26D"/>
      </a:accent1>
      <a:accent2>
        <a:srgbClr val="CC946C"/>
      </a:accent2>
      <a:accent3>
        <a:srgbClr val="D68787"/>
      </a:accent3>
      <a:accent4>
        <a:srgbClr val="CC6C94"/>
      </a:accent4>
      <a:accent5>
        <a:srgbClr val="D687C9"/>
      </a:accent5>
      <a:accent6>
        <a:srgbClr val="B46CCC"/>
      </a:accent6>
      <a:hlink>
        <a:srgbClr val="6975AE"/>
      </a:hlink>
      <a:folHlink>
        <a:srgbClr val="7F7F7F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797</Words>
  <Application>Microsoft Office PowerPoint</Application>
  <PresentationFormat>Widescreen</PresentationFormat>
  <Paragraphs>51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Source Sans Pro</vt:lpstr>
      <vt:lpstr>The Hand</vt:lpstr>
      <vt:lpstr>The Serif Hand Black</vt:lpstr>
      <vt:lpstr>Times New Roman</vt:lpstr>
      <vt:lpstr>SketchyVTI</vt:lpstr>
      <vt:lpstr>pH-ul</vt:lpstr>
      <vt:lpstr>Ce eSte ph ul?</vt:lpstr>
      <vt:lpstr>Limite ph si indicatori acido-bazici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pH-ul</dc:title>
  <dc:creator>Bălăeț Robert</dc:creator>
  <cp:lastModifiedBy>Bălăeț Robert</cp:lastModifiedBy>
  <cp:revision>11</cp:revision>
  <dcterms:created xsi:type="dcterms:W3CDTF">2020-03-17T18:49:43Z</dcterms:created>
  <dcterms:modified xsi:type="dcterms:W3CDTF">2020-04-29T08:45:28Z</dcterms:modified>
</cp:coreProperties>
</file>