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7" r:id="rId2"/>
    <p:sldId id="256" r:id="rId3"/>
    <p:sldId id="257" r:id="rId4"/>
    <p:sldId id="269" r:id="rId5"/>
    <p:sldId id="271" r:id="rId6"/>
    <p:sldId id="272" r:id="rId7"/>
    <p:sldId id="267" r:id="rId8"/>
    <p:sldId id="275" r:id="rId9"/>
    <p:sldId id="276" r:id="rId10"/>
  </p:sldIdLst>
  <p:sldSz cx="9144000" cy="6858000" type="screen4x3"/>
  <p:notesSz cx="6858000" cy="9144000"/>
  <p:defaultTextStyle>
    <a:defPPr>
      <a:defRPr lang="ro-RO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  <a:srgbClr val="E62E2E"/>
    <a:srgbClr val="ED95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drept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lu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9" name="Subtitlu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5" name="Substituent dată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F7328-34CD-4A07-A743-4042B1302DBF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6" name="Substituent subsol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7D584-D2B3-4723-9646-1BCADD694AEF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788060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u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27" name="Substituent conținut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048F1-1640-4A5E-93A1-6672CFC982EF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5" name="Substituent subsol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E7396-B159-4F45-9FD5-856EC6EA1BBD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481792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drept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Substituent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8" name="Titlu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5" name="Substituent dată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924D9-BAE4-4182-8513-052C98C3FD40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7" name="Substituent subsol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ubstituent număr diapozitiv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CD109-A249-41D2-B759-511CF201134B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9147197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u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14" name="Substituent conținut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13" name="Substituent conținut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4BC80-679A-4618-8E00-52E266E979D9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6" name="Substituent subsol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0D54D-DA16-49C8-9927-50474DA0421F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328849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drept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lu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13" name="Substituent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25" name="Substituent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28" name="Substituent conținut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8" name="Substituent dată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690C1-66C1-48CB-AC6E-DBCC7A9036B7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9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" name="Substituent număr diapozitiv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00A3E-890D-4516-B9A6-D0220B790C82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46479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u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2FDD4-A4D5-42D6-B5FC-6B7D7FCDCD75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4" name="Substituent subsol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0BE4B-8C61-4639-B664-6A3600932599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195282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EF229-FB94-4C15-B98A-6EFF1B7547DD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3" name="Substituent subsol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63E22-0350-4CC2-B96B-454528C4A7ED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770041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drept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Titlu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26" name="Substituent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14" name="Substituent conținut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6" name="Substituent dată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7790F-C588-49D1-9820-6DB305F365AA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7" name="Substituent subsol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293C8-9E39-4727-9C03-9D6EC51581A2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61587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stituent i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o-RO" noProof="0" smtClean="0"/>
              <a:t>Faceți clic pe pictogramă pentru a adăuga o imagine</a:t>
            </a:r>
            <a:endParaRPr lang="en-US" noProof="0" dirty="0"/>
          </a:p>
        </p:txBody>
      </p:sp>
      <p:sp>
        <p:nvSpPr>
          <p:cNvPr id="17" name="Titlu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26" name="Substituent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CBECB-E46A-4FA0-AE74-819157432662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6" name="Substituent subsol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95DF7-EBF5-42AB-A78B-838B5B0335FC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859901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7B37A-5EEA-484B-A7D2-F208CC881023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5" name="Substituent subsol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19A57-C3D4-4C9F-B14A-621040EC618D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365351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C29B3-04D7-45F1-962A-4DFFA95C0503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5" name="Substituent subsol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8C6C7-405D-44FB-BF24-D5B1104DE8E1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465495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drep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Substituent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 smtClean="0"/>
              <a:t>Faceți clic pentru a edita stilurile de text Coordonator</a:t>
            </a:r>
          </a:p>
          <a:p>
            <a:pPr lvl="1"/>
            <a:r>
              <a:rPr lang="ro-RO" altLang="en-US" smtClean="0"/>
              <a:t>Al doilea nivel</a:t>
            </a:r>
          </a:p>
          <a:p>
            <a:pPr lvl="2"/>
            <a:r>
              <a:rPr lang="ro-RO" altLang="en-US" smtClean="0"/>
              <a:t>Al treilea nivel</a:t>
            </a:r>
          </a:p>
          <a:p>
            <a:pPr lvl="3"/>
            <a:r>
              <a:rPr lang="ro-RO" altLang="en-US" smtClean="0"/>
              <a:t>Al patrulea nivel</a:t>
            </a:r>
          </a:p>
          <a:p>
            <a:pPr lvl="4"/>
            <a:r>
              <a:rPr lang="ro-RO" altLang="en-US" smtClean="0"/>
              <a:t>Al cincilea nivel</a:t>
            </a:r>
            <a:endParaRPr lang="en-US" altLang="en-US" smtClean="0"/>
          </a:p>
        </p:txBody>
      </p:sp>
      <p:sp>
        <p:nvSpPr>
          <p:cNvPr id="11" name="Substituent dată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C5A610-9271-4BDD-B560-1DC4C8C3A0EE}" type="datetimeFigureOut">
              <a:rPr lang="ro-RO"/>
              <a:pPr>
                <a:defRPr/>
              </a:pPr>
              <a:t>19.03.2020</a:t>
            </a:fld>
            <a:endParaRPr lang="ro-RO"/>
          </a:p>
        </p:txBody>
      </p:sp>
      <p:sp>
        <p:nvSpPr>
          <p:cNvPr id="28" name="Substituent subsol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D38E27"/>
                </a:solidFill>
                <a:latin typeface="Franklin Gothic Book" panose="020B0503020102020204" pitchFamily="34" charset="0"/>
              </a:defRPr>
            </a:lvl1pPr>
          </a:lstStyle>
          <a:p>
            <a:pPr>
              <a:defRPr/>
            </a:pPr>
            <a:fld id="{CE9DD7DD-82CF-4E36-B4D6-3016311EF775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  <p:sp>
        <p:nvSpPr>
          <p:cNvPr id="10" name="Substituent titl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9" name="Conector drep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drep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05" r:id="rId4"/>
    <p:sldLayoutId id="2147483814" r:id="rId5"/>
    <p:sldLayoutId id="2147483806" r:id="rId6"/>
    <p:sldLayoutId id="2147483807" r:id="rId7"/>
    <p:sldLayoutId id="2147483815" r:id="rId8"/>
    <p:sldLayoutId id="2147483808" r:id="rId9"/>
    <p:sldLayoutId id="2147483809" r:id="rId10"/>
    <p:sldLayoutId id="21474838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ro.wikipedia.org/wiki/Fi%C5%9Fier:Jaspis_obikularny,_Madagaskar.jpg" TargetMode="External"/><Relationship Id="rId13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hyperlink" Target="http://ro.wikipedia.org/wiki/Imagine:Ruby_cristal.jpg" TargetMode="External"/><Relationship Id="rId2" Type="http://schemas.openxmlformats.org/officeDocument/2006/relationships/hyperlink" Target="http://ro.wikipedia.org/wiki/Fi%C5%9Fier:Corundum_USGOV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ro.wikipedia.org/wiki/Fi%C5%9Fier:Obsydian_%C5%9Bnie%C5%BCny_USA.jpg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0" Type="http://schemas.openxmlformats.org/officeDocument/2006/relationships/hyperlink" Target="http://ro.wikipedia.org/wiki/Imagine:Bauxite_with_core_of_unweathered_rock._C_021.jpg" TargetMode="External"/><Relationship Id="rId4" Type="http://schemas.openxmlformats.org/officeDocument/2006/relationships/hyperlink" Target="http://ro.wikipedia.org/wiki/Fi%C5%9Fier:HematiteUSGOV.jpg" TargetMode="Externa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1692275" y="260350"/>
            <a:ext cx="6042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800" b="1">
                <a:solidFill>
                  <a:srgbClr val="DD6C54"/>
                </a:solidFill>
                <a:latin typeface="Source Sans Pro"/>
              </a:rPr>
              <a:t>Substanțe compuse</a:t>
            </a:r>
            <a:endParaRPr lang="en-US" altLang="en-US" sz="4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468313" y="1412875"/>
            <a:ext cx="8675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333333"/>
                </a:solidFill>
                <a:latin typeface="Source Sans Pro"/>
              </a:rPr>
              <a:t> Corpurile din jurul nostru sunt formate din substanțe sau amestecuri de substanțe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503238" y="1919288"/>
            <a:ext cx="860425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333333"/>
                </a:solidFill>
                <a:latin typeface="Source Sans Pro"/>
              </a:rPr>
              <a:t>Substanţele pot fi: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333333"/>
                </a:solidFill>
                <a:latin typeface="Source Sans Pro"/>
              </a:rPr>
              <a:t>  I –dupa sursa -  naturale (există în natură)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333333"/>
                </a:solidFill>
                <a:latin typeface="Source Sans Pro"/>
              </a:rPr>
              <a:t>                        -   artificiale (sintetizate de către om).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333333"/>
                </a:solidFill>
                <a:latin typeface="Source Sans Pro"/>
              </a:rPr>
              <a:t>  II-dupa origine –</a:t>
            </a:r>
            <a:r>
              <a:rPr lang="en-US" altLang="en-US" sz="1800" b="1">
                <a:solidFill>
                  <a:srgbClr val="333333"/>
                </a:solidFill>
                <a:latin typeface="Source Sans Pro"/>
              </a:rPr>
              <a:t> </a:t>
            </a:r>
            <a:r>
              <a:rPr lang="en-US" altLang="en-US" sz="1800" b="1">
                <a:solidFill>
                  <a:schemeClr val="tx1"/>
                </a:solidFill>
                <a:latin typeface="Source Sans Pro"/>
              </a:rPr>
              <a:t>Organice</a:t>
            </a:r>
            <a:r>
              <a:rPr lang="en-US" altLang="en-US" sz="1800" b="1">
                <a:solidFill>
                  <a:srgbClr val="333333"/>
                </a:solidFill>
                <a:latin typeface="Source Sans Pro"/>
              </a:rPr>
              <a:t> </a:t>
            </a:r>
            <a:r>
              <a:rPr lang="en-US" altLang="en-US" sz="1800">
                <a:solidFill>
                  <a:srgbClr val="333333"/>
                </a:solidFill>
                <a:latin typeface="Source Sans Pro"/>
              </a:rPr>
              <a:t>–Ex.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 -amidon, celuloză, alcool, cauciuc natural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    -</a:t>
            </a:r>
            <a:r>
              <a:rPr lang="it-IT" altLang="en-US" sz="1800">
                <a:solidFill>
                  <a:schemeClr val="tx1"/>
                </a:solidFill>
                <a:latin typeface="Arial" panose="020B0604020202020204" pitchFamily="34" charset="0"/>
              </a:rPr>
              <a:t>cauciuc sintetic, medicamente, mase plastice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it-IT" altLang="en-US" sz="1800">
                <a:solidFill>
                  <a:schemeClr val="tx1"/>
                </a:solidFill>
                <a:latin typeface="Arial" panose="020B0604020202020204" pitchFamily="34" charset="0"/>
              </a:rPr>
              <a:t>                          - </a:t>
            </a:r>
            <a:r>
              <a:rPr lang="it-IT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Anorganice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 -Simple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 – conțin atomi de același fel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       -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Nemetale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       -Metale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Compuse</a:t>
            </a: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 – alcătuite din două sau mai multe elemente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       -</a:t>
            </a: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Oxizi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       -Baze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       -Acizi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chemeClr val="tx1"/>
                </a:solidFill>
                <a:latin typeface="Arial" panose="020B0604020202020204" pitchFamily="34" charset="0"/>
              </a:rPr>
              <a:t>                                                       -Săruri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0" y="5589588"/>
            <a:ext cx="5795963" cy="1371600"/>
          </a:xfrm>
        </p:spPr>
        <p:txBody>
          <a:bodyPr/>
          <a:lstStyle/>
          <a:p>
            <a:pPr eaLnBrk="1" hangingPunct="1"/>
            <a:endParaRPr lang="ro-RO" altLang="en-US" b="1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/>
            <a:endParaRPr lang="ro-RO" altLang="en-US" i="1" smtClean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195" name="Picture 14" descr="Corundum USGOV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1862137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15"/>
          <p:cNvSpPr txBox="1">
            <a:spLocks noChangeArrowheads="1"/>
          </p:cNvSpPr>
          <p:nvPr/>
        </p:nvSpPr>
        <p:spPr bwMode="auto">
          <a:xfrm>
            <a:off x="4643438" y="1700213"/>
            <a:ext cx="180022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corindon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Al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O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8197" name="Picture 17" descr="Hematit gri">
            <a:hlinkClick r:id="rId4" tooltip="Hematit gri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708275"/>
            <a:ext cx="1800225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 Box 18"/>
          <p:cNvSpPr txBox="1">
            <a:spLocks noChangeArrowheads="1"/>
          </p:cNvSpPr>
          <p:nvPr/>
        </p:nvSpPr>
        <p:spPr bwMode="auto">
          <a:xfrm>
            <a:off x="250825" y="4437063"/>
            <a:ext cx="183515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hematit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Fe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O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3 </a:t>
            </a:r>
          </a:p>
        </p:txBody>
      </p:sp>
      <p:pic>
        <p:nvPicPr>
          <p:cNvPr id="8199" name="Picture 20" descr="Obsydian śnieżny USA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2381250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 Box 21"/>
          <p:cNvSpPr txBox="1">
            <a:spLocks noChangeArrowheads="1"/>
          </p:cNvSpPr>
          <p:nvPr/>
        </p:nvSpPr>
        <p:spPr bwMode="auto">
          <a:xfrm>
            <a:off x="2268538" y="1700213"/>
            <a:ext cx="2376487" cy="119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cristobalit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SiO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ro-RO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8201" name="Picture 23" descr="Jaspis obikularny, Madagaskar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93938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Text Box 24"/>
          <p:cNvSpPr txBox="1">
            <a:spLocks noChangeArrowheads="1"/>
          </p:cNvSpPr>
          <p:nvPr/>
        </p:nvSpPr>
        <p:spPr bwMode="auto">
          <a:xfrm>
            <a:off x="0" y="1700213"/>
            <a:ext cx="2376488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jasp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SiO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endParaRPr lang="ro-RO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8203" name="Picture 25" descr="Bauxită cu un miez de rocă nedegradată de intemperii">
            <a:hlinkClick r:id="rId10" tooltip="&quot;Bauxită cu un miez de rocă nedegradată de intemperii&quot;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0"/>
            <a:ext cx="2627312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4" name="Text Box 26"/>
          <p:cNvSpPr txBox="1">
            <a:spLocks noChangeArrowheads="1"/>
          </p:cNvSpPr>
          <p:nvPr/>
        </p:nvSpPr>
        <p:spPr bwMode="auto">
          <a:xfrm>
            <a:off x="6516688" y="1700213"/>
            <a:ext cx="2627312" cy="119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bauxita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Al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O</a:t>
            </a:r>
            <a:r>
              <a:rPr lang="ro-RO" altLang="en-US" sz="1800" baseline="-25000">
                <a:solidFill>
                  <a:schemeClr val="tx1"/>
                </a:solidFill>
                <a:latin typeface="Arial" panose="020B0604020202020204" pitchFamily="34" charset="0"/>
              </a:rPr>
              <a:t>3 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ro-RO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8205" name="Picture 28" descr="250px-Ruby_cristal">
            <a:hlinkClick r:id="rId12" tooltip="&quot;Ruby cristal.jpg&quot;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708275"/>
            <a:ext cx="1800225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7" name="Rectangle 29"/>
          <p:cNvSpPr>
            <a:spLocks noChangeArrowheads="1"/>
          </p:cNvSpPr>
          <p:nvPr/>
        </p:nvSpPr>
        <p:spPr bwMode="auto">
          <a:xfrm>
            <a:off x="6948488" y="4437063"/>
            <a:ext cx="17351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o-RO">
                <a:effectLst>
                  <a:outerShdw blurRad="38100" dist="38100" dir="2700000" algn="tl">
                    <a:srgbClr val="FFFFFF"/>
                  </a:outerShdw>
                </a:effectLst>
                <a:latin typeface="Broadway BT" pitchFamily="82" charset="0"/>
                <a:cs typeface="Arial" charset="0"/>
              </a:rPr>
              <a:t>rubin</a:t>
            </a: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Broadway BT" pitchFamily="82" charset="0"/>
              <a:cs typeface="Arial" charset="0"/>
            </a:endParaRPr>
          </a:p>
          <a:p>
            <a:pPr algn="ctr">
              <a:defRPr/>
            </a:pP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roadway BT" pitchFamily="82" charset="0"/>
                <a:cs typeface="Arial" charset="0"/>
              </a:rPr>
              <a:t>   Al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  <p:sp>
        <p:nvSpPr>
          <p:cNvPr id="8207" name="WordArt 31"/>
          <p:cNvSpPr>
            <a:spLocks noChangeArrowheads="1" noChangeShapeType="1" noTextEdit="1"/>
          </p:cNvSpPr>
          <p:nvPr/>
        </p:nvSpPr>
        <p:spPr bwMode="auto">
          <a:xfrm>
            <a:off x="2700338" y="3068638"/>
            <a:ext cx="3529012" cy="11525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OXIZII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o-RO" altLang="en-US" sz="2400" b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Definiţie:</a:t>
            </a:r>
            <a:r>
              <a:rPr lang="ro-RO" altLang="en-US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o-RO" altLang="en-US" smtClean="0">
                <a:solidFill>
                  <a:schemeClr val="tx1"/>
                </a:solidFill>
                <a:latin typeface="Monotype Corsiva" panose="03010101010201010101" pitchFamily="66" charset="0"/>
              </a:rPr>
              <a:t>    Compuşii binari ai oxigenului cu alte elemente, metale sau nemetale se numesc oxizi. 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o-RO" altLang="en-US" sz="2800" b="1" smtClean="0">
                <a:solidFill>
                  <a:schemeClr val="tx1"/>
                </a:solidFill>
                <a:latin typeface="Monotype Corsiva" panose="03010101010201010101" pitchFamily="66" charset="0"/>
              </a:rPr>
              <a:t>Exemple: </a:t>
            </a:r>
          </a:p>
          <a:p>
            <a:pPr algn="ctr"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CO, CaO, </a:t>
            </a:r>
            <a:r>
              <a:rPr lang="pt-BR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SO</a:t>
            </a:r>
            <a:r>
              <a:rPr lang="pt-BR" altLang="en-US" baseline="-25000" smtClean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pt-BR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, CO</a:t>
            </a:r>
            <a:r>
              <a:rPr lang="pt-BR" altLang="en-US" baseline="-25000" smtClean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pt-BR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 , Al</a:t>
            </a:r>
            <a:r>
              <a:rPr lang="pt-BR" altLang="en-US" baseline="-25000" smtClean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pt-BR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O</a:t>
            </a:r>
            <a:r>
              <a:rPr lang="pt-BR" altLang="en-US" baseline="-25000" smtClean="0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r>
              <a:rPr lang="pt-BR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,  N</a:t>
            </a:r>
            <a:r>
              <a:rPr lang="pt-BR" altLang="en-US" baseline="-25000" smtClean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pt-BR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O</a:t>
            </a:r>
            <a:r>
              <a:rPr lang="pt-BR" altLang="en-US" baseline="-25000" smtClean="0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r>
              <a:rPr lang="pt-BR" altLang="en-US" smtClean="0">
                <a:solidFill>
                  <a:schemeClr val="tx1"/>
                </a:solidFill>
                <a:latin typeface="Times New Roman" panose="02020603050405020304" pitchFamily="18" charset="0"/>
              </a:rPr>
              <a:t>, BaO</a:t>
            </a:r>
            <a:endParaRPr lang="ro-RO" altLang="en-US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endParaRPr lang="ro-RO" altLang="en-US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o-RO" altLang="en-US" sz="2400" b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Formula generală:  </a:t>
            </a:r>
            <a:r>
              <a:rPr lang="ro-RO" altLang="en-US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o-RO" altLang="en-US" smtClean="0">
                <a:solidFill>
                  <a:schemeClr val="tx1"/>
                </a:solidFill>
                <a:latin typeface="Bookman Old Style" panose="02050604050505020204" pitchFamily="18" charset="0"/>
              </a:rPr>
              <a:t>E</a:t>
            </a:r>
            <a:r>
              <a:rPr lang="ro-RO" altLang="en-US" baseline="-25000" smtClean="0">
                <a:solidFill>
                  <a:schemeClr val="tx1"/>
                </a:solidFill>
                <a:latin typeface="Bookman Old Style" panose="02050604050505020204" pitchFamily="18" charset="0"/>
              </a:rPr>
              <a:t>2</a:t>
            </a:r>
            <a:r>
              <a:rPr lang="ro-RO" altLang="en-US" baseline="30000" smtClean="0">
                <a:solidFill>
                  <a:schemeClr val="tx1"/>
                </a:solidFill>
                <a:latin typeface="Bookman Old Style" panose="02050604050505020204" pitchFamily="18" charset="0"/>
              </a:rPr>
              <a:t>n</a:t>
            </a:r>
            <a:r>
              <a:rPr lang="ro-RO" altLang="en-US" smtClean="0">
                <a:solidFill>
                  <a:schemeClr val="tx1"/>
                </a:solidFill>
                <a:latin typeface="Bookman Old Style" panose="02050604050505020204" pitchFamily="18" charset="0"/>
              </a:rPr>
              <a:t>O</a:t>
            </a:r>
            <a:r>
              <a:rPr lang="ro-RO" altLang="en-US" baseline="-25000" smtClean="0">
                <a:solidFill>
                  <a:schemeClr val="tx1"/>
                </a:solidFill>
                <a:latin typeface="Bookman Old Style" panose="02050604050505020204" pitchFamily="18" charset="0"/>
              </a:rPr>
              <a:t>n</a:t>
            </a:r>
            <a:r>
              <a:rPr lang="ro-RO" altLang="en-US" baseline="30000" smtClean="0">
                <a:solidFill>
                  <a:schemeClr val="tx1"/>
                </a:solidFill>
                <a:latin typeface="Bookman Old Style" panose="02050604050505020204" pitchFamily="18" charset="0"/>
              </a:rPr>
              <a:t>II</a:t>
            </a:r>
            <a:r>
              <a:rPr lang="ro-RO" altLang="en-US" smtClean="0">
                <a:solidFill>
                  <a:schemeClr val="tx1"/>
                </a:solidFill>
                <a:latin typeface="Bookman Old Style" panose="02050604050505020204" pitchFamily="18" charset="0"/>
              </a:rPr>
              <a:t>  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ro-RO" altLang="en-US" smtClean="0">
                <a:solidFill>
                  <a:schemeClr val="tx1"/>
                </a:solidFill>
                <a:latin typeface="Monotype Corsiva" panose="03010101010201010101" pitchFamily="66" charset="0"/>
              </a:rPr>
              <a:t>          (n </a:t>
            </a:r>
            <a:r>
              <a:rPr lang="en-US" altLang="en-US" smtClean="0">
                <a:solidFill>
                  <a:schemeClr val="tx1"/>
                </a:solidFill>
                <a:latin typeface="Monotype Corsiva" panose="03010101010201010101" pitchFamily="66" charset="0"/>
              </a:rPr>
              <a:t>= valen</a:t>
            </a:r>
            <a:r>
              <a:rPr lang="ro-RO" altLang="en-US" smtClean="0">
                <a:solidFill>
                  <a:schemeClr val="tx1"/>
                </a:solidFill>
                <a:latin typeface="Monotype Corsiva" panose="03010101010201010101" pitchFamily="66" charset="0"/>
              </a:rPr>
              <a:t>ţa elementului cu care se combină oxigenul)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endParaRPr lang="ro-RO" altLang="en-US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endParaRPr lang="ro-RO" altLang="en-US" i="1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eaLnBrk="1" hangingPunct="1">
              <a:lnSpc>
                <a:spcPct val="90000"/>
              </a:lnSpc>
            </a:pPr>
            <a:endParaRPr lang="ro-RO" altLang="en-US" smtClean="0"/>
          </a:p>
        </p:txBody>
      </p:sp>
      <p:sp>
        <p:nvSpPr>
          <p:cNvPr id="3" name="Stea cu 5 colţuri 2"/>
          <p:cNvSpPr/>
          <p:nvPr/>
        </p:nvSpPr>
        <p:spPr>
          <a:xfrm>
            <a:off x="0" y="115888"/>
            <a:ext cx="1285875" cy="11430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o-RO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sz="quarter" idx="4294967295"/>
          </p:nvPr>
        </p:nvSpPr>
        <p:spPr bwMode="auto">
          <a:xfrm>
            <a:off x="457200" y="26035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en-US" sz="2400" b="1" cap="none" smtClean="0">
                <a:effectLst/>
                <a:latin typeface="Bookman Old Style" panose="02050604050505020204" pitchFamily="18" charset="0"/>
              </a:rPr>
              <a:t>OXIZI </a:t>
            </a:r>
            <a:r>
              <a:rPr lang="ro-RO" altLang="en-US" sz="2400" b="1" cap="none" smtClean="0">
                <a:effectLst/>
                <a:latin typeface="Bookman Old Style" panose="02050604050505020204" pitchFamily="18" charset="0"/>
              </a:rPr>
              <a:t>Î</a:t>
            </a:r>
            <a:r>
              <a:rPr lang="en-US" altLang="en-US" sz="2400" b="1" cap="none" smtClean="0">
                <a:effectLst/>
                <a:latin typeface="Bookman Old Style" panose="02050604050505020204" pitchFamily="18" charset="0"/>
              </a:rPr>
              <a:t>N NATUR</a:t>
            </a:r>
            <a:r>
              <a:rPr lang="ro-RO" altLang="en-US" sz="2400" b="1" cap="none" smtClean="0">
                <a:effectLst/>
                <a:latin typeface="Bookman Old Style" panose="02050604050505020204" pitchFamily="18" charset="0"/>
              </a:rPr>
              <a:t>Ă</a:t>
            </a:r>
            <a:endParaRPr lang="en-US" altLang="en-US" sz="2400" b="1" cap="none" smtClean="0">
              <a:effectLst/>
              <a:latin typeface="Bookman Old Style" panose="02050604050505020204" pitchFamily="18" charset="0"/>
            </a:endParaRPr>
          </a:p>
        </p:txBody>
      </p:sp>
      <p:pic>
        <p:nvPicPr>
          <p:cNvPr id="10243" name="Picture 3" descr="Bauxită cu un miez de rocă nedegradată de intemperii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1371600"/>
            <a:ext cx="3886200" cy="2438400"/>
          </a:xfrm>
          <a:noFill/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2514600" y="1905000"/>
            <a:ext cx="1343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o-RO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bauxita</a:t>
            </a:r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743200" y="2362200"/>
            <a:ext cx="873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Al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  <p:pic>
        <p:nvPicPr>
          <p:cNvPr id="10246" name="Picture 6" descr="Bauxită comparată cu o monedă de un Penny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371600"/>
            <a:ext cx="3505200" cy="2436813"/>
          </a:xfrm>
          <a:noFill/>
        </p:spPr>
      </p:pic>
      <p:pic>
        <p:nvPicPr>
          <p:cNvPr id="10247" name="Picture 9" descr="Hematit gri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3941763"/>
            <a:ext cx="3886200" cy="2611437"/>
          </a:xfrm>
          <a:noFill/>
        </p:spPr>
      </p:pic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685800" y="4038600"/>
            <a:ext cx="456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o-RO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hematit</a:t>
            </a:r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  <a:p>
            <a:pPr>
              <a:defRPr/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Fe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  <p:pic>
        <p:nvPicPr>
          <p:cNvPr id="10249" name="Picture 11" descr="300px-Corundum_USGOV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3941763"/>
            <a:ext cx="3581400" cy="2611437"/>
          </a:xfrm>
          <a:noFill/>
        </p:spPr>
      </p:pic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6948488" y="4005263"/>
            <a:ext cx="1225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c</a:t>
            </a: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orindon</a:t>
            </a:r>
            <a:b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</a:b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Broadway BT" pitchFamily="82" charset="0"/>
              <a:cs typeface="Arial" charset="0"/>
            </a:endParaRP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6588125" y="1484313"/>
            <a:ext cx="1343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o-RO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bauxita</a:t>
            </a:r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</p:txBody>
      </p:sp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5003800" y="3213100"/>
            <a:ext cx="873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Al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  <p:sp>
        <p:nvSpPr>
          <p:cNvPr id="31759" name="Rectangle 15"/>
          <p:cNvSpPr>
            <a:spLocks noChangeArrowheads="1"/>
          </p:cNvSpPr>
          <p:nvPr/>
        </p:nvSpPr>
        <p:spPr bwMode="auto">
          <a:xfrm>
            <a:off x="7308850" y="4365625"/>
            <a:ext cx="873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Al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250px-Ruby_cristal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96975"/>
            <a:ext cx="4102100" cy="2663825"/>
          </a:xfrm>
          <a:noFill/>
        </p:spPr>
      </p:pic>
      <p:pic>
        <p:nvPicPr>
          <p:cNvPr id="11267" name="Picture 4" descr="Rohsaphir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1196975"/>
            <a:ext cx="3860800" cy="2663825"/>
          </a:xfrm>
          <a:noFill/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4932363" y="1557338"/>
            <a:ext cx="20526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o-RO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safir brut</a:t>
            </a:r>
            <a:endParaRPr 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  <a:p>
            <a:pPr algn="ctr">
              <a:defRPr/>
            </a:pP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   Al</a:t>
            </a:r>
            <a:r>
              <a:rPr lang="en-US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2124075" y="2349500"/>
            <a:ext cx="151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o-RO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rubin</a:t>
            </a:r>
            <a:endParaRPr 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  <a:p>
            <a:pPr algn="ctr">
              <a:defRPr/>
            </a:pP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  Al</a:t>
            </a:r>
            <a:r>
              <a:rPr lang="en-US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  <p:pic>
        <p:nvPicPr>
          <p:cNvPr id="11270" name="Picture 7" descr="Beryl_emeralds_cut_XH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3933825"/>
            <a:ext cx="4105275" cy="2655888"/>
          </a:xfrm>
          <a:noFill/>
        </p:spPr>
      </p:pic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900113" y="4797425"/>
            <a:ext cx="19002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o-RO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smarald</a:t>
            </a:r>
            <a:endParaRPr 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  <a:p>
            <a:pPr>
              <a:defRPr/>
            </a:pP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   Al</a:t>
            </a:r>
            <a:r>
              <a:rPr lang="en-US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</a:t>
            </a:r>
            <a:r>
              <a:rPr lang="en-US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3</a:t>
            </a:r>
          </a:p>
        </p:txBody>
      </p:sp>
      <p:pic>
        <p:nvPicPr>
          <p:cNvPr id="11272" name="Picture 9" descr="Granule de cuarţ din nisip imagine mărită de 200 ori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3933825"/>
            <a:ext cx="3808412" cy="2659063"/>
          </a:xfrm>
          <a:noFill/>
        </p:spPr>
      </p:pic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6732588" y="4652963"/>
            <a:ext cx="15954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o-RO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     cuarţ</a:t>
            </a:r>
            <a:endParaRPr lang="en-US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  <a:p>
            <a:pPr>
              <a:defRPr/>
            </a:pP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  </a:t>
            </a:r>
            <a:r>
              <a:rPr lang="ro-RO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    </a:t>
            </a:r>
            <a:r>
              <a: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SiO</a:t>
            </a:r>
            <a:r>
              <a:rPr lang="en-US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</a:p>
        </p:txBody>
      </p:sp>
      <p:sp>
        <p:nvSpPr>
          <p:cNvPr id="11274" name="Text Box 12"/>
          <p:cNvSpPr txBox="1">
            <a:spLocks noChangeArrowheads="1"/>
          </p:cNvSpPr>
          <p:nvPr/>
        </p:nvSpPr>
        <p:spPr bwMode="auto">
          <a:xfrm>
            <a:off x="2843213" y="549275"/>
            <a:ext cx="4321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latin typeface="Bookman Old Style" panose="02050604050505020204" pitchFamily="18" charset="0"/>
              </a:rPr>
              <a:t>OXIZI </a:t>
            </a:r>
            <a:r>
              <a:rPr lang="ro-RO" altLang="en-US" sz="2400" b="1">
                <a:latin typeface="Bookman Old Style" panose="02050604050505020204" pitchFamily="18" charset="0"/>
              </a:rPr>
              <a:t>Î</a:t>
            </a:r>
            <a:r>
              <a:rPr lang="en-US" altLang="en-US" sz="2400" b="1">
                <a:latin typeface="Bookman Old Style" panose="02050604050505020204" pitchFamily="18" charset="0"/>
              </a:rPr>
              <a:t>N NATUR</a:t>
            </a:r>
            <a:r>
              <a:rPr lang="ro-RO" altLang="en-US" sz="2400" b="1">
                <a:latin typeface="Bookman Old Style" panose="02050604050505020204" pitchFamily="18" charset="0"/>
              </a:rPr>
              <a:t>Ă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250px-Opal_Armband_800pix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268413"/>
            <a:ext cx="3698875" cy="2435225"/>
          </a:xfrm>
          <a:noFill/>
        </p:spPr>
      </p:pic>
      <p:pic>
        <p:nvPicPr>
          <p:cNvPr id="12291" name="Picture 4" descr="Morsă din Opal şlefuit cu o lungime de 9 cm.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268413"/>
            <a:ext cx="3529012" cy="2433637"/>
          </a:xfrm>
          <a:noFill/>
        </p:spPr>
      </p:pic>
      <p:pic>
        <p:nvPicPr>
          <p:cNvPr id="12292" name="Picture 5" descr="Onyx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3933825"/>
            <a:ext cx="3743325" cy="2447925"/>
          </a:xfrm>
          <a:noFill/>
        </p:spPr>
      </p:pic>
      <p:pic>
        <p:nvPicPr>
          <p:cNvPr id="12293" name="Picture 6" descr="250px-Obsydian_%C5%9Bnie%C5%BCny_USA"/>
          <p:cNvPicPr>
            <a:picLocks noChangeAspect="1" noChangeArrowheads="1"/>
          </p:cNvPicPr>
          <p:nvPr>
            <p:ph sz="quarter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3933825"/>
            <a:ext cx="3529012" cy="2457450"/>
          </a:xfrm>
          <a:noFill/>
        </p:spPr>
      </p:pic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7019925" y="3141663"/>
            <a:ext cx="1138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o-RO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opal</a:t>
            </a:r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  <a:p>
            <a:pPr algn="ctr">
              <a:defRPr/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SiO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2843213" y="5734050"/>
            <a:ext cx="768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r>
              <a:rPr lang="ro-RO" b="1">
                <a:effectLst>
                  <a:outerShdw blurRad="38100" dist="38100" dir="2700000" algn="tl">
                    <a:srgbClr val="FFFFFF"/>
                  </a:outerShdw>
                </a:effectLst>
                <a:latin typeface="Broadway BT" pitchFamily="82" charset="0"/>
                <a:cs typeface="Arial" charset="0"/>
              </a:rPr>
              <a:t>onix</a:t>
            </a:r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</p:txBody>
      </p:sp>
      <p:sp>
        <p:nvSpPr>
          <p:cNvPr id="12296" name="Rectangle 10"/>
          <p:cNvSpPr>
            <a:spLocks noChangeArrowheads="1"/>
          </p:cNvSpPr>
          <p:nvPr/>
        </p:nvSpPr>
        <p:spPr bwMode="auto">
          <a:xfrm>
            <a:off x="5580063" y="4437063"/>
            <a:ext cx="1881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>
                <a:solidFill>
                  <a:schemeClr val="bg1"/>
                </a:solidFill>
                <a:latin typeface="Broadway BT" pitchFamily="82" charset="0"/>
              </a:rPr>
              <a:t>cristobalit</a:t>
            </a:r>
            <a:r>
              <a:rPr lang="en-US" altLang="en-US" sz="1800" b="1">
                <a:solidFill>
                  <a:schemeClr val="bg1"/>
                </a:solidFill>
                <a:latin typeface="Broadway BT" pitchFamily="82" charset="0"/>
              </a:rPr>
              <a:t> SiO</a:t>
            </a:r>
            <a:r>
              <a:rPr lang="en-US" altLang="en-US" sz="1800" b="1" baseline="-25000">
                <a:solidFill>
                  <a:schemeClr val="bg1"/>
                </a:solidFill>
                <a:latin typeface="Broadway BT" pitchFamily="82" charset="0"/>
              </a:rPr>
              <a:t>2</a:t>
            </a:r>
            <a:r>
              <a:rPr lang="en-US" altLang="en-US" sz="1800">
                <a:solidFill>
                  <a:schemeClr val="tx1"/>
                </a:solidFill>
                <a:latin typeface="Broadway BT" pitchFamily="82" charset="0"/>
              </a:rPr>
              <a:t> </a:t>
            </a:r>
          </a:p>
        </p:txBody>
      </p:sp>
      <p:sp>
        <p:nvSpPr>
          <p:cNvPr id="12297" name="Rectangle 12"/>
          <p:cNvSpPr>
            <a:spLocks noChangeArrowheads="1"/>
          </p:cNvSpPr>
          <p:nvPr/>
        </p:nvSpPr>
        <p:spPr bwMode="auto">
          <a:xfrm>
            <a:off x="3635375" y="333375"/>
            <a:ext cx="3000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tx1"/>
                </a:solidFill>
                <a:latin typeface="Bookman Old Style" panose="02050604050505020204" pitchFamily="18" charset="0"/>
              </a:rPr>
              <a:t>OXIZI </a:t>
            </a:r>
            <a:r>
              <a:rPr lang="ro-RO" altLang="en-US" sz="2400" b="1">
                <a:solidFill>
                  <a:schemeClr val="tx1"/>
                </a:solidFill>
                <a:latin typeface="Bookman Old Style" panose="02050604050505020204" pitchFamily="18" charset="0"/>
              </a:rPr>
              <a:t>Î</a:t>
            </a:r>
            <a:r>
              <a:rPr lang="en-US" altLang="en-US" sz="2400" b="1">
                <a:solidFill>
                  <a:schemeClr val="tx1"/>
                </a:solidFill>
                <a:latin typeface="Bookman Old Style" panose="02050604050505020204" pitchFamily="18" charset="0"/>
              </a:rPr>
              <a:t>N NATUR</a:t>
            </a:r>
            <a:r>
              <a:rPr lang="ro-RO" altLang="en-US" sz="2400" b="1">
                <a:solidFill>
                  <a:schemeClr val="tx1"/>
                </a:solidFill>
                <a:latin typeface="Bookman Old Style" panose="02050604050505020204" pitchFamily="18" charset="0"/>
              </a:rPr>
              <a:t>Ă</a:t>
            </a:r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755650" y="2924175"/>
            <a:ext cx="1138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o-RO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opal</a:t>
            </a:r>
            <a:endParaRPr lang="en-US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oadway BT" pitchFamily="82" charset="0"/>
              <a:cs typeface="Arial" charset="0"/>
            </a:endParaRPr>
          </a:p>
          <a:p>
            <a:pPr algn="ctr">
              <a:defRPr/>
            </a:pPr>
            <a:r>
              <a:rPr 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 SiO</a:t>
            </a:r>
            <a:r>
              <a:rPr lang="en-US" b="1" baseline="-2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oadway BT" pitchFamily="82" charset="0"/>
                <a:cs typeface="Arial" charset="0"/>
              </a:rPr>
              <a:t>2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84213" y="1268413"/>
            <a:ext cx="8137525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endParaRPr lang="ro-RO" sz="3200" b="1" dirty="0">
              <a:solidFill>
                <a:schemeClr val="tx2"/>
              </a:solidFill>
              <a:latin typeface="Bookman Old Style" pitchFamily="18" charset="0"/>
              <a:cs typeface="Arial" charset="0"/>
            </a:endParaRPr>
          </a:p>
          <a:p>
            <a:pPr eaLnBrk="1" hangingPunct="1">
              <a:defRPr/>
            </a:pPr>
            <a:r>
              <a:rPr lang="ro-RO" sz="3200" i="1" dirty="0">
                <a:solidFill>
                  <a:schemeClr val="tx2"/>
                </a:solidFill>
                <a:latin typeface="Arial" charset="0"/>
                <a:cs typeface="Arial" charset="0"/>
              </a:rPr>
              <a:t>  </a:t>
            </a:r>
            <a:r>
              <a:rPr lang="ro-RO" sz="3200" b="1" dirty="0">
                <a:solidFill>
                  <a:schemeClr val="hlink"/>
                </a:solidFill>
                <a:latin typeface="Arial" charset="0"/>
                <a:cs typeface="Arial" charset="0"/>
              </a:rPr>
              <a:t>    - oxizi metalici     			</a:t>
            </a:r>
            <a:br>
              <a:rPr lang="ro-RO" sz="3200" b="1" dirty="0">
                <a:solidFill>
                  <a:schemeClr val="hlink"/>
                </a:solidFill>
                <a:latin typeface="Arial" charset="0"/>
                <a:cs typeface="Arial" charset="0"/>
              </a:rPr>
            </a:br>
            <a:r>
              <a:rPr lang="ro-RO" sz="3200" b="1" dirty="0">
                <a:solidFill>
                  <a:schemeClr val="hlink"/>
                </a:solidFill>
                <a:latin typeface="Arial" charset="0"/>
                <a:cs typeface="Arial" charset="0"/>
              </a:rPr>
              <a:t> </a:t>
            </a:r>
          </a:p>
          <a:p>
            <a:pPr eaLnBrk="1" hangingPunct="1">
              <a:defRPr/>
            </a:pPr>
            <a:r>
              <a:rPr lang="ro-RO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E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x</a:t>
            </a:r>
            <a:r>
              <a:rPr lang="ro-RO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emple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:</a:t>
            </a:r>
            <a:r>
              <a:rPr lang="ro-RO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CaO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, Al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, </a:t>
            </a:r>
            <a:r>
              <a:rPr lang="en-US" sz="32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MgO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, Na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O, </a:t>
            </a:r>
            <a:r>
              <a:rPr lang="en-US" sz="32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BaO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, K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O, </a:t>
            </a:r>
            <a:r>
              <a:rPr lang="en-US" sz="32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ZnO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etc.</a:t>
            </a:r>
          </a:p>
          <a:p>
            <a:pPr eaLnBrk="1" hangingPunct="1">
              <a:defRPr/>
            </a:pPr>
            <a:endParaRPr lang="ro-RO" sz="3200" i="1" dirty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ro-RO" sz="3200" i="1" dirty="0">
                <a:solidFill>
                  <a:schemeClr val="tx2"/>
                </a:solidFill>
                <a:latin typeface="Arial" charset="0"/>
                <a:cs typeface="Arial" charset="0"/>
              </a:rPr>
              <a:t>     </a:t>
            </a:r>
            <a:r>
              <a:rPr lang="ro-RO" sz="3200" b="1" dirty="0">
                <a:solidFill>
                  <a:schemeClr val="hlink"/>
                </a:solidFill>
                <a:latin typeface="Arial" charset="0"/>
                <a:cs typeface="Arial" charset="0"/>
              </a:rPr>
              <a:t> - oxizi nemetalici    			</a:t>
            </a:r>
          </a:p>
          <a:p>
            <a:pPr eaLnBrk="1" hangingPunct="1">
              <a:defRPr/>
            </a:pP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Ex</a:t>
            </a:r>
            <a:r>
              <a:rPr lang="ro-RO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emple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: CO, SO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, CO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, SO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</a:t>
            </a:r>
            <a:r>
              <a:rPr 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, SiO</a:t>
            </a:r>
            <a:r>
              <a:rPr lang="en-US" sz="32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ro-RO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etc</a:t>
            </a:r>
            <a:endParaRPr lang="en-US" sz="32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en-US" sz="32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ro-RO" dirty="0">
              <a:latin typeface="Arial" charset="0"/>
              <a:cs typeface="Arial" charset="0"/>
            </a:endParaRPr>
          </a:p>
        </p:txBody>
      </p:sp>
      <p:sp>
        <p:nvSpPr>
          <p:cNvPr id="3" name="Stea cu 5 colţuri 2"/>
          <p:cNvSpPr/>
          <p:nvPr/>
        </p:nvSpPr>
        <p:spPr>
          <a:xfrm>
            <a:off x="0" y="0"/>
            <a:ext cx="1285875" cy="11430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o-RO"/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3203575" y="404813"/>
            <a:ext cx="2663825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2400" b="1">
                <a:latin typeface="Bookman Old Style" panose="02050604050505020204" pitchFamily="18" charset="0"/>
              </a:rPr>
              <a:t>CLASIFICARE: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ro-RO" altLang="en-US" sz="240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827088" y="1125538"/>
            <a:ext cx="1762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>
                <a:solidFill>
                  <a:schemeClr val="hlink"/>
                </a:solidFill>
                <a:latin typeface="Arial" panose="020B0604020202020204" pitchFamily="34" charset="0"/>
              </a:rPr>
              <a:t>- oxizi metalici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1073150" y="549275"/>
            <a:ext cx="15065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>
                <a:solidFill>
                  <a:schemeClr val="tx1"/>
                </a:solidFill>
                <a:latin typeface="Bookman Old Style" panose="02050604050505020204" pitchFamily="18" charset="0"/>
              </a:rPr>
              <a:t>Denumire:</a:t>
            </a: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1073150" y="1716088"/>
            <a:ext cx="6319838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ro-RO" altLang="en-US" sz="1400" b="1">
                <a:solidFill>
                  <a:schemeClr val="tx1"/>
                </a:solidFill>
                <a:latin typeface="Bookman Old Style" panose="02050604050505020204" pitchFamily="18" charset="0"/>
              </a:rPr>
              <a:t>:</a:t>
            </a:r>
            <a:r>
              <a:rPr lang="ro-RO" altLang="en-US" sz="180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oxid</a:t>
            </a:r>
            <a:r>
              <a:rPr lang="en-US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  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de </a:t>
            </a:r>
            <a:r>
              <a:rPr lang="en-US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denumirea </a:t>
            </a: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metal</a:t>
            </a: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 (valenţa</a:t>
            </a: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- daca  cazul)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         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          Obs.- nu e cazul sa trecem valenta la elemental din gr.IA , IIA si Al </a:t>
            </a:r>
            <a:endParaRPr lang="ro-RO" altLang="en-US" sz="1800" i="1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08400" y="2684463"/>
            <a:ext cx="2838450" cy="9223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Al</a:t>
            </a:r>
            <a:r>
              <a:rPr lang="en-US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</a:t>
            </a:r>
            <a:r>
              <a:rPr lang="en-US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–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oxid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de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aluminiu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MgO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-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oxid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de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magneziu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Na</a:t>
            </a:r>
            <a:r>
              <a:rPr lang="en-US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O-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oxid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de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sodiu</a:t>
            </a:r>
            <a:endParaRPr lang="en-US" dirty="0"/>
          </a:p>
        </p:txBody>
      </p:sp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827088" y="4149725"/>
            <a:ext cx="4572000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FeO – oxid de f</a:t>
            </a:r>
            <a:r>
              <a:rPr lang="en-US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i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er (II)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Fe</a:t>
            </a:r>
            <a:r>
              <a:rPr lang="ro-RO" altLang="en-US" sz="1800" b="1" i="1" baseline="-25000">
                <a:solidFill>
                  <a:schemeClr val="tx1"/>
                </a:solidFill>
                <a:latin typeface="Monotype Corsiva" panose="03010101010201010101" pitchFamily="66" charset="0"/>
              </a:rPr>
              <a:t>2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O</a:t>
            </a:r>
            <a:r>
              <a:rPr lang="ro-RO" altLang="en-US" sz="1800" b="1" i="1" baseline="-25000">
                <a:solidFill>
                  <a:schemeClr val="tx1"/>
                </a:solidFill>
                <a:latin typeface="Monotype Corsiva" panose="03010101010201010101" pitchFamily="66" charset="0"/>
              </a:rPr>
              <a:t>3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 – – oxid de f</a:t>
            </a:r>
            <a:r>
              <a:rPr lang="en-US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i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er (III)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            </a:t>
            </a:r>
          </a:p>
        </p:txBody>
      </p:sp>
      <p:sp>
        <p:nvSpPr>
          <p:cNvPr id="14343" name="Rectangle 6"/>
          <p:cNvSpPr>
            <a:spLocks noChangeArrowheads="1"/>
          </p:cNvSpPr>
          <p:nvPr/>
        </p:nvSpPr>
        <p:spPr bwMode="auto">
          <a:xfrm>
            <a:off x="2290763" y="5707063"/>
            <a:ext cx="1020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oxid fer</a:t>
            </a:r>
            <a:r>
              <a:rPr lang="ro-RO" altLang="en-US" sz="1800" b="1" i="1">
                <a:solidFill>
                  <a:srgbClr val="E62E2E"/>
                </a:solidFill>
                <a:latin typeface="Monotype Corsiva" panose="03010101010201010101" pitchFamily="66" charset="0"/>
              </a:rPr>
              <a:t>os</a:t>
            </a: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344" name="Rectangle 7"/>
          <p:cNvSpPr>
            <a:spLocks noChangeArrowheads="1"/>
          </p:cNvSpPr>
          <p:nvPr/>
        </p:nvSpPr>
        <p:spPr bwMode="auto">
          <a:xfrm>
            <a:off x="2322513" y="6048375"/>
            <a:ext cx="989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oxid fer</a:t>
            </a:r>
            <a:r>
              <a:rPr lang="ro-RO" altLang="en-US" sz="1800" b="1" i="1">
                <a:solidFill>
                  <a:srgbClr val="E62E2E"/>
                </a:solidFill>
                <a:latin typeface="Monotype Corsiva" panose="03010101010201010101" pitchFamily="66" charset="0"/>
              </a:rPr>
              <a:t>ic</a:t>
            </a: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345" name="Rectangle 8"/>
          <p:cNvSpPr>
            <a:spLocks noChangeArrowheads="1"/>
          </p:cNvSpPr>
          <p:nvPr/>
        </p:nvSpPr>
        <p:spPr bwMode="auto">
          <a:xfrm>
            <a:off x="1373188" y="5116513"/>
            <a:ext cx="621982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 </a:t>
            </a: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Denumire veche-l</a:t>
            </a: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a elementele cu valenţe multiple se folose</a:t>
            </a: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sc </a:t>
            </a:r>
            <a:r>
              <a:rPr lang="ro-RO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sufix</a:t>
            </a: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ele- os 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en-US" sz="1800" i="1">
                <a:solidFill>
                  <a:schemeClr val="tx1"/>
                </a:solidFill>
                <a:latin typeface="Monotype Corsiva" panose="03010101010201010101" pitchFamily="66" charset="0"/>
              </a:rPr>
              <a:t>                                                                                                              -ic</a:t>
            </a:r>
            <a:endParaRPr lang="ro-RO" altLang="en-US" sz="1800" i="1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346" name="Rectangle 9"/>
          <p:cNvSpPr>
            <a:spLocks noChangeArrowheads="1"/>
          </p:cNvSpPr>
          <p:nvPr/>
        </p:nvSpPr>
        <p:spPr bwMode="auto">
          <a:xfrm>
            <a:off x="1533525" y="5707063"/>
            <a:ext cx="585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FeO 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347" name="Rectangle 10"/>
          <p:cNvSpPr>
            <a:spLocks noChangeArrowheads="1"/>
          </p:cNvSpPr>
          <p:nvPr/>
        </p:nvSpPr>
        <p:spPr bwMode="auto">
          <a:xfrm>
            <a:off x="1527175" y="6048375"/>
            <a:ext cx="669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Fe</a:t>
            </a:r>
            <a:r>
              <a:rPr lang="ro-RO" altLang="en-US" sz="1800" b="1" i="1" baseline="-25000">
                <a:solidFill>
                  <a:schemeClr val="tx1"/>
                </a:solidFill>
                <a:latin typeface="Monotype Corsiva" panose="03010101010201010101" pitchFamily="66" charset="0"/>
              </a:rPr>
              <a:t>2</a:t>
            </a:r>
            <a:r>
              <a:rPr lang="ro-RO" altLang="en-US" sz="1800" b="1" i="1">
                <a:solidFill>
                  <a:schemeClr val="tx1"/>
                </a:solidFill>
                <a:latin typeface="Monotype Corsiva" panose="03010101010201010101" pitchFamily="66" charset="0"/>
              </a:rPr>
              <a:t>O</a:t>
            </a:r>
            <a:r>
              <a:rPr lang="ro-RO" altLang="en-US" sz="1800" b="1" i="1" baseline="-25000">
                <a:solidFill>
                  <a:schemeClr val="tx1"/>
                </a:solidFill>
                <a:latin typeface="Monotype Corsiva" panose="03010101010201010101" pitchFamily="66" charset="0"/>
              </a:rPr>
              <a:t>3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755650" y="1268413"/>
            <a:ext cx="1954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1800" b="1">
                <a:solidFill>
                  <a:schemeClr val="hlink"/>
                </a:solidFill>
                <a:latin typeface="Arial" panose="020B0604020202020204" pitchFamily="34" charset="0"/>
              </a:rPr>
              <a:t>oxizi nemetalici 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1116013" y="2060575"/>
            <a:ext cx="73437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chemeClr val="tx1"/>
                </a:solidFill>
                <a:latin typeface="Arial" panose="020B0604020202020204" pitchFamily="34" charset="0"/>
              </a:rPr>
              <a:t>Prefix ce indica nr.atomilor de oxigen+ </a:t>
            </a:r>
            <a:r>
              <a:rPr lang="en-US" altLang="en-US" sz="1800" i="1">
                <a:solidFill>
                  <a:schemeClr val="tx1"/>
                </a:solidFill>
                <a:latin typeface="Arial" panose="020B0604020202020204" pitchFamily="34" charset="0"/>
              </a:rPr>
              <a:t>oxid  de  denumire nemetal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i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>
                <a:solidFill>
                  <a:schemeClr val="tx1"/>
                </a:solidFill>
                <a:latin typeface="Arial" panose="020B0604020202020204" pitchFamily="34" charset="0"/>
              </a:rPr>
              <a:t>(-mono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>
                <a:solidFill>
                  <a:schemeClr val="tx1"/>
                </a:solidFill>
                <a:latin typeface="Arial" panose="020B0604020202020204" pitchFamily="34" charset="0"/>
              </a:rPr>
              <a:t>-di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>
                <a:solidFill>
                  <a:schemeClr val="tx1"/>
                </a:solidFill>
                <a:latin typeface="Arial" panose="020B0604020202020204" pitchFamily="34" charset="0"/>
              </a:rPr>
              <a:t>-tri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>
                <a:solidFill>
                  <a:schemeClr val="tx1"/>
                </a:solidFill>
                <a:latin typeface="Arial" panose="020B0604020202020204" pitchFamily="34" charset="0"/>
              </a:rPr>
              <a:t>-penta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>
                <a:solidFill>
                  <a:schemeClr val="tx1"/>
                </a:solidFill>
                <a:latin typeface="Arial" panose="020B0604020202020204" pitchFamily="34" charset="0"/>
              </a:rPr>
              <a:t>-hepta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i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42988" y="4184650"/>
            <a:ext cx="2852737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CO –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monoxid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de carbon</a:t>
            </a:r>
          </a:p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SO</a:t>
            </a:r>
            <a:r>
              <a:rPr lang="en-US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-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dioxid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desulf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</a:p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SO</a:t>
            </a:r>
            <a:r>
              <a:rPr lang="en-US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trioxide </a:t>
            </a:r>
            <a:r>
              <a:rPr lang="en-US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deulf</a:t>
            </a:r>
            <a:endParaRPr lang="en-US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urist">
  <a:themeElements>
    <a:clrScheme name="Turist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urist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urist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urist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577</TotalTime>
  <Words>248</Words>
  <Application>Microsoft Office PowerPoint</Application>
  <PresentationFormat>On-screen Show (4:3)</PresentationFormat>
  <Paragraphs>97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Arial</vt:lpstr>
      <vt:lpstr>Franklin Gothic Medium</vt:lpstr>
      <vt:lpstr>Franklin Gothic Book</vt:lpstr>
      <vt:lpstr>Wingdings 2</vt:lpstr>
      <vt:lpstr>Calibri</vt:lpstr>
      <vt:lpstr>Source Sans Pro</vt:lpstr>
      <vt:lpstr>Monotype Corsiva</vt:lpstr>
      <vt:lpstr>Broadway BT</vt:lpstr>
      <vt:lpstr>Bookman Old Style</vt:lpstr>
      <vt:lpstr>Times New Roman</vt:lpstr>
      <vt:lpstr>Wingdings</vt:lpstr>
      <vt:lpstr>Turist</vt:lpstr>
      <vt:lpstr>PowerPoint Presentation</vt:lpstr>
      <vt:lpstr>PowerPoint Presentation</vt:lpstr>
      <vt:lpstr>PowerPoint Presentation</vt:lpstr>
      <vt:lpstr>OXIZI ÎN NATURĂ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Unitate Scolara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Elev</dc:creator>
  <cp:lastModifiedBy>user</cp:lastModifiedBy>
  <cp:revision>65</cp:revision>
  <dcterms:created xsi:type="dcterms:W3CDTF">2010-02-25T07:52:44Z</dcterms:created>
  <dcterms:modified xsi:type="dcterms:W3CDTF">2020-03-19T14:50:26Z</dcterms:modified>
</cp:coreProperties>
</file>