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5" r:id="rId4"/>
    <p:sldId id="257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99"/>
    <a:srgbClr val="FF7C80"/>
    <a:srgbClr val="F79443"/>
    <a:srgbClr val="FFC1C2"/>
    <a:srgbClr val="FF9999"/>
    <a:srgbClr val="BB237A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1162" autoAdjust="0"/>
  </p:normalViewPr>
  <p:slideViewPr>
    <p:cSldViewPr>
      <p:cViewPr varScale="1">
        <p:scale>
          <a:sx n="46" d="100"/>
          <a:sy n="46" d="100"/>
        </p:scale>
        <p:origin x="64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F1518A-4D12-4ED1-8974-60989455D876}" type="datetimeFigureOut">
              <a:rPr lang="ro-RO" smtClean="0"/>
              <a:pPr/>
              <a:t>29.04.2020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4764-EED3-482B-8F01-9B5F28BC2969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1202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7B2AD-34D6-4093-8772-DC8079B6D005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3.gif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3" Type="http://schemas.openxmlformats.org/officeDocument/2006/relationships/image" Target="../media/image3.gif"/><Relationship Id="rId7" Type="http://schemas.openxmlformats.org/officeDocument/2006/relationships/image" Target="../media/image18.gif"/><Relationship Id="rId12" Type="http://schemas.openxmlformats.org/officeDocument/2006/relationships/image" Target="../media/image23.jpeg"/><Relationship Id="rId2" Type="http://schemas.openxmlformats.org/officeDocument/2006/relationships/image" Target="../media/image2.jpeg"/><Relationship Id="rId16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5" Type="http://schemas.openxmlformats.org/officeDocument/2006/relationships/image" Target="../media/image2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4.jpeg"/><Relationship Id="rId18" Type="http://schemas.openxmlformats.org/officeDocument/2006/relationships/image" Target="../media/image38.jpeg"/><Relationship Id="rId3" Type="http://schemas.openxmlformats.org/officeDocument/2006/relationships/image" Target="../media/image3.gif"/><Relationship Id="rId21" Type="http://schemas.openxmlformats.org/officeDocument/2006/relationships/image" Target="../media/image41.jpeg"/><Relationship Id="rId7" Type="http://schemas.openxmlformats.org/officeDocument/2006/relationships/image" Target="../media/image29.jpeg"/><Relationship Id="rId12" Type="http://schemas.openxmlformats.org/officeDocument/2006/relationships/image" Target="../media/image6.jpeg"/><Relationship Id="rId17" Type="http://schemas.openxmlformats.org/officeDocument/2006/relationships/image" Target="../media/image8.jpeg"/><Relationship Id="rId2" Type="http://schemas.openxmlformats.org/officeDocument/2006/relationships/image" Target="../media/image2.jpeg"/><Relationship Id="rId16" Type="http://schemas.openxmlformats.org/officeDocument/2006/relationships/image" Target="../media/image37.jpeg"/><Relationship Id="rId20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24" Type="http://schemas.openxmlformats.org/officeDocument/2006/relationships/image" Target="../media/image44.jpeg"/><Relationship Id="rId5" Type="http://schemas.openxmlformats.org/officeDocument/2006/relationships/image" Target="../media/image27.jpeg"/><Relationship Id="rId15" Type="http://schemas.openxmlformats.org/officeDocument/2006/relationships/image" Target="../media/image36.jpeg"/><Relationship Id="rId23" Type="http://schemas.openxmlformats.org/officeDocument/2006/relationships/image" Target="../media/image43.jpeg"/><Relationship Id="rId10" Type="http://schemas.openxmlformats.org/officeDocument/2006/relationships/image" Target="../media/image32.jpeg"/><Relationship Id="rId19" Type="http://schemas.openxmlformats.org/officeDocument/2006/relationships/image" Target="../media/image39.jpeg"/><Relationship Id="rId4" Type="http://schemas.openxmlformats.org/officeDocument/2006/relationships/image" Target="../media/image5.gif"/><Relationship Id="rId9" Type="http://schemas.openxmlformats.org/officeDocument/2006/relationships/image" Target="../media/image31.jpeg"/><Relationship Id="rId14" Type="http://schemas.openxmlformats.org/officeDocument/2006/relationships/image" Target="../media/image35.jpeg"/><Relationship Id="rId22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image" Target="../media/image45.jpe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3.gif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52.jpeg"/><Relationship Id="rId5" Type="http://schemas.openxmlformats.org/officeDocument/2006/relationships/image" Target="../media/image47.jpeg"/><Relationship Id="rId10" Type="http://schemas.openxmlformats.org/officeDocument/2006/relationships/image" Target="../media/image51.jpeg"/><Relationship Id="rId4" Type="http://schemas.openxmlformats.org/officeDocument/2006/relationships/image" Target="../media/image23.jpeg"/><Relationship Id="rId9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ine 8" descr="9749581-green-salt-water-of-the-ocean-sea-with-horizon-and-overcast-clouds.jpg"/>
          <p:cNvPicPr>
            <a:picLocks noChangeAspect="1"/>
          </p:cNvPicPr>
          <p:nvPr/>
        </p:nvPicPr>
        <p:blipFill>
          <a:blip r:embed="rId2">
            <a:lum bright="40000"/>
          </a:blip>
          <a:stretch>
            <a:fillRect/>
          </a:stretch>
        </p:blipFill>
        <p:spPr>
          <a:xfrm>
            <a:off x="-1" y="0"/>
            <a:ext cx="9131137" cy="6858000"/>
          </a:xfrm>
          <a:prstGeom prst="rect">
            <a:avLst/>
          </a:prstGeom>
        </p:spPr>
      </p:pic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357158" y="357166"/>
            <a:ext cx="8429684" cy="6072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ine 9" descr="Lectur3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1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ine 10" descr="săruri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57356" y="1000108"/>
            <a:ext cx="5357850" cy="4071966"/>
          </a:xfrm>
          <a:prstGeom prst="rect">
            <a:avLst/>
          </a:prstGeom>
        </p:spPr>
      </p:pic>
      <p:sp>
        <p:nvSpPr>
          <p:cNvPr id="2" name="Dreptunghi rotunjit 1"/>
          <p:cNvSpPr/>
          <p:nvPr/>
        </p:nvSpPr>
        <p:spPr>
          <a:xfrm>
            <a:off x="2143108" y="5214950"/>
            <a:ext cx="5000660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3" name="Dreptunghi 2"/>
          <p:cNvSpPr/>
          <p:nvPr/>
        </p:nvSpPr>
        <p:spPr>
          <a:xfrm>
            <a:off x="2500298" y="5214950"/>
            <a:ext cx="4286280" cy="9233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54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54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2" name="Imagine 11" descr="silver-chloride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29322" y="2928934"/>
            <a:ext cx="2619375" cy="2143125"/>
          </a:xfrm>
          <a:prstGeom prst="rect">
            <a:avLst/>
          </a:prstGeom>
        </p:spPr>
      </p:pic>
      <p:pic>
        <p:nvPicPr>
          <p:cNvPr id="13" name="Imagine 12" descr="silver-chloride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2928934"/>
            <a:ext cx="2619375" cy="214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5143504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600" b="1" i="1" dirty="0" smtClean="0">
                <a:solidFill>
                  <a:schemeClr val="accent3">
                    <a:lumMod val="50000"/>
                  </a:schemeClr>
                </a:solidFill>
              </a:rPr>
              <a:t>Istoricul folosirii sărurilor</a:t>
            </a:r>
            <a:endParaRPr lang="ro-RO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7" name="Dreptunghi 76"/>
          <p:cNvSpPr/>
          <p:nvPr/>
        </p:nvSpPr>
        <p:spPr>
          <a:xfrm>
            <a:off x="0" y="500042"/>
            <a:ext cx="5143504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600" b="1" i="1" dirty="0" smtClean="0">
                <a:solidFill>
                  <a:schemeClr val="accent3">
                    <a:lumMod val="50000"/>
                  </a:schemeClr>
                </a:solidFill>
              </a:rPr>
              <a:t>Stare naturală</a:t>
            </a:r>
            <a:endParaRPr lang="ro-RO" sz="3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7" name="Imagine 86" descr="20081004-047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171" y="4572009"/>
            <a:ext cx="1643074" cy="1216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8" name="Imagine 87" descr="egipt.jpg"/>
          <p:cNvPicPr>
            <a:picLocks noChangeAspect="1"/>
          </p:cNvPicPr>
          <p:nvPr/>
        </p:nvPicPr>
        <p:blipFill>
          <a:blip r:embed="rId5">
            <a:lum bright="40000"/>
          </a:blip>
          <a:stretch>
            <a:fillRect/>
          </a:stretch>
        </p:blipFill>
        <p:spPr>
          <a:xfrm>
            <a:off x="500034" y="1071546"/>
            <a:ext cx="4672045" cy="3357586"/>
          </a:xfrm>
          <a:prstGeom prst="rect">
            <a:avLst/>
          </a:prstGeom>
          <a:noFill/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9" name="Imagine 88" descr="imag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1617" y="5214950"/>
            <a:ext cx="1643074" cy="1214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0" name="Imagine 89" descr="Partenonul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7567" y="4572008"/>
            <a:ext cx="1630906" cy="121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1" name="Imagine 90" descr="Taj Maha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2013" y="5214950"/>
            <a:ext cx="1643074" cy="12144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0" name="Dreptunghi 79"/>
          <p:cNvSpPr/>
          <p:nvPr/>
        </p:nvSpPr>
        <p:spPr>
          <a:xfrm>
            <a:off x="600047" y="1142984"/>
            <a:ext cx="450059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o-RO" sz="1200" b="1" dirty="0" smtClean="0">
                <a:latin typeface="Constantia" pitchFamily="18" charset="0"/>
              </a:rPr>
              <a:t>În Vechiul  Testament dar și în alte scrieri ale Antichității, apar numeroase referiri despre săruri.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Sarea de bucătărie </a:t>
            </a:r>
            <a:r>
              <a:rPr lang="ro-RO" sz="1200" b="1" dirty="0" smtClean="0">
                <a:latin typeface="Constantia" pitchFamily="18" charset="0"/>
              </a:rPr>
              <a:t>(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) este cunoscută și folosită de oameni încă din vremuri străvechi, cu mult înainte de apariția scrisului. A fost prima substanță chimică folosită ca aliment.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Carbonatul de calciu</a:t>
            </a:r>
            <a:r>
              <a:rPr lang="ro-RO" sz="1200" b="1" dirty="0" smtClean="0">
                <a:latin typeface="Constantia" pitchFamily="18" charset="0"/>
              </a:rPr>
              <a:t> (CaCO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a fost și este folosit de oameni în construcții, încă din cele mai vechi timpuri.</a:t>
            </a:r>
          </a:p>
          <a:p>
            <a:pPr algn="just">
              <a:buNone/>
            </a:pPr>
            <a:r>
              <a:rPr lang="ro-RO" sz="1200" b="1" i="1" dirty="0" smtClean="0">
                <a:latin typeface="Constantia" pitchFamily="18" charset="0"/>
              </a:rPr>
              <a:t>Soda</a:t>
            </a:r>
            <a:r>
              <a:rPr lang="ro-RO" sz="1200" b="1" dirty="0" smtClean="0">
                <a:latin typeface="Constantia" pitchFamily="18" charset="0"/>
              </a:rPr>
              <a:t> (Na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și </a:t>
            </a:r>
            <a:r>
              <a:rPr lang="ro-RO" sz="1200" b="1" i="1" dirty="0" smtClean="0">
                <a:latin typeface="Constantia" pitchFamily="18" charset="0"/>
              </a:rPr>
              <a:t>potasa</a:t>
            </a:r>
            <a:r>
              <a:rPr lang="ro-RO" sz="1200" b="1" dirty="0" smtClean="0">
                <a:latin typeface="Constantia" pitchFamily="18" charset="0"/>
              </a:rPr>
              <a:t> (K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) se foloseau în Vechiul Egipt pentru curățarea țesăturilor și pentru îmbălsămarea faraonilor.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Cu circa 1000 de ani î. </a:t>
            </a:r>
            <a:r>
              <a:rPr lang="ro-RO" sz="1200" b="1" dirty="0" err="1" smtClean="0">
                <a:latin typeface="Constantia" pitchFamily="18" charset="0"/>
              </a:rPr>
              <a:t>Hr</a:t>
            </a:r>
            <a:r>
              <a:rPr lang="ro-RO" sz="1200" b="1" dirty="0" smtClean="0">
                <a:latin typeface="Constantia" pitchFamily="18" charset="0"/>
              </a:rPr>
              <a:t>., unele </a:t>
            </a:r>
            <a:r>
              <a:rPr lang="ro-RO" sz="1200" b="1" i="1" dirty="0" smtClean="0">
                <a:latin typeface="Constantia" pitchFamily="18" charset="0"/>
              </a:rPr>
              <a:t>săruri de cupru </a:t>
            </a:r>
            <a:r>
              <a:rPr lang="ro-RO" sz="1200" b="1" dirty="0" smtClean="0">
                <a:latin typeface="Constantia" pitchFamily="18" charset="0"/>
              </a:rPr>
              <a:t>se foloseau ca pigmenți pentru zugrăvit.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În perioada medievală, noi săruri și-au găsit utilități. De exemplu, componentul majoritar al prafului de pușcă,  </a:t>
            </a:r>
            <a:r>
              <a:rPr lang="ro-RO" sz="1200" b="1" i="1" dirty="0" smtClean="0">
                <a:latin typeface="Constantia" pitchFamily="18" charset="0"/>
              </a:rPr>
              <a:t>nitratul de potasiu </a:t>
            </a:r>
            <a:r>
              <a:rPr lang="ro-RO" sz="1200" b="1" dirty="0" smtClean="0">
                <a:latin typeface="Constantia" pitchFamily="18" charset="0"/>
              </a:rPr>
              <a:t>– KNO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, descoperit de către călugărul </a:t>
            </a:r>
            <a:r>
              <a:rPr lang="ro-RO" sz="1200" b="1" i="1" dirty="0" smtClean="0">
                <a:latin typeface="Constantia" pitchFamily="18" charset="0"/>
              </a:rPr>
              <a:t>Roger Bacon</a:t>
            </a:r>
            <a:r>
              <a:rPr lang="ro-RO" sz="1200" b="1" dirty="0" smtClean="0">
                <a:latin typeface="Constantia" pitchFamily="18" charset="0"/>
              </a:rPr>
              <a:t> (1210 - 1292)</a:t>
            </a:r>
          </a:p>
        </p:txBody>
      </p:sp>
      <p:pic>
        <p:nvPicPr>
          <p:cNvPr id="94" name="Imagine 93" descr="R. Bacon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8095" y="4929198"/>
            <a:ext cx="1247778" cy="1474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" name="Imagine 91" descr="gun powder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57963" y="4929198"/>
            <a:ext cx="1143008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ine 24" descr="stalactite si stalagmie.jpg"/>
          <p:cNvPicPr>
            <a:picLocks noChangeAspect="1"/>
          </p:cNvPicPr>
          <p:nvPr/>
        </p:nvPicPr>
        <p:blipFill>
          <a:blip r:embed="rId11">
            <a:lum bright="40000" contrast="-70000"/>
          </a:blip>
          <a:stretch>
            <a:fillRect/>
          </a:stretch>
        </p:blipFill>
        <p:spPr>
          <a:xfrm>
            <a:off x="5314955" y="3071810"/>
            <a:ext cx="3357586" cy="1857388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6" name="Dreptunghi 85"/>
          <p:cNvSpPr/>
          <p:nvPr/>
        </p:nvSpPr>
        <p:spPr>
          <a:xfrm>
            <a:off x="5457831" y="3500438"/>
            <a:ext cx="3071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Calcar – în zonele cu relief carstic (peșteri); în România în special în Carpații Occidentali și Meridionali;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piatră de var, cretă;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marmură (în România la Rușchița și Niculițel)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în cojile de ouă și în oase.</a:t>
            </a:r>
          </a:p>
        </p:txBody>
      </p:sp>
      <p:sp>
        <p:nvSpPr>
          <p:cNvPr id="85" name="Dreptunghi 84"/>
          <p:cNvSpPr/>
          <p:nvPr/>
        </p:nvSpPr>
        <p:spPr>
          <a:xfrm>
            <a:off x="5386393" y="3071810"/>
            <a:ext cx="3143272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Carbonatul de calciu (CaCO</a:t>
            </a:r>
            <a:r>
              <a:rPr lang="ro-RO" sz="16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o-RO" sz="1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6" name="Imagine 25" descr="images.jpg"/>
          <p:cNvPicPr>
            <a:picLocks noChangeAspect="1"/>
          </p:cNvPicPr>
          <p:nvPr/>
        </p:nvPicPr>
        <p:blipFill>
          <a:blip r:embed="rId12">
            <a:lum bright="40000"/>
          </a:blip>
          <a:stretch>
            <a:fillRect/>
          </a:stretch>
        </p:blipFill>
        <p:spPr>
          <a:xfrm>
            <a:off x="5314955" y="1071546"/>
            <a:ext cx="3357586" cy="1928826"/>
          </a:xfrm>
          <a:prstGeom prst="rect">
            <a:avLst/>
          </a:prstGeom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3" name="Dreptunghi 82"/>
          <p:cNvSpPr/>
          <p:nvPr/>
        </p:nvSpPr>
        <p:spPr>
          <a:xfrm>
            <a:off x="5386393" y="1500174"/>
            <a:ext cx="3071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Sare gemă (zăcăminte)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dizolvată în apa mărilor, oceanelor, lacurilor sărate, ape minerale;</a:t>
            </a:r>
          </a:p>
          <a:p>
            <a:pPr algn="just"/>
            <a:endParaRPr lang="ro-RO" sz="1200" b="1" dirty="0" smtClean="0">
              <a:latin typeface="Constantia" pitchFamily="18" charset="0"/>
            </a:endParaRPr>
          </a:p>
          <a:p>
            <a:pPr algn="just"/>
            <a:r>
              <a:rPr lang="ro-RO" sz="1200" b="1" dirty="0" smtClean="0">
                <a:latin typeface="Constantia" pitchFamily="18" charset="0"/>
              </a:rPr>
              <a:t>România dispune de importante zăcăminte de sare, dispuse în special în Subcarpați și în Podișul Transilvaniei</a:t>
            </a:r>
          </a:p>
        </p:txBody>
      </p:sp>
      <p:sp>
        <p:nvSpPr>
          <p:cNvPr id="84" name="Dreptunghi 83"/>
          <p:cNvSpPr/>
          <p:nvPr/>
        </p:nvSpPr>
        <p:spPr>
          <a:xfrm>
            <a:off x="5386393" y="1142984"/>
            <a:ext cx="3143272" cy="35719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Clorura de sodiu (</a:t>
            </a:r>
            <a:r>
              <a:rPr lang="ro-RO" sz="1600" b="1" i="1" dirty="0" err="1" smtClean="0">
                <a:solidFill>
                  <a:schemeClr val="accent3">
                    <a:lumMod val="50000"/>
                  </a:schemeClr>
                </a:solidFill>
              </a:rPr>
              <a:t>NaCl</a:t>
            </a:r>
            <a:r>
              <a:rPr lang="ro-RO" sz="1600" b="1" i="1" dirty="0" smtClean="0">
                <a:solidFill>
                  <a:schemeClr val="accent3">
                    <a:lumMod val="50000"/>
                  </a:schemeClr>
                </a:solidFill>
              </a:rPr>
              <a:t>)</a:t>
            </a:r>
            <a:endParaRPr lang="ro-RO" sz="16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5" grpId="0"/>
      <p:bldP spid="83" grpId="0"/>
      <p:bldP spid="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1"/>
          <p:cNvSpPr/>
          <p:nvPr/>
        </p:nvSpPr>
        <p:spPr>
          <a:xfrm>
            <a:off x="1066800" y="2286000"/>
            <a:ext cx="7086600" cy="28956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SĂRURILE sunt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substanţe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compu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se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  ce conțin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în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molecula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lor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unul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sau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mai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mulţi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atomi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de metal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şi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unul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sau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mai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mulţi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radicali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acizi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Formulă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generală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</a:t>
            </a:r>
            <a:r>
              <a:rPr lang="en-US" sz="2800" b="1" i="1" baseline="-25000" dirty="0" err="1" smtClean="0">
                <a:solidFill>
                  <a:schemeClr val="accent3">
                    <a:lumMod val="50000"/>
                  </a:schemeClr>
                </a:solidFill>
              </a:rPr>
              <a:t>n</a:t>
            </a:r>
            <a:r>
              <a:rPr lang="en-US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R</a:t>
            </a:r>
            <a:r>
              <a:rPr lang="en-US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m  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unde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: M  -metal,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m  -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valenţa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metalului</a:t>
            </a:r>
            <a:endParaRPr lang="en-US" sz="28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R = radical acid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n-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valenţa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radical  </a:t>
            </a:r>
          </a:p>
          <a:p>
            <a:pPr algn="just"/>
            <a:endParaRPr lang="en-US" sz="2800" b="1" i="1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R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ad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icalul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R 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poate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proveni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de la un :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-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hidracid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algn="just"/>
            <a:r>
              <a:rPr lang="en-US" sz="2800" b="1" i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-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oxiacid</a:t>
            </a:r>
            <a:endParaRPr lang="en-US" sz="28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SĂRURILE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sunt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substanţe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ce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se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obţin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din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acizi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prin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înlocuirea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totala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sau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parţială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a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hidrogenului</a:t>
            </a:r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cu </a:t>
            </a:r>
            <a:r>
              <a:rPr lang="en-US" sz="2800" b="1" i="1" dirty="0" err="1" smtClean="0">
                <a:solidFill>
                  <a:schemeClr val="accent3">
                    <a:lumMod val="50000"/>
                  </a:schemeClr>
                </a:solidFill>
              </a:rPr>
              <a:t>metale</a:t>
            </a:r>
            <a:endParaRPr lang="en-US" sz="2800" b="1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en-US" sz="2800" b="1" i="1" dirty="0" smtClean="0">
                <a:solidFill>
                  <a:schemeClr val="accent3">
                    <a:lumMod val="50000"/>
                  </a:schemeClr>
                </a:solidFill>
              </a:rPr>
              <a:t>        </a:t>
            </a:r>
            <a:endParaRPr lang="ro-RO" sz="28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10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Definiție, clasificare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14282" y="1785926"/>
            <a:ext cx="8715436" cy="4786346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0" name="Dreptunghi 59"/>
          <p:cNvSpPr/>
          <p:nvPr/>
        </p:nvSpPr>
        <p:spPr>
          <a:xfrm>
            <a:off x="0" y="50004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denumire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44" name="Imagine 143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1928802"/>
            <a:ext cx="8286808" cy="455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2" name="Dreptunghi 141"/>
          <p:cNvSpPr/>
          <p:nvPr/>
        </p:nvSpPr>
        <p:spPr>
          <a:xfrm>
            <a:off x="214282" y="6143644"/>
            <a:ext cx="54292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600" b="1" dirty="0" smtClean="0">
                <a:latin typeface="Constantia" pitchFamily="18" charset="0"/>
              </a:rPr>
              <a:t>Dă click pe elementele din schemă pentru a o completa</a:t>
            </a:r>
          </a:p>
        </p:txBody>
      </p:sp>
      <p:cxnSp>
        <p:nvCxnSpPr>
          <p:cNvPr id="31" name="Conector drept cu săgeată 30"/>
          <p:cNvCxnSpPr/>
          <p:nvPr/>
        </p:nvCxnSpPr>
        <p:spPr>
          <a:xfrm>
            <a:off x="1428728" y="2500306"/>
            <a:ext cx="92869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drept cu săgeată 33"/>
          <p:cNvCxnSpPr/>
          <p:nvPr/>
        </p:nvCxnSpPr>
        <p:spPr>
          <a:xfrm>
            <a:off x="3500430" y="3429000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drept cu săgeată 34"/>
          <p:cNvCxnSpPr/>
          <p:nvPr/>
        </p:nvCxnSpPr>
        <p:spPr>
          <a:xfrm>
            <a:off x="3286116" y="2500306"/>
            <a:ext cx="428628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drept cu săgeată 36"/>
          <p:cNvCxnSpPr/>
          <p:nvPr/>
        </p:nvCxnSpPr>
        <p:spPr>
          <a:xfrm>
            <a:off x="3500430" y="442913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rept cu săgeată 37"/>
          <p:cNvCxnSpPr/>
          <p:nvPr/>
        </p:nvCxnSpPr>
        <p:spPr>
          <a:xfrm rot="5400000">
            <a:off x="1071540" y="3357560"/>
            <a:ext cx="714379" cy="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drept cu săgeată 38"/>
          <p:cNvCxnSpPr/>
          <p:nvPr/>
        </p:nvCxnSpPr>
        <p:spPr>
          <a:xfrm>
            <a:off x="2143108" y="3429000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rept cu săgeată 39"/>
          <p:cNvCxnSpPr/>
          <p:nvPr/>
        </p:nvCxnSpPr>
        <p:spPr>
          <a:xfrm>
            <a:off x="2143108" y="442913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drept 40"/>
          <p:cNvCxnSpPr/>
          <p:nvPr/>
        </p:nvCxnSpPr>
        <p:spPr>
          <a:xfrm rot="5400000">
            <a:off x="1179489" y="2749545"/>
            <a:ext cx="500067" cy="158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Conector drept 42"/>
          <p:cNvCxnSpPr/>
          <p:nvPr/>
        </p:nvCxnSpPr>
        <p:spPr>
          <a:xfrm rot="5400000">
            <a:off x="1643836" y="3928272"/>
            <a:ext cx="1000132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Conector drept 44"/>
          <p:cNvCxnSpPr/>
          <p:nvPr/>
        </p:nvCxnSpPr>
        <p:spPr>
          <a:xfrm rot="5400000">
            <a:off x="-642180" y="4214024"/>
            <a:ext cx="2571768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Conector drept cu săgeată 46"/>
          <p:cNvCxnSpPr/>
          <p:nvPr/>
        </p:nvCxnSpPr>
        <p:spPr>
          <a:xfrm>
            <a:off x="642910" y="2928934"/>
            <a:ext cx="285752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drept cu săgeată 51"/>
          <p:cNvCxnSpPr/>
          <p:nvPr/>
        </p:nvCxnSpPr>
        <p:spPr>
          <a:xfrm>
            <a:off x="642910" y="5500702"/>
            <a:ext cx="285752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Conector drept cu săgeată 52"/>
          <p:cNvCxnSpPr/>
          <p:nvPr/>
        </p:nvCxnSpPr>
        <p:spPr>
          <a:xfrm>
            <a:off x="1857356" y="550070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drept cu săgeată 54"/>
          <p:cNvCxnSpPr/>
          <p:nvPr/>
        </p:nvCxnSpPr>
        <p:spPr>
          <a:xfrm>
            <a:off x="3286116" y="5500702"/>
            <a:ext cx="214314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drept 57"/>
          <p:cNvCxnSpPr/>
          <p:nvPr/>
        </p:nvCxnSpPr>
        <p:spPr>
          <a:xfrm rot="10800000">
            <a:off x="2000232" y="3929066"/>
            <a:ext cx="142876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Dreptunghi 13"/>
          <p:cNvSpPr/>
          <p:nvPr/>
        </p:nvSpPr>
        <p:spPr>
          <a:xfrm>
            <a:off x="285720" y="4071942"/>
            <a:ext cx="785818" cy="5000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 smtClean="0">
                <a:solidFill>
                  <a:schemeClr val="bg1"/>
                </a:solidFill>
              </a:rPr>
              <a:t>Săruri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16" name="Dreptunghi 15"/>
          <p:cNvSpPr/>
          <p:nvPr/>
        </p:nvSpPr>
        <p:spPr>
          <a:xfrm>
            <a:off x="928662" y="5286388"/>
            <a:ext cx="928694" cy="428628"/>
          </a:xfrm>
          <a:prstGeom prst="rect">
            <a:avLst/>
          </a:prstGeom>
          <a:solidFill>
            <a:srgbClr val="FFC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acide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18" name="Dreptunghi 17"/>
          <p:cNvSpPr/>
          <p:nvPr/>
        </p:nvSpPr>
        <p:spPr>
          <a:xfrm>
            <a:off x="2357422" y="2285992"/>
            <a:ext cx="928694" cy="428628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ale hidracizilor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19" name="Dreptunghi 18"/>
          <p:cNvSpPr/>
          <p:nvPr/>
        </p:nvSpPr>
        <p:spPr>
          <a:xfrm>
            <a:off x="1214414" y="3714752"/>
            <a:ext cx="857256" cy="428628"/>
          </a:xfrm>
          <a:prstGeom prst="rect">
            <a:avLst/>
          </a:prstGeom>
          <a:solidFill>
            <a:srgbClr val="FF7C8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ale oxiacizilor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20" name="Dreptunghi 19"/>
          <p:cNvSpPr/>
          <p:nvPr/>
        </p:nvSpPr>
        <p:spPr>
          <a:xfrm>
            <a:off x="2357422" y="4143380"/>
            <a:ext cx="1143008" cy="57150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Nemetalul central prezintă valență superioară</a:t>
            </a:r>
            <a:endParaRPr lang="ro-RO" sz="900" b="1" dirty="0">
              <a:solidFill>
                <a:schemeClr val="tx1"/>
              </a:solidFill>
            </a:endParaRPr>
          </a:p>
        </p:txBody>
      </p:sp>
      <p:sp>
        <p:nvSpPr>
          <p:cNvPr id="21" name="Dreptunghi 20"/>
          <p:cNvSpPr/>
          <p:nvPr/>
        </p:nvSpPr>
        <p:spPr>
          <a:xfrm>
            <a:off x="2071670" y="5072074"/>
            <a:ext cx="1214446" cy="9286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Provin din înlocuirea parțială a atomilor de hidrogen din molecula unui acid cu catoni </a:t>
            </a:r>
            <a:endParaRPr lang="ro-RO" sz="900" b="1" dirty="0">
              <a:solidFill>
                <a:schemeClr val="tx1"/>
              </a:solidFill>
            </a:endParaRPr>
          </a:p>
        </p:txBody>
      </p:sp>
      <p:sp>
        <p:nvSpPr>
          <p:cNvPr id="24" name="Dreptunghi 23"/>
          <p:cNvSpPr/>
          <p:nvPr/>
        </p:nvSpPr>
        <p:spPr>
          <a:xfrm>
            <a:off x="3714744" y="2000240"/>
            <a:ext cx="5072098" cy="1000132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err="1" smtClean="0">
                <a:solidFill>
                  <a:schemeClr val="tx1"/>
                </a:solidFill>
              </a:rPr>
              <a:t>NaCl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sodiu</a:t>
            </a:r>
          </a:p>
          <a:p>
            <a:r>
              <a:rPr lang="ro-RO" sz="1100" b="1" dirty="0" err="1" smtClean="0">
                <a:solidFill>
                  <a:schemeClr val="tx1"/>
                </a:solidFill>
              </a:rPr>
              <a:t>KBr</a:t>
            </a:r>
            <a:r>
              <a:rPr lang="ro-RO" sz="1100" b="1" dirty="0" smtClean="0">
                <a:solidFill>
                  <a:schemeClr val="tx1"/>
                </a:solidFill>
              </a:rPr>
              <a:t> – Brom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potasiu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FeCl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fier </a:t>
            </a:r>
            <a:r>
              <a:rPr lang="ro-RO" sz="1100" b="1" dirty="0" smtClean="0">
                <a:solidFill>
                  <a:schemeClr val="accent5">
                    <a:lumMod val="75000"/>
                  </a:schemeClr>
                </a:solidFill>
              </a:rPr>
              <a:t>(II)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FeCl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 de</a:t>
            </a:r>
            <a:r>
              <a:rPr lang="ro-RO" sz="1100" b="1" dirty="0" smtClean="0">
                <a:solidFill>
                  <a:schemeClr val="tx1"/>
                </a:solidFill>
              </a:rPr>
              <a:t> fier</a:t>
            </a:r>
            <a:r>
              <a:rPr lang="ro-RO" sz="11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o-RO" sz="1100" b="1" dirty="0" smtClean="0">
                <a:solidFill>
                  <a:schemeClr val="accent5">
                    <a:lumMod val="75000"/>
                  </a:schemeClr>
                </a:solidFill>
              </a:rPr>
              <a:t>(III)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Al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S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FF7C80"/>
                </a:solidFill>
              </a:rPr>
              <a:t>ură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 </a:t>
            </a:r>
            <a:r>
              <a:rPr lang="ro-RO" sz="1100" b="1" dirty="0" smtClean="0">
                <a:solidFill>
                  <a:schemeClr val="tx1"/>
                </a:solidFill>
              </a:rPr>
              <a:t>aluminiu</a:t>
            </a:r>
          </a:p>
        </p:txBody>
      </p:sp>
      <p:sp>
        <p:nvSpPr>
          <p:cNvPr id="25" name="Dreptunghi 24"/>
          <p:cNvSpPr/>
          <p:nvPr/>
        </p:nvSpPr>
        <p:spPr>
          <a:xfrm>
            <a:off x="3714744" y="3071810"/>
            <a:ext cx="5072098" cy="8572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smtClean="0">
                <a:solidFill>
                  <a:schemeClr val="tx1"/>
                </a:solidFill>
              </a:rPr>
              <a:t>Ca(NO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)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azot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 de</a:t>
            </a:r>
            <a:r>
              <a:rPr lang="ro-RO" sz="1100" b="1" dirty="0" smtClean="0">
                <a:solidFill>
                  <a:schemeClr val="tx1"/>
                </a:solidFill>
              </a:rPr>
              <a:t> calciu 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Na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SO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sodiu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AlPO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fosf</a:t>
            </a:r>
            <a:r>
              <a:rPr lang="ro-RO" sz="1100" b="1" dirty="0" smtClean="0">
                <a:solidFill>
                  <a:srgbClr val="FF0000"/>
                </a:solidFill>
              </a:rPr>
              <a:t>it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aluminiu</a:t>
            </a:r>
            <a:endParaRPr lang="ro-RO" sz="1100" b="1" baseline="-25000" dirty="0">
              <a:solidFill>
                <a:schemeClr val="tx1"/>
              </a:solidFill>
            </a:endParaRPr>
          </a:p>
        </p:txBody>
      </p:sp>
      <p:sp>
        <p:nvSpPr>
          <p:cNvPr id="26" name="Dreptunghi 25"/>
          <p:cNvSpPr/>
          <p:nvPr/>
        </p:nvSpPr>
        <p:spPr>
          <a:xfrm>
            <a:off x="3714744" y="4071942"/>
            <a:ext cx="5072098" cy="9286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1100" b="1" dirty="0" smtClean="0">
                <a:solidFill>
                  <a:schemeClr val="tx1"/>
                </a:solidFill>
              </a:rPr>
              <a:t>CuSO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100" b="1" dirty="0" smtClean="0">
                <a:solidFill>
                  <a:schemeClr val="tx1"/>
                </a:solidFill>
              </a:rPr>
              <a:t> – sulf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cupru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CaCO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carbon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calciu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Fe(NO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)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100" b="1" dirty="0" smtClean="0">
                <a:solidFill>
                  <a:schemeClr val="tx1"/>
                </a:solidFill>
              </a:rPr>
              <a:t> – azot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fier</a:t>
            </a:r>
          </a:p>
          <a:p>
            <a:r>
              <a:rPr lang="ro-RO" sz="1100" b="1" dirty="0" smtClean="0">
                <a:solidFill>
                  <a:schemeClr val="tx1"/>
                </a:solidFill>
              </a:rPr>
              <a:t>KClO</a:t>
            </a:r>
            <a:r>
              <a:rPr lang="ro-RO" sz="11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100" b="1" dirty="0" smtClean="0">
                <a:solidFill>
                  <a:schemeClr val="tx1"/>
                </a:solidFill>
              </a:rPr>
              <a:t> – Clor</a:t>
            </a:r>
            <a:r>
              <a:rPr lang="ro-RO" sz="1100" b="1" dirty="0" smtClean="0">
                <a:solidFill>
                  <a:srgbClr val="C00000"/>
                </a:solidFill>
              </a:rPr>
              <a:t>at</a:t>
            </a:r>
            <a:r>
              <a:rPr lang="ro-RO" sz="1100" b="1" dirty="0" smtClean="0">
                <a:solidFill>
                  <a:schemeClr val="tx1"/>
                </a:solidFill>
              </a:rPr>
              <a:t> </a:t>
            </a:r>
            <a:r>
              <a:rPr lang="ro-RO" sz="11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100" b="1" dirty="0" smtClean="0">
                <a:solidFill>
                  <a:schemeClr val="tx1"/>
                </a:solidFill>
              </a:rPr>
              <a:t> potasiu</a:t>
            </a:r>
            <a:endParaRPr lang="ro-RO" sz="1100" b="1" dirty="0">
              <a:solidFill>
                <a:schemeClr val="tx1"/>
              </a:solidFill>
            </a:endParaRPr>
          </a:p>
        </p:txBody>
      </p:sp>
      <p:sp>
        <p:nvSpPr>
          <p:cNvPr id="27" name="Dreptunghi 26"/>
          <p:cNvSpPr/>
          <p:nvPr/>
        </p:nvSpPr>
        <p:spPr>
          <a:xfrm>
            <a:off x="3500430" y="5072074"/>
            <a:ext cx="5286412" cy="92869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NaHCO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000" b="1" dirty="0" smtClean="0">
                <a:solidFill>
                  <a:schemeClr val="tx1"/>
                </a:solidFill>
              </a:rPr>
              <a:t> – Carbon</a:t>
            </a:r>
            <a:r>
              <a:rPr lang="ro-RO" sz="1000" b="1" dirty="0" smtClean="0">
                <a:solidFill>
                  <a:srgbClr val="C00000"/>
                </a:solidFill>
              </a:rPr>
              <a:t>at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de</a:t>
            </a:r>
            <a:r>
              <a:rPr lang="ro-RO" sz="1000" b="1" dirty="0" smtClean="0">
                <a:solidFill>
                  <a:schemeClr val="tx1"/>
                </a:solidFill>
              </a:rPr>
              <a:t> sodiu</a:t>
            </a:r>
          </a:p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NH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000" b="1" dirty="0" smtClean="0">
                <a:solidFill>
                  <a:schemeClr val="tx1"/>
                </a:solidFill>
              </a:rPr>
              <a:t>HCO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3</a:t>
            </a:r>
            <a:r>
              <a:rPr lang="ro-RO" sz="1000" b="1" dirty="0" smtClean="0">
                <a:solidFill>
                  <a:schemeClr val="tx1"/>
                </a:solidFill>
              </a:rPr>
              <a:t>- Carbon</a:t>
            </a:r>
            <a:r>
              <a:rPr lang="ro-RO" sz="1000" b="1" dirty="0" smtClean="0">
                <a:solidFill>
                  <a:srgbClr val="C00000"/>
                </a:solidFill>
              </a:rPr>
              <a:t>at</a:t>
            </a:r>
            <a:r>
              <a:rPr lang="ro-RO" sz="1000" b="1" dirty="0" smtClean="0">
                <a:solidFill>
                  <a:schemeClr val="tx1"/>
                </a:solidFill>
              </a:rPr>
              <a:t> </a:t>
            </a:r>
            <a:r>
              <a:rPr lang="ro-RO" sz="1000" b="1" dirty="0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 de </a:t>
            </a:r>
            <a:r>
              <a:rPr lang="ro-RO" sz="1000" b="1" dirty="0" smtClean="0">
                <a:solidFill>
                  <a:schemeClr val="tx1"/>
                </a:solidFill>
              </a:rPr>
              <a:t>sodiu </a:t>
            </a:r>
          </a:p>
          <a:p>
            <a:pPr algn="just"/>
            <a:r>
              <a:rPr lang="ro-RO" sz="1000" b="1" dirty="0" smtClean="0">
                <a:solidFill>
                  <a:schemeClr val="tx1"/>
                </a:solidFill>
              </a:rPr>
              <a:t>NaH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000" b="1" dirty="0" smtClean="0">
                <a:solidFill>
                  <a:schemeClr val="tx1"/>
                </a:solidFill>
              </a:rPr>
              <a:t>PO</a:t>
            </a:r>
            <a:r>
              <a:rPr lang="ro-RO" sz="1000" b="1" baseline="-25000" dirty="0" smtClean="0">
                <a:solidFill>
                  <a:schemeClr val="tx1"/>
                </a:solidFill>
              </a:rPr>
              <a:t>4</a:t>
            </a:r>
            <a:r>
              <a:rPr lang="ro-RO" sz="1000" b="1" dirty="0" smtClean="0">
                <a:solidFill>
                  <a:schemeClr val="tx1"/>
                </a:solidFill>
              </a:rPr>
              <a:t> – fosfat </a:t>
            </a:r>
            <a:r>
              <a:rPr lang="ro-RO" sz="1000" b="1" dirty="0" err="1" smtClean="0">
                <a:solidFill>
                  <a:schemeClr val="accent4">
                    <a:lumMod val="75000"/>
                  </a:schemeClr>
                </a:solidFill>
              </a:rPr>
              <a:t>di</a:t>
            </a:r>
            <a:r>
              <a:rPr lang="ro-RO" sz="1000" b="1" dirty="0" err="1" smtClean="0">
                <a:solidFill>
                  <a:schemeClr val="accent6">
                    <a:lumMod val="75000"/>
                  </a:schemeClr>
                </a:solidFill>
              </a:rPr>
              <a:t>acid</a:t>
            </a:r>
            <a:r>
              <a:rPr lang="ro-RO" sz="1000" b="1" dirty="0" smtClean="0">
                <a:solidFill>
                  <a:schemeClr val="accent3">
                    <a:lumMod val="50000"/>
                  </a:schemeClr>
                </a:solidFill>
              </a:rPr>
              <a:t> de </a:t>
            </a:r>
            <a:r>
              <a:rPr lang="ro-RO" sz="1000" b="1" dirty="0" smtClean="0">
                <a:solidFill>
                  <a:schemeClr val="tx1"/>
                </a:solidFill>
              </a:rPr>
              <a:t>potasiu</a:t>
            </a:r>
          </a:p>
        </p:txBody>
      </p:sp>
      <p:sp>
        <p:nvSpPr>
          <p:cNvPr id="30" name="Dreptunghi 29"/>
          <p:cNvSpPr/>
          <p:nvPr/>
        </p:nvSpPr>
        <p:spPr>
          <a:xfrm>
            <a:off x="2357422" y="3143248"/>
            <a:ext cx="1143008" cy="5715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900" b="1" dirty="0" smtClean="0">
                <a:solidFill>
                  <a:schemeClr val="tx1"/>
                </a:solidFill>
              </a:rPr>
              <a:t>Nemetalul central prezintă valență inferioară</a:t>
            </a:r>
          </a:p>
        </p:txBody>
      </p:sp>
      <p:sp>
        <p:nvSpPr>
          <p:cNvPr id="101" name="Dreptunghi 100"/>
          <p:cNvSpPr/>
          <p:nvPr/>
        </p:nvSpPr>
        <p:spPr>
          <a:xfrm>
            <a:off x="5500694" y="2071678"/>
            <a:ext cx="1928826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2" name="Dreptunghi 101"/>
          <p:cNvSpPr/>
          <p:nvPr/>
        </p:nvSpPr>
        <p:spPr>
          <a:xfrm>
            <a:off x="5572132" y="2500306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6286512" y="2500306"/>
            <a:ext cx="428628" cy="357190"/>
          </a:xfrm>
          <a:prstGeom prst="rect">
            <a:avLst/>
          </a:prstGeom>
          <a:solidFill>
            <a:srgbClr val="FF7C80"/>
          </a:solidFill>
          <a:ln>
            <a:solidFill>
              <a:srgbClr val="FF7C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-ură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6715140" y="2500306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7072330" y="2500306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06" name="Dreptunghi 105"/>
          <p:cNvSpPr/>
          <p:nvPr/>
        </p:nvSpPr>
        <p:spPr>
          <a:xfrm>
            <a:off x="7929586" y="2500306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  <a:endParaRPr lang="ro-RO" sz="800" b="1" baseline="30000" dirty="0">
              <a:solidFill>
                <a:schemeClr val="tx1"/>
              </a:solidFill>
            </a:endParaRPr>
          </a:p>
        </p:txBody>
      </p:sp>
      <p:sp>
        <p:nvSpPr>
          <p:cNvPr id="109" name="Dreptunghi 108"/>
          <p:cNvSpPr/>
          <p:nvPr/>
        </p:nvSpPr>
        <p:spPr>
          <a:xfrm>
            <a:off x="5500694" y="3143248"/>
            <a:ext cx="1928826" cy="21431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5572132" y="3429000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1" name="Dreptunghi 110"/>
          <p:cNvSpPr/>
          <p:nvPr/>
        </p:nvSpPr>
        <p:spPr>
          <a:xfrm>
            <a:off x="6286512" y="3429000"/>
            <a:ext cx="428628" cy="35719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-it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2" name="Dreptunghi 111"/>
          <p:cNvSpPr/>
          <p:nvPr/>
        </p:nvSpPr>
        <p:spPr>
          <a:xfrm>
            <a:off x="6715140" y="3429000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7072330" y="3429000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7929586" y="3429000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</a:p>
        </p:txBody>
      </p:sp>
      <p:sp>
        <p:nvSpPr>
          <p:cNvPr id="115" name="Dreptunghi 114"/>
          <p:cNvSpPr/>
          <p:nvPr/>
        </p:nvSpPr>
        <p:spPr>
          <a:xfrm>
            <a:off x="5572132" y="4071942"/>
            <a:ext cx="2357454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5572132" y="4500570"/>
            <a:ext cx="714380" cy="35719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nemetalului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6286512" y="4500570"/>
            <a:ext cx="428628" cy="35719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-at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6715140" y="4500570"/>
            <a:ext cx="357190" cy="35719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7072330" y="4500570"/>
            <a:ext cx="714380" cy="3571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Denumirea metalului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7929586" y="4500570"/>
            <a:ext cx="642942" cy="35719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Valența metalului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*)</a:t>
            </a:r>
          </a:p>
        </p:txBody>
      </p:sp>
      <p:sp>
        <p:nvSpPr>
          <p:cNvPr id="122" name="Dreptunghi 121"/>
          <p:cNvSpPr/>
          <p:nvPr/>
        </p:nvSpPr>
        <p:spPr>
          <a:xfrm>
            <a:off x="5572132" y="5072074"/>
            <a:ext cx="2214578" cy="28575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just"/>
            <a:r>
              <a:rPr lang="ro-RO" sz="1400" b="1" i="1" dirty="0" smtClean="0">
                <a:solidFill>
                  <a:schemeClr val="accent3">
                    <a:lumMod val="50000"/>
                  </a:schemeClr>
                </a:solidFill>
              </a:rPr>
              <a:t>Regula de denumire</a:t>
            </a:r>
            <a:endParaRPr lang="ro-RO" sz="1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5500694" y="5429264"/>
            <a:ext cx="642942" cy="4286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Denumirenemetal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7000892" y="5429264"/>
            <a:ext cx="214314" cy="42862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7215206" y="5429264"/>
            <a:ext cx="642942" cy="4286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Denumire metal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8001024" y="5429264"/>
            <a:ext cx="571504" cy="42862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Valență metal *</a:t>
            </a:r>
            <a:r>
              <a:rPr lang="ro-RO" sz="800" b="1" baseline="300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28" name="Dreptunghi 127"/>
          <p:cNvSpPr/>
          <p:nvPr/>
        </p:nvSpPr>
        <p:spPr>
          <a:xfrm>
            <a:off x="6143636" y="5429264"/>
            <a:ext cx="357190" cy="142876"/>
          </a:xfrm>
          <a:prstGeom prst="rect">
            <a:avLst/>
          </a:prstGeom>
          <a:solidFill>
            <a:srgbClr val="FF7C80"/>
          </a:solidFill>
          <a:ln>
            <a:solidFill>
              <a:srgbClr val="FF7C8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-ură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6143636" y="5572140"/>
            <a:ext cx="357190" cy="14287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-it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6143636" y="5715016"/>
            <a:ext cx="357190" cy="14287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-at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6500826" y="5429264"/>
            <a:ext cx="500066" cy="2143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smtClean="0">
                <a:solidFill>
                  <a:schemeClr val="tx1"/>
                </a:solidFill>
              </a:rPr>
              <a:t>acid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6500826" y="5643578"/>
            <a:ext cx="500066" cy="21431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800" b="1" dirty="0" err="1" smtClean="0">
                <a:solidFill>
                  <a:schemeClr val="tx1"/>
                </a:solidFill>
              </a:rPr>
              <a:t>diacid</a:t>
            </a:r>
            <a:endParaRPr lang="ro-RO" sz="800" b="1" dirty="0">
              <a:solidFill>
                <a:schemeClr val="tx1"/>
              </a:solidFill>
            </a:endParaRPr>
          </a:p>
        </p:txBody>
      </p:sp>
      <p:sp>
        <p:nvSpPr>
          <p:cNvPr id="133" name="Paranteză stânga 132"/>
          <p:cNvSpPr/>
          <p:nvPr/>
        </p:nvSpPr>
        <p:spPr>
          <a:xfrm>
            <a:off x="7858148" y="2428868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4" name="Paranteză stânga 133"/>
          <p:cNvSpPr/>
          <p:nvPr/>
        </p:nvSpPr>
        <p:spPr>
          <a:xfrm>
            <a:off x="7858148" y="3357562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5" name="Paranteză stânga 134"/>
          <p:cNvSpPr/>
          <p:nvPr/>
        </p:nvSpPr>
        <p:spPr>
          <a:xfrm>
            <a:off x="7858148" y="4429132"/>
            <a:ext cx="71438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6" name="Paranteză stânga 135"/>
          <p:cNvSpPr/>
          <p:nvPr/>
        </p:nvSpPr>
        <p:spPr>
          <a:xfrm>
            <a:off x="7929586" y="5357826"/>
            <a:ext cx="71438" cy="571504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8" name="Paranteză stânga 137"/>
          <p:cNvSpPr/>
          <p:nvPr/>
        </p:nvSpPr>
        <p:spPr>
          <a:xfrm flipH="1">
            <a:off x="8572528" y="2428868"/>
            <a:ext cx="61914" cy="490542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9" name="Paranteză stânga 138"/>
          <p:cNvSpPr/>
          <p:nvPr/>
        </p:nvSpPr>
        <p:spPr>
          <a:xfrm flipH="1">
            <a:off x="8572528" y="3357562"/>
            <a:ext cx="61914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40" name="Paranteză stânga 139"/>
          <p:cNvSpPr/>
          <p:nvPr/>
        </p:nvSpPr>
        <p:spPr>
          <a:xfrm flipH="1">
            <a:off x="8572528" y="4429132"/>
            <a:ext cx="61914" cy="500066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41" name="Paranteză stânga 140"/>
          <p:cNvSpPr/>
          <p:nvPr/>
        </p:nvSpPr>
        <p:spPr>
          <a:xfrm flipH="1">
            <a:off x="8572528" y="5357826"/>
            <a:ext cx="71438" cy="571504"/>
          </a:xfrm>
          <a:prstGeom prst="leftBracket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76" name="Imagine 75" descr="silver-chloride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44" y="1857364"/>
            <a:ext cx="1285884" cy="1071570"/>
          </a:xfrm>
          <a:prstGeom prst="rect">
            <a:avLst/>
          </a:prstGeom>
        </p:spPr>
      </p:pic>
      <p:sp>
        <p:nvSpPr>
          <p:cNvPr id="15" name="Dreptunghi 14"/>
          <p:cNvSpPr/>
          <p:nvPr/>
        </p:nvSpPr>
        <p:spPr>
          <a:xfrm>
            <a:off x="928662" y="2643182"/>
            <a:ext cx="928694" cy="500066"/>
          </a:xfrm>
          <a:prstGeom prst="rect">
            <a:avLst/>
          </a:prstGeom>
          <a:solidFill>
            <a:srgbClr val="C0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100" b="1" dirty="0" smtClean="0">
                <a:solidFill>
                  <a:schemeClr val="tx1"/>
                </a:solidFill>
              </a:rPr>
              <a:t>Săruri neutre</a:t>
            </a:r>
            <a:endParaRPr lang="ro-RO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19" grpId="0" animBg="1"/>
      <p:bldP spid="20" grpId="0" animBg="1"/>
      <p:bldP spid="21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101" grpId="0"/>
      <p:bldP spid="102" grpId="0" animBg="1"/>
      <p:bldP spid="103" grpId="0" animBg="1"/>
      <p:bldP spid="104" grpId="0" animBg="1"/>
      <p:bldP spid="105" grpId="0" animBg="1"/>
      <p:bldP spid="106" grpId="0" animBg="1"/>
      <p:bldP spid="109" grpId="0"/>
      <p:bldP spid="110" grpId="0" animBg="1"/>
      <p:bldP spid="111" grpId="0" animBg="1"/>
      <p:bldP spid="112" grpId="0" animBg="1"/>
      <p:bldP spid="113" grpId="0" animBg="1"/>
      <p:bldP spid="114" grpId="0" animBg="1"/>
      <p:bldP spid="115" grpId="0"/>
      <p:bldP spid="116" grpId="0" animBg="1"/>
      <p:bldP spid="117" grpId="0" animBg="1"/>
      <p:bldP spid="118" grpId="0" animBg="1"/>
      <p:bldP spid="119" grpId="0" animBg="1"/>
      <p:bldP spid="120" grpId="0" animBg="1"/>
      <p:bldP spid="122" grpId="0"/>
      <p:bldP spid="123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8" grpId="0" animBg="1"/>
      <p:bldP spid="139" grpId="0" animBg="1"/>
      <p:bldP spid="140" grpId="0" animBg="1"/>
      <p:bldP spid="141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Proprietăți fizice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85720" y="928670"/>
            <a:ext cx="3929090" cy="2857520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4" name="Imagine 63" descr="CaCO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1071546"/>
            <a:ext cx="1695117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5" name="Imagine 64" descr="CuCO3 so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182" y="4071942"/>
            <a:ext cx="1428760" cy="1466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8" name="Imagine 67" descr="FE2SO43 soluti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694" y="4071942"/>
            <a:ext cx="1428760" cy="1323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9" name="Imagine 68" descr="halite_2_animated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7013" y="1071546"/>
            <a:ext cx="2095516" cy="1571637"/>
          </a:xfrm>
          <a:prstGeom prst="rect">
            <a:avLst/>
          </a:prstGeom>
        </p:spPr>
      </p:pic>
      <p:pic>
        <p:nvPicPr>
          <p:cNvPr id="70" name="Imagine 69" descr="KMnO4 sol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29521" y="4071942"/>
            <a:ext cx="1285883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" name="Imagine 70" descr="KMnO4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0892" y="5000636"/>
            <a:ext cx="1357322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Imagine 72" descr="NaClSol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7158" y="4071942"/>
            <a:ext cx="1500198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4" name="Imagine 73" descr="polyferric_sulphate_21_.summ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43504" y="4929198"/>
            <a:ext cx="1428760" cy="13906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2" name="Imagine 71" descr="NaCl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2844" y="4929198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3" name="Imagine 62" descr="15025098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71670" y="4071942"/>
            <a:ext cx="1428760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7" name="Imagine 66" descr="CuSO4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857357" y="4929198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6" name="Imagine 65" descr="CuCO3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00430" y="4929198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5" name="Dreptunghi 74"/>
          <p:cNvSpPr/>
          <p:nvPr/>
        </p:nvSpPr>
        <p:spPr>
          <a:xfrm>
            <a:off x="500034" y="6215082"/>
            <a:ext cx="82868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600" b="1" dirty="0" err="1" smtClean="0">
                <a:latin typeface="Constantia" pitchFamily="18" charset="0"/>
              </a:rPr>
              <a:t>NaCl</a:t>
            </a:r>
            <a:r>
              <a:rPr lang="ro-RO" sz="1600" b="1" dirty="0" smtClean="0">
                <a:latin typeface="Constantia" pitchFamily="18" charset="0"/>
              </a:rPr>
              <a:t>                        CuSO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  <a:r>
              <a:rPr lang="ro-RO" sz="1600" b="1" dirty="0" smtClean="0">
                <a:latin typeface="Constantia" pitchFamily="18" charset="0"/>
              </a:rPr>
              <a:t>                      CuCO</a:t>
            </a:r>
            <a:r>
              <a:rPr lang="ro-RO" sz="1600" b="1" baseline="-25000" dirty="0" smtClean="0">
                <a:latin typeface="Constantia" pitchFamily="18" charset="0"/>
              </a:rPr>
              <a:t>3 </a:t>
            </a:r>
            <a:r>
              <a:rPr lang="ro-RO" sz="1600" b="1" dirty="0" smtClean="0">
                <a:latin typeface="Constantia" pitchFamily="18" charset="0"/>
              </a:rPr>
              <a:t>                   Fe</a:t>
            </a:r>
            <a:r>
              <a:rPr lang="ro-RO" sz="1600" b="1" baseline="-25000" dirty="0" smtClean="0">
                <a:latin typeface="Constantia" pitchFamily="18" charset="0"/>
              </a:rPr>
              <a:t>2</a:t>
            </a:r>
            <a:r>
              <a:rPr lang="ro-RO" sz="1600" b="1" dirty="0" smtClean="0">
                <a:latin typeface="Constantia" pitchFamily="18" charset="0"/>
              </a:rPr>
              <a:t>(SO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  <a:r>
              <a:rPr lang="ro-RO" sz="1600" b="1" dirty="0" smtClean="0">
                <a:latin typeface="Constantia" pitchFamily="18" charset="0"/>
              </a:rPr>
              <a:t>)</a:t>
            </a:r>
            <a:r>
              <a:rPr lang="ro-RO" sz="1600" b="1" baseline="-25000" dirty="0" smtClean="0">
                <a:latin typeface="Constantia" pitchFamily="18" charset="0"/>
              </a:rPr>
              <a:t>3</a:t>
            </a:r>
            <a:r>
              <a:rPr lang="ro-RO" sz="1600" b="1" dirty="0" smtClean="0">
                <a:latin typeface="Constantia" pitchFamily="18" charset="0"/>
              </a:rPr>
              <a:t>                     KMnO</a:t>
            </a:r>
            <a:r>
              <a:rPr lang="ro-RO" sz="1600" b="1" baseline="-25000" dirty="0" smtClean="0">
                <a:latin typeface="Constantia" pitchFamily="18" charset="0"/>
              </a:rPr>
              <a:t>4</a:t>
            </a:r>
          </a:p>
        </p:txBody>
      </p:sp>
      <p:sp>
        <p:nvSpPr>
          <p:cNvPr id="76" name="Dreptunghi 75"/>
          <p:cNvSpPr/>
          <p:nvPr/>
        </p:nvSpPr>
        <p:spPr>
          <a:xfrm>
            <a:off x="4929190" y="2428868"/>
            <a:ext cx="7858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600" b="1" dirty="0" smtClean="0">
                <a:latin typeface="Constantia" pitchFamily="18" charset="0"/>
              </a:rPr>
              <a:t>CaCO</a:t>
            </a:r>
            <a:r>
              <a:rPr lang="ro-RO" sz="1600" b="1" baseline="-25000" dirty="0" smtClean="0">
                <a:latin typeface="Constantia" pitchFamily="18" charset="0"/>
              </a:rPr>
              <a:t>3</a:t>
            </a:r>
          </a:p>
        </p:txBody>
      </p:sp>
      <p:sp>
        <p:nvSpPr>
          <p:cNvPr id="88" name="Dreptunghi 87"/>
          <p:cNvSpPr/>
          <p:nvPr/>
        </p:nvSpPr>
        <p:spPr>
          <a:xfrm>
            <a:off x="6357950" y="2643182"/>
            <a:ext cx="235745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Modelul cristalului de 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endParaRPr lang="ro-RO" sz="1200" b="1" baseline="-25000" dirty="0" smtClean="0">
              <a:latin typeface="Constantia" pitchFamily="18" charset="0"/>
            </a:endParaRPr>
          </a:p>
        </p:txBody>
      </p:sp>
      <p:pic>
        <p:nvPicPr>
          <p:cNvPr id="89" name="Imagine 88" descr="silver-chloride.gif"/>
          <p:cNvPicPr>
            <a:picLocks noChangeAspect="1"/>
          </p:cNvPicPr>
          <p:nvPr/>
        </p:nvPicPr>
        <p:blipFill>
          <a:blip r:embed="rId1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</a:blip>
          <a:stretch>
            <a:fillRect/>
          </a:stretch>
        </p:blipFill>
        <p:spPr>
          <a:xfrm>
            <a:off x="357158" y="1000108"/>
            <a:ext cx="3714776" cy="2571768"/>
          </a:xfrm>
          <a:prstGeom prst="rect">
            <a:avLst/>
          </a:prstGeom>
        </p:spPr>
      </p:pic>
      <p:sp>
        <p:nvSpPr>
          <p:cNvPr id="197" name="Dreptunghi 196"/>
          <p:cNvSpPr/>
          <p:nvPr/>
        </p:nvSpPr>
        <p:spPr>
          <a:xfrm>
            <a:off x="357158" y="1000108"/>
            <a:ext cx="37862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Substanțe solide, deseori cristalizate;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Culoare: 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incolore (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KBr</a:t>
            </a:r>
            <a:r>
              <a:rPr lang="ro-RO" sz="1200" b="1" dirty="0" smtClean="0">
                <a:latin typeface="Constantia" pitchFamily="18" charset="0"/>
              </a:rPr>
              <a:t>); 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albe (CaCO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, 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, BaSO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colorate (CuSO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albastru, CuCO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 – verde, Fe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(SO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)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  <a:r>
              <a:rPr lang="ro-RO" sz="1200" b="1" dirty="0" smtClean="0">
                <a:latin typeface="Constantia" pitchFamily="18" charset="0"/>
              </a:rPr>
              <a:t> - portocaliu)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Solubilitate în apă: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Săruri solubile: săruri de sodiu și de potasiu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Săruri insolubileCaSO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, CaCO</a:t>
            </a:r>
            <a:r>
              <a:rPr lang="ro-RO" sz="1200" b="1" baseline="-25000" dirty="0" smtClean="0">
                <a:latin typeface="Constantia" pitchFamily="18" charset="0"/>
              </a:rPr>
              <a:t>3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Gust: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</a:t>
            </a:r>
            <a:r>
              <a:rPr lang="ro-RO" sz="1200" b="1" dirty="0" err="1" smtClean="0">
                <a:latin typeface="Constantia" pitchFamily="18" charset="0"/>
              </a:rPr>
              <a:t>NaCl</a:t>
            </a:r>
            <a:r>
              <a:rPr lang="ro-RO" sz="1200" b="1" dirty="0" smtClean="0">
                <a:latin typeface="Constantia" pitchFamily="18" charset="0"/>
              </a:rPr>
              <a:t>, </a:t>
            </a:r>
            <a:r>
              <a:rPr lang="ro-RO" sz="1200" b="1" dirty="0" err="1" smtClean="0">
                <a:latin typeface="Constantia" pitchFamily="18" charset="0"/>
              </a:rPr>
              <a:t>KCl</a:t>
            </a:r>
            <a:r>
              <a:rPr lang="ro-RO" sz="1200" b="1" dirty="0" smtClean="0">
                <a:latin typeface="Constantia" pitchFamily="18" charset="0"/>
              </a:rPr>
              <a:t> – sărate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MgSO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amar</a:t>
            </a:r>
          </a:p>
          <a:p>
            <a:pPr algn="just">
              <a:buFont typeface="Arial" pitchFamily="34" charset="0"/>
              <a:buChar char="•"/>
            </a:pPr>
            <a:r>
              <a:rPr lang="ro-RO" sz="1200" b="1" dirty="0" smtClean="0">
                <a:latin typeface="Constantia" pitchFamily="18" charset="0"/>
              </a:rPr>
              <a:t>  Na</a:t>
            </a:r>
            <a:r>
              <a:rPr lang="ro-RO" sz="1200" b="1" baseline="-25000" dirty="0" smtClean="0">
                <a:latin typeface="Constantia" pitchFamily="18" charset="0"/>
              </a:rPr>
              <a:t>2</a:t>
            </a:r>
            <a:r>
              <a:rPr lang="ro-RO" sz="1200" b="1" dirty="0" smtClean="0">
                <a:latin typeface="Constantia" pitchFamily="18" charset="0"/>
              </a:rPr>
              <a:t>SO</a:t>
            </a:r>
            <a:r>
              <a:rPr lang="ro-RO" sz="1200" b="1" baseline="-25000" dirty="0" smtClean="0">
                <a:latin typeface="Constantia" pitchFamily="18" charset="0"/>
              </a:rPr>
              <a:t>4</a:t>
            </a:r>
            <a:r>
              <a:rPr lang="ro-RO" sz="1200" b="1" dirty="0" smtClean="0">
                <a:latin typeface="Constantia" pitchFamily="18" charset="0"/>
              </a:rPr>
              <a:t> – amărui-sărat</a:t>
            </a:r>
          </a:p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Soluțiile sărurilor conduc curentul electric</a:t>
            </a:r>
          </a:p>
        </p:txBody>
      </p:sp>
      <p:sp>
        <p:nvSpPr>
          <p:cNvPr id="90" name="Dreptunghi rotunjit 89"/>
          <p:cNvSpPr/>
          <p:nvPr/>
        </p:nvSpPr>
        <p:spPr>
          <a:xfrm>
            <a:off x="6572264" y="3000372"/>
            <a:ext cx="1928826" cy="928694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2" name="Dreptunghi 91"/>
          <p:cNvSpPr/>
          <p:nvPr/>
        </p:nvSpPr>
        <p:spPr>
          <a:xfrm>
            <a:off x="6643702" y="3071810"/>
            <a:ext cx="16430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000" b="1" dirty="0" smtClean="0">
                <a:latin typeface="Constantia" pitchFamily="18" charset="0"/>
              </a:rPr>
              <a:t> </a:t>
            </a:r>
            <a:r>
              <a:rPr lang="ro-RO" sz="1000" b="1" dirty="0" err="1" smtClean="0">
                <a:latin typeface="Constantia" pitchFamily="18" charset="0"/>
              </a:rPr>
              <a:t>NaCl</a:t>
            </a:r>
            <a:endParaRPr lang="ro-RO" sz="1000" b="1" dirty="0" smtClean="0">
              <a:latin typeface="Constantia" pitchFamily="18" charset="0"/>
            </a:endParaRPr>
          </a:p>
          <a:p>
            <a:pPr algn="just">
              <a:buNone/>
            </a:pPr>
            <a:endParaRPr lang="ro-RO" sz="800" b="1" dirty="0" smtClean="0">
              <a:latin typeface="Constantia" pitchFamily="18" charset="0"/>
            </a:endParaRP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solidă, cristalizată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incoloră 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solubilă în apă</a:t>
            </a:r>
          </a:p>
        </p:txBody>
      </p:sp>
      <p:sp>
        <p:nvSpPr>
          <p:cNvPr id="93" name="Dreptunghi rotunjit 92"/>
          <p:cNvSpPr/>
          <p:nvPr/>
        </p:nvSpPr>
        <p:spPr>
          <a:xfrm>
            <a:off x="4429124" y="2786058"/>
            <a:ext cx="1928826" cy="114300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5" name="Dreptunghi 94"/>
          <p:cNvSpPr/>
          <p:nvPr/>
        </p:nvSpPr>
        <p:spPr>
          <a:xfrm>
            <a:off x="4500562" y="2857496"/>
            <a:ext cx="178595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000" b="1" dirty="0" smtClean="0">
                <a:latin typeface="Constantia" pitchFamily="18" charset="0"/>
              </a:rPr>
              <a:t> CaCO</a:t>
            </a:r>
            <a:r>
              <a:rPr lang="ro-RO" sz="1000" b="1" baseline="-25000" dirty="0" smtClean="0">
                <a:latin typeface="Constantia" pitchFamily="18" charset="0"/>
              </a:rPr>
              <a:t>3</a:t>
            </a:r>
          </a:p>
          <a:p>
            <a:pPr algn="just">
              <a:buNone/>
            </a:pPr>
            <a:endParaRPr lang="ro-RO" sz="800" b="1" dirty="0" smtClean="0">
              <a:latin typeface="Constantia" pitchFamily="18" charset="0"/>
            </a:endParaRP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solid;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culoarea albă (în stare pură este incolor);</a:t>
            </a:r>
          </a:p>
          <a:p>
            <a:pPr algn="just">
              <a:buFontTx/>
              <a:buChar char="-"/>
            </a:pPr>
            <a:r>
              <a:rPr lang="ro-RO" sz="1000" b="1" dirty="0" smtClean="0">
                <a:latin typeface="Constantia" pitchFamily="18" charset="0"/>
              </a:rPr>
              <a:t> insolubil în apă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0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Utilizări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7" name="Imagine 106" descr="silver-chloride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30000"/>
          </a:blip>
          <a:stretch>
            <a:fillRect/>
          </a:stretch>
        </p:blipFill>
        <p:spPr>
          <a:xfrm>
            <a:off x="-1428792" y="4071942"/>
            <a:ext cx="4286280" cy="3714776"/>
          </a:xfrm>
          <a:prstGeom prst="rect">
            <a:avLst/>
          </a:prstGeom>
        </p:spPr>
      </p:pic>
      <p:sp>
        <p:nvSpPr>
          <p:cNvPr id="67" name="Dreptunghi rotunjit 66"/>
          <p:cNvSpPr/>
          <p:nvPr/>
        </p:nvSpPr>
        <p:spPr>
          <a:xfrm>
            <a:off x="3929058" y="3143248"/>
            <a:ext cx="4786346" cy="3357586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8" name="Dreptunghi 67"/>
          <p:cNvSpPr/>
          <p:nvPr/>
        </p:nvSpPr>
        <p:spPr>
          <a:xfrm>
            <a:off x="5857884" y="4643446"/>
            <a:ext cx="1285884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200" b="1" i="1" dirty="0" smtClean="0">
                <a:solidFill>
                  <a:schemeClr val="accent3">
                    <a:lumMod val="50000"/>
                  </a:schemeClr>
                </a:solidFill>
              </a:rPr>
              <a:t>CaCO</a:t>
            </a:r>
            <a:r>
              <a:rPr lang="ro-RO" sz="32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ro-RO" sz="32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4" name="Dreptunghi rotunjit 33"/>
          <p:cNvSpPr/>
          <p:nvPr/>
        </p:nvSpPr>
        <p:spPr>
          <a:xfrm>
            <a:off x="357158" y="4000504"/>
            <a:ext cx="3500462" cy="2500330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5" name="Dreptunghi 34"/>
          <p:cNvSpPr/>
          <p:nvPr/>
        </p:nvSpPr>
        <p:spPr>
          <a:xfrm>
            <a:off x="1214414" y="5929330"/>
            <a:ext cx="2074348" cy="51731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CaSO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6" name="Imagine 35" descr="carbid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9058" y="3571876"/>
            <a:ext cx="1612936" cy="1214446"/>
          </a:xfrm>
          <a:prstGeom prst="rect">
            <a:avLst/>
          </a:prstGeom>
        </p:spPr>
      </p:pic>
      <p:pic>
        <p:nvPicPr>
          <p:cNvPr id="37" name="Imagine 36" descr="construcții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3429001"/>
            <a:ext cx="1714512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Imagine 37" descr="ghips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4000504"/>
            <a:ext cx="1643074" cy="1071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Imagine 38" descr="metalurgi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9454" y="3157676"/>
            <a:ext cx="1785950" cy="1342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Imagine 39" descr="mortar de var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9058" y="4857760"/>
            <a:ext cx="1928826" cy="135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Imagine 40" descr="ptr_var_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57884" y="5072074"/>
            <a:ext cx="1664058" cy="1155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Imagine 41" descr="statui_granit_marmura_01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000308"/>
              </a:clrFrom>
              <a:clrTo>
                <a:srgbClr val="00030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86644" y="4643446"/>
            <a:ext cx="1452677" cy="1673591"/>
          </a:xfrm>
          <a:prstGeom prst="rect">
            <a:avLst/>
          </a:prstGeom>
        </p:spPr>
      </p:pic>
      <p:sp>
        <p:nvSpPr>
          <p:cNvPr id="109" name="Dreptunghi rotunjit 108"/>
          <p:cNvSpPr/>
          <p:nvPr/>
        </p:nvSpPr>
        <p:spPr>
          <a:xfrm>
            <a:off x="384058" y="1000108"/>
            <a:ext cx="4357718" cy="292895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1812818" y="2285992"/>
            <a:ext cx="1071570" cy="44648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3200" b="1" i="1" dirty="0" err="1" smtClean="0">
                <a:solidFill>
                  <a:schemeClr val="accent3">
                    <a:lumMod val="50000"/>
                  </a:schemeClr>
                </a:solidFill>
              </a:rPr>
              <a:t>NaCl</a:t>
            </a:r>
            <a:endParaRPr lang="ro-RO" sz="32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" name="Imagine 50" descr="20081004-04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12620" y="1000108"/>
            <a:ext cx="1857388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" name="Imagine 53" descr="ind chimică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86050" y="2500306"/>
            <a:ext cx="1928826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Imagine 54" descr="ser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28794" y="1071546"/>
            <a:ext cx="1384222" cy="1071570"/>
          </a:xfrm>
          <a:prstGeom prst="rect">
            <a:avLst/>
          </a:prstGeom>
        </p:spPr>
      </p:pic>
      <p:pic>
        <p:nvPicPr>
          <p:cNvPr id="56" name="Imagine 55" descr="sodă caustică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57290" y="2786058"/>
            <a:ext cx="1785950" cy="11430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" name="Imagine 56" descr="tăbăcărie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313016" y="1071546"/>
            <a:ext cx="1428760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Dreptunghi 59"/>
          <p:cNvSpPr/>
          <p:nvPr/>
        </p:nvSpPr>
        <p:spPr>
          <a:xfrm>
            <a:off x="384058" y="2071678"/>
            <a:ext cx="10715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solidFill>
                  <a:schemeClr val="bg1"/>
                </a:solidFill>
                <a:latin typeface="Constantia" pitchFamily="18" charset="0"/>
              </a:rPr>
              <a:t>Conservant</a:t>
            </a:r>
          </a:p>
        </p:txBody>
      </p:sp>
      <p:sp>
        <p:nvSpPr>
          <p:cNvPr id="61" name="Dreptunghi 60"/>
          <p:cNvSpPr/>
          <p:nvPr/>
        </p:nvSpPr>
        <p:spPr>
          <a:xfrm>
            <a:off x="2098570" y="214311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Ser fiziologic</a:t>
            </a:r>
          </a:p>
        </p:txBody>
      </p:sp>
      <p:sp>
        <p:nvSpPr>
          <p:cNvPr id="63" name="Dreptunghi 62"/>
          <p:cNvSpPr/>
          <p:nvPr/>
        </p:nvSpPr>
        <p:spPr>
          <a:xfrm>
            <a:off x="384058" y="357187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Condiment</a:t>
            </a:r>
          </a:p>
        </p:txBody>
      </p:sp>
      <p:sp>
        <p:nvSpPr>
          <p:cNvPr id="64" name="Dreptunghi 63"/>
          <p:cNvSpPr/>
          <p:nvPr/>
        </p:nvSpPr>
        <p:spPr>
          <a:xfrm>
            <a:off x="3455892" y="235743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Tăbăcărie</a:t>
            </a:r>
          </a:p>
        </p:txBody>
      </p:sp>
      <p:pic>
        <p:nvPicPr>
          <p:cNvPr id="52" name="Imagine 51" descr="images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4058" y="2500306"/>
            <a:ext cx="1352509" cy="1071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5" name="Dreptunghi 64"/>
          <p:cNvSpPr/>
          <p:nvPr/>
        </p:nvSpPr>
        <p:spPr>
          <a:xfrm>
            <a:off x="3071802" y="3643314"/>
            <a:ext cx="16430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Produse clorosodice</a:t>
            </a:r>
          </a:p>
        </p:txBody>
      </p:sp>
      <p:sp>
        <p:nvSpPr>
          <p:cNvPr id="66" name="Dreptunghi 65"/>
          <p:cNvSpPr/>
          <p:nvPr/>
        </p:nvSpPr>
        <p:spPr>
          <a:xfrm>
            <a:off x="1857356" y="2643182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Sodă caustică</a:t>
            </a:r>
          </a:p>
        </p:txBody>
      </p:sp>
      <p:sp>
        <p:nvSpPr>
          <p:cNvPr id="43" name="Dreptunghi 42"/>
          <p:cNvSpPr/>
          <p:nvPr/>
        </p:nvSpPr>
        <p:spPr>
          <a:xfrm>
            <a:off x="4071934" y="4572008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Carbid</a:t>
            </a:r>
          </a:p>
        </p:txBody>
      </p:sp>
      <p:sp>
        <p:nvSpPr>
          <p:cNvPr id="69" name="Dreptunghi rotunjit 68"/>
          <p:cNvSpPr/>
          <p:nvPr/>
        </p:nvSpPr>
        <p:spPr>
          <a:xfrm>
            <a:off x="4857752" y="1000108"/>
            <a:ext cx="1785950" cy="257176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0" name="Dreptunghi 69"/>
          <p:cNvSpPr/>
          <p:nvPr/>
        </p:nvSpPr>
        <p:spPr>
          <a:xfrm>
            <a:off x="5072066" y="2000240"/>
            <a:ext cx="1428760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NH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NO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2" name="Imagine 71" descr="explozibil.jp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857752" y="1000108"/>
            <a:ext cx="1714512" cy="1049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Imagine 72" descr="azotat de amoniu.jp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857752" y="2357430"/>
            <a:ext cx="1714512" cy="102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4" name="Dreptunghi 73"/>
          <p:cNvSpPr/>
          <p:nvPr/>
        </p:nvSpPr>
        <p:spPr>
          <a:xfrm>
            <a:off x="5357818" y="328612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Îngrășământ</a:t>
            </a:r>
          </a:p>
        </p:txBody>
      </p:sp>
      <p:sp>
        <p:nvSpPr>
          <p:cNvPr id="75" name="Dreptunghi 74"/>
          <p:cNvSpPr/>
          <p:nvPr/>
        </p:nvSpPr>
        <p:spPr>
          <a:xfrm>
            <a:off x="4929190" y="1000108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Explozibil</a:t>
            </a:r>
          </a:p>
        </p:txBody>
      </p:sp>
      <p:sp>
        <p:nvSpPr>
          <p:cNvPr id="76" name="Dreptunghi rotunjit 75"/>
          <p:cNvSpPr/>
          <p:nvPr/>
        </p:nvSpPr>
        <p:spPr>
          <a:xfrm>
            <a:off x="6786578" y="1000108"/>
            <a:ext cx="1928826" cy="2071702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1" name="Dreptunghi 80"/>
          <p:cNvSpPr/>
          <p:nvPr/>
        </p:nvSpPr>
        <p:spPr>
          <a:xfrm>
            <a:off x="6786578" y="1000108"/>
            <a:ext cx="1143008" cy="4286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2800" b="1" i="1" dirty="0" smtClean="0">
                <a:solidFill>
                  <a:schemeClr val="accent3">
                    <a:lumMod val="50000"/>
                  </a:schemeClr>
                </a:solidFill>
              </a:rPr>
              <a:t>CuSO</a:t>
            </a:r>
            <a:r>
              <a:rPr lang="ro-RO" sz="2800" b="1" i="1" baseline="-25000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ro-RO" sz="2800" b="1" i="1" baseline="-25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82" name="Imagine 81" descr="agricultura.jp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786578" y="1428736"/>
            <a:ext cx="1928826" cy="1337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3" name="Dreptunghi 82"/>
          <p:cNvSpPr/>
          <p:nvPr/>
        </p:nvSpPr>
        <p:spPr>
          <a:xfrm>
            <a:off x="7429520" y="271462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Insecticid</a:t>
            </a:r>
          </a:p>
        </p:txBody>
      </p:sp>
      <p:sp>
        <p:nvSpPr>
          <p:cNvPr id="44" name="Dreptunghi 43"/>
          <p:cNvSpPr/>
          <p:nvPr/>
        </p:nvSpPr>
        <p:spPr>
          <a:xfrm>
            <a:off x="4071934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Mortar de var</a:t>
            </a:r>
          </a:p>
        </p:txBody>
      </p:sp>
      <p:sp>
        <p:nvSpPr>
          <p:cNvPr id="45" name="Dreptunghi 44"/>
          <p:cNvSpPr/>
          <p:nvPr/>
        </p:nvSpPr>
        <p:spPr>
          <a:xfrm>
            <a:off x="5429256" y="435769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Construcții</a:t>
            </a:r>
          </a:p>
        </p:txBody>
      </p:sp>
      <p:sp>
        <p:nvSpPr>
          <p:cNvPr id="46" name="Dreptunghi 45"/>
          <p:cNvSpPr/>
          <p:nvPr/>
        </p:nvSpPr>
        <p:spPr>
          <a:xfrm>
            <a:off x="6929454" y="4429132"/>
            <a:ext cx="16430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Metalurgie</a:t>
            </a:r>
          </a:p>
        </p:txBody>
      </p:sp>
      <p:sp>
        <p:nvSpPr>
          <p:cNvPr id="47" name="Dreptunghi 46"/>
          <p:cNvSpPr/>
          <p:nvPr/>
        </p:nvSpPr>
        <p:spPr>
          <a:xfrm>
            <a:off x="7572396" y="6143644"/>
            <a:ext cx="11430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Statui</a:t>
            </a:r>
          </a:p>
        </p:txBody>
      </p:sp>
      <p:sp>
        <p:nvSpPr>
          <p:cNvPr id="48" name="Dreptunghi 47"/>
          <p:cNvSpPr/>
          <p:nvPr/>
        </p:nvSpPr>
        <p:spPr>
          <a:xfrm>
            <a:off x="6072198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Var nestins</a:t>
            </a:r>
          </a:p>
        </p:txBody>
      </p:sp>
      <p:pic>
        <p:nvPicPr>
          <p:cNvPr id="49" name="Imagine 48" descr="construcții012.jpg"/>
          <p:cNvPicPr>
            <a:picLocks noChangeAspect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720" y="5214950"/>
            <a:ext cx="1214446" cy="1071570"/>
          </a:xfrm>
          <a:prstGeom prst="rect">
            <a:avLst/>
          </a:prstGeom>
        </p:spPr>
      </p:pic>
      <p:pic>
        <p:nvPicPr>
          <p:cNvPr id="50" name="Imagine 49" descr="CRETA-SCOLARA-ALBA.gif.jpg"/>
          <p:cNvPicPr>
            <a:picLocks noChangeAspect="1"/>
          </p:cNvPicPr>
          <p:nvPr/>
        </p:nvPicPr>
        <p:blipFill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728" y="4643446"/>
            <a:ext cx="1323705" cy="1071570"/>
          </a:xfrm>
          <a:prstGeom prst="rect">
            <a:avLst/>
          </a:prstGeom>
        </p:spPr>
      </p:pic>
      <p:pic>
        <p:nvPicPr>
          <p:cNvPr id="53" name="Imagine 52" descr="IMG_2197.jp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214546" y="4000504"/>
            <a:ext cx="1643074" cy="952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9" name="Dreptunghi 58"/>
          <p:cNvSpPr/>
          <p:nvPr/>
        </p:nvSpPr>
        <p:spPr>
          <a:xfrm>
            <a:off x="357158" y="6143644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Construcții</a:t>
            </a:r>
          </a:p>
        </p:txBody>
      </p:sp>
      <p:sp>
        <p:nvSpPr>
          <p:cNvPr id="62" name="Dreptunghi 61"/>
          <p:cNvSpPr/>
          <p:nvPr/>
        </p:nvSpPr>
        <p:spPr>
          <a:xfrm>
            <a:off x="428596" y="5000636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Medicină</a:t>
            </a:r>
          </a:p>
        </p:txBody>
      </p:sp>
      <p:sp>
        <p:nvSpPr>
          <p:cNvPr id="71" name="Dreptunghi 70"/>
          <p:cNvSpPr/>
          <p:nvPr/>
        </p:nvSpPr>
        <p:spPr>
          <a:xfrm>
            <a:off x="1428728" y="5500702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1200" b="1" dirty="0" smtClean="0">
                <a:latin typeface="Constantia" pitchFamily="18" charset="0"/>
              </a:rPr>
              <a:t>Cretă școlară</a:t>
            </a:r>
          </a:p>
        </p:txBody>
      </p:sp>
      <p:sp>
        <p:nvSpPr>
          <p:cNvPr id="77" name="Dreptunghi 76"/>
          <p:cNvSpPr/>
          <p:nvPr/>
        </p:nvSpPr>
        <p:spPr>
          <a:xfrm>
            <a:off x="2643174" y="4857760"/>
            <a:ext cx="12144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o-RO" sz="1200" b="1" dirty="0" smtClean="0">
                <a:latin typeface="Constantia" pitchFamily="18" charset="0"/>
              </a:rPr>
              <a:t>Stucaturi</a:t>
            </a:r>
          </a:p>
        </p:txBody>
      </p:sp>
      <p:pic>
        <p:nvPicPr>
          <p:cNvPr id="78" name="Imagine 77" descr="statui ghips.jpg"/>
          <p:cNvPicPr>
            <a:picLocks noChangeAspect="1"/>
          </p:cNvPicPr>
          <p:nvPr/>
        </p:nvPicPr>
        <p:blipFill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3174" y="5143512"/>
            <a:ext cx="1357322" cy="1062251"/>
          </a:xfrm>
          <a:prstGeom prst="rect">
            <a:avLst/>
          </a:prstGeom>
        </p:spPr>
      </p:pic>
      <p:sp>
        <p:nvSpPr>
          <p:cNvPr id="79" name="Dreptunghi 78"/>
          <p:cNvSpPr/>
          <p:nvPr/>
        </p:nvSpPr>
        <p:spPr>
          <a:xfrm>
            <a:off x="2857488" y="6215082"/>
            <a:ext cx="11430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o-RO" sz="1200" b="1" dirty="0" smtClean="0">
                <a:latin typeface="Constantia" pitchFamily="18" charset="0"/>
              </a:rPr>
              <a:t>Statui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/>
      <p:bldP spid="34" grpId="0" animBg="1"/>
      <p:bldP spid="35" grpId="0"/>
      <p:bldP spid="109" grpId="0" animBg="1"/>
      <p:bldP spid="110" grpId="0"/>
      <p:bldP spid="60" grpId="0"/>
      <p:bldP spid="61" grpId="0"/>
      <p:bldP spid="63" grpId="0"/>
      <p:bldP spid="64" grpId="0"/>
      <p:bldP spid="65" grpId="0"/>
      <p:bldP spid="66" grpId="0"/>
      <p:bldP spid="43" grpId="0"/>
      <p:bldP spid="69" grpId="0" animBg="1"/>
      <p:bldP spid="70" grpId="0"/>
      <p:bldP spid="74" grpId="0"/>
      <p:bldP spid="75" grpId="0"/>
      <p:bldP spid="76" grpId="0" animBg="1"/>
      <p:bldP spid="81" grpId="0"/>
      <p:bldP spid="83" grpId="0"/>
      <p:bldP spid="44" grpId="0"/>
      <p:bldP spid="45" grpId="0"/>
      <p:bldP spid="46" grpId="0"/>
      <p:bldP spid="47" grpId="0"/>
      <p:bldP spid="48" grpId="0"/>
      <p:bldP spid="59" grpId="0"/>
      <p:bldP spid="62" grpId="0"/>
      <p:bldP spid="71" grpId="0"/>
      <p:bldP spid="77" grpId="0"/>
      <p:bldP spid="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" name="Imagine 162" descr="silver-chloride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30000"/>
          </a:blip>
          <a:stretch>
            <a:fillRect/>
          </a:stretch>
        </p:blipFill>
        <p:spPr>
          <a:xfrm>
            <a:off x="-1428792" y="4071942"/>
            <a:ext cx="4286280" cy="3714776"/>
          </a:xfrm>
          <a:prstGeom prst="rect">
            <a:avLst/>
          </a:prstGeom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4857752" cy="571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000" b="1" i="1" dirty="0" smtClean="0">
                <a:solidFill>
                  <a:schemeClr val="accent3">
                    <a:lumMod val="50000"/>
                  </a:schemeClr>
                </a:solidFill>
              </a:rPr>
              <a:t>Experiment… virtual</a:t>
            </a:r>
            <a:endParaRPr lang="ro-RO" sz="40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357158" y="1214422"/>
            <a:ext cx="8429684" cy="507209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7" name="Dreptunghi 196"/>
          <p:cNvSpPr/>
          <p:nvPr/>
        </p:nvSpPr>
        <p:spPr>
          <a:xfrm>
            <a:off x="571472" y="1357298"/>
            <a:ext cx="59293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o-RO" sz="1200" b="1" dirty="0" smtClean="0">
                <a:latin typeface="Constantia" pitchFamily="18" charset="0"/>
              </a:rPr>
              <a:t>În cele cinci pahare Berzelius neetichetate se află soluții de nitrat de sodiu, sulfat de cupru, carbonat de sodiu, sulfat de sodiu și clorură de sodiu. Folosindu-te de indicațiile din dreptunghiul cu contur roșu, etichetează corect cele cinci pahare cu soluții. Mult succes! </a:t>
            </a:r>
          </a:p>
        </p:txBody>
      </p:sp>
      <p:sp>
        <p:nvSpPr>
          <p:cNvPr id="54" name="Oval 53"/>
          <p:cNvSpPr/>
          <p:nvPr/>
        </p:nvSpPr>
        <p:spPr>
          <a:xfrm>
            <a:off x="292892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6" name="Dreptunghi 55"/>
          <p:cNvSpPr/>
          <p:nvPr/>
        </p:nvSpPr>
        <p:spPr>
          <a:xfrm>
            <a:off x="292892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9" name="Oval 58"/>
          <p:cNvSpPr/>
          <p:nvPr/>
        </p:nvSpPr>
        <p:spPr>
          <a:xfrm>
            <a:off x="292892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0" name="Oval 59"/>
          <p:cNvSpPr/>
          <p:nvPr/>
        </p:nvSpPr>
        <p:spPr>
          <a:xfrm>
            <a:off x="4143372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2" name="Dreptunghi 61"/>
          <p:cNvSpPr/>
          <p:nvPr/>
        </p:nvSpPr>
        <p:spPr>
          <a:xfrm>
            <a:off x="4143372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79" name="Oval 78"/>
          <p:cNvSpPr/>
          <p:nvPr/>
        </p:nvSpPr>
        <p:spPr>
          <a:xfrm>
            <a:off x="4143372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0" name="Oval 79"/>
          <p:cNvSpPr/>
          <p:nvPr/>
        </p:nvSpPr>
        <p:spPr>
          <a:xfrm>
            <a:off x="542925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2" name="Dreptunghi 81"/>
          <p:cNvSpPr/>
          <p:nvPr/>
        </p:nvSpPr>
        <p:spPr>
          <a:xfrm>
            <a:off x="542925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5" name="Oval 84"/>
          <p:cNvSpPr/>
          <p:nvPr/>
        </p:nvSpPr>
        <p:spPr>
          <a:xfrm>
            <a:off x="542925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6" name="Oval 85"/>
          <p:cNvSpPr/>
          <p:nvPr/>
        </p:nvSpPr>
        <p:spPr>
          <a:xfrm>
            <a:off x="4143372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7" name="Dreptunghi 86"/>
          <p:cNvSpPr/>
          <p:nvPr/>
        </p:nvSpPr>
        <p:spPr>
          <a:xfrm>
            <a:off x="4143372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91" name="Oval 90"/>
          <p:cNvSpPr/>
          <p:nvPr/>
        </p:nvSpPr>
        <p:spPr>
          <a:xfrm>
            <a:off x="4143372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2" name="Dreptunghi 101"/>
          <p:cNvSpPr/>
          <p:nvPr/>
        </p:nvSpPr>
        <p:spPr>
          <a:xfrm>
            <a:off x="335755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3</a:t>
            </a:r>
            <a:endParaRPr lang="ro-RO" sz="14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4572000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585788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5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785786" y="4857760"/>
            <a:ext cx="5500726" cy="1143008"/>
          </a:xfrm>
          <a:prstGeom prst="rect">
            <a:avLst/>
          </a:prstGeom>
          <a:noFill/>
          <a:ln w="3810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 smtClean="0">
                <a:solidFill>
                  <a:schemeClr val="accent3">
                    <a:lumMod val="50000"/>
                  </a:schemeClr>
                </a:solidFill>
              </a:rPr>
              <a:t>Click pe buton pentru începerea experimentului</a:t>
            </a:r>
          </a:p>
          <a:p>
            <a:pPr algn="ctr"/>
            <a:endParaRPr lang="ro-RO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pic>
        <p:nvPicPr>
          <p:cNvPr id="106" name="Imagine 105" descr="Click_Advisors-sm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4678" y="5429264"/>
            <a:ext cx="428628" cy="397437"/>
          </a:xfrm>
          <a:prstGeom prst="rect">
            <a:avLst/>
          </a:prstGeom>
        </p:spPr>
      </p:pic>
      <p:sp>
        <p:nvSpPr>
          <p:cNvPr id="107" name="Dreptunghi 106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cele 5 vase soluția este de culoare albastră?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08" name="Dreptunghi 10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1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2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5" name="Dreptunghi 114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5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1" name="Dreptunghi 120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2" name="Dreptunghi 121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paharul cu soluție albastră se află: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4" name="Dreptunghi 123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err="1" smtClean="0">
                <a:solidFill>
                  <a:schemeClr val="tx1"/>
                </a:solidFill>
              </a:rPr>
              <a:t>NaCl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CuSO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28" name="Dreptunghi 12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207167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40004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3000364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144" name="Dreptunghi 143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Adaugă soluție de nitrat de argint în cele patru recipiente rămase neetichetate 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eticheta recipientului cu AgNO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3</a:t>
            </a:r>
            <a:r>
              <a:rPr lang="ro-RO" sz="1600" b="1" dirty="0" smtClean="0">
                <a:solidFill>
                  <a:schemeClr val="bg1"/>
                </a:solidFill>
              </a:rPr>
              <a:t> aflat în dreapta)</a:t>
            </a:r>
          </a:p>
        </p:txBody>
      </p:sp>
      <p:sp>
        <p:nvSpPr>
          <p:cNvPr id="217" name="Oval 216"/>
          <p:cNvSpPr/>
          <p:nvPr/>
        </p:nvSpPr>
        <p:spPr>
          <a:xfrm>
            <a:off x="542925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18" name="Dreptunghi 217"/>
          <p:cNvSpPr/>
          <p:nvPr/>
        </p:nvSpPr>
        <p:spPr>
          <a:xfrm>
            <a:off x="542925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19" name="Oval 218"/>
          <p:cNvSpPr/>
          <p:nvPr/>
        </p:nvSpPr>
        <p:spPr>
          <a:xfrm>
            <a:off x="542925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06" name="Dreptunghi 20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cele 4 recipiente a avut loc o reacție chimică?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07" name="Dreptunghi 206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08" name="Dreptunghi 207"/>
          <p:cNvSpPr/>
          <p:nvPr/>
        </p:nvSpPr>
        <p:spPr>
          <a:xfrm>
            <a:off x="242886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0" name="Dreptunghi 209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1" name="Dreptunghi 210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5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12" name="Dreptunghi 211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4" name="Dreptunghi 213"/>
          <p:cNvSpPr/>
          <p:nvPr/>
        </p:nvSpPr>
        <p:spPr>
          <a:xfrm>
            <a:off x="242886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5" name="Dreptunghi 214"/>
          <p:cNvSpPr/>
          <p:nvPr/>
        </p:nvSpPr>
        <p:spPr>
          <a:xfrm>
            <a:off x="50006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16" name="Dreptunghi 215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0" name="Dreptunghi 219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Care din sărurile de mai jos se recunoaște cu AgNO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3</a:t>
            </a:r>
            <a:r>
              <a:rPr lang="ro-RO" sz="1600" b="1" dirty="0" smtClean="0">
                <a:solidFill>
                  <a:schemeClr val="bg1"/>
                </a:solidFill>
              </a:rPr>
              <a:t>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134" name="Dreptunghi 133"/>
          <p:cNvSpPr/>
          <p:nvPr/>
        </p:nvSpPr>
        <p:spPr>
          <a:xfrm>
            <a:off x="242889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7" name="Dreptunghi 136"/>
          <p:cNvSpPr/>
          <p:nvPr/>
        </p:nvSpPr>
        <p:spPr>
          <a:xfrm>
            <a:off x="3786214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8" name="Dreptunghi 137"/>
          <p:cNvSpPr/>
          <p:nvPr/>
        </p:nvSpPr>
        <p:spPr>
          <a:xfrm>
            <a:off x="500066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135" name="Dreptunghi 134"/>
          <p:cNvSpPr/>
          <p:nvPr/>
        </p:nvSpPr>
        <p:spPr>
          <a:xfrm>
            <a:off x="11430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err="1" smtClean="0">
                <a:solidFill>
                  <a:schemeClr val="tx1"/>
                </a:solidFill>
              </a:rPr>
              <a:t>NaCl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25" name="Dreptunghi 224"/>
          <p:cNvSpPr/>
          <p:nvPr/>
        </p:nvSpPr>
        <p:spPr>
          <a:xfrm>
            <a:off x="378618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6" name="Dreptunghi 225"/>
          <p:cNvSpPr/>
          <p:nvPr/>
        </p:nvSpPr>
        <p:spPr>
          <a:xfrm>
            <a:off x="242882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7" name="Dreptunghi 226"/>
          <p:cNvSpPr/>
          <p:nvPr/>
        </p:nvSpPr>
        <p:spPr>
          <a:xfrm>
            <a:off x="5000596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8" name="Dreptunghi 227"/>
          <p:cNvSpPr/>
          <p:nvPr/>
        </p:nvSpPr>
        <p:spPr>
          <a:xfrm>
            <a:off x="1142976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29" name="Dreptunghi 228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Adaugă soluție de clorură de bariu în  cele trei recipiente rămase neetichetate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eticheta sticlei cu BaCl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2</a:t>
            </a:r>
            <a:r>
              <a:rPr lang="ro-RO" sz="1600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30" name="Dreptunghi 229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 recipientele rămase a avut loc o reacție chimică?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31" name="Dreptunghi 230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2" name="Dreptunghi 231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5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4" name="Dreptunghi 233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35" name="Dreptunghi 234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6" name="Dreptunghi 235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7" name="Dreptunghi 236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38" name="Dreptunghi 237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reacție cu BaCl</a:t>
            </a:r>
            <a:r>
              <a:rPr lang="ro-RO" sz="1600" b="1" baseline="-25000" dirty="0" smtClean="0">
                <a:solidFill>
                  <a:schemeClr val="bg1"/>
                </a:solidFill>
              </a:rPr>
              <a:t>2</a:t>
            </a:r>
            <a:r>
              <a:rPr lang="ro-RO" sz="1600" b="1" dirty="0" smtClean="0">
                <a:solidFill>
                  <a:schemeClr val="bg1"/>
                </a:solidFill>
              </a:rPr>
              <a:t>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39" name="Dreptunghi 238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SO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4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0" name="Dreptunghi 239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1" name="Dreptunghi 240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2" name="Dreptunghi 241"/>
          <p:cNvSpPr/>
          <p:nvPr/>
        </p:nvSpPr>
        <p:spPr>
          <a:xfrm>
            <a:off x="5214942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3" name="Dreptunghi 242"/>
          <p:cNvSpPr/>
          <p:nvPr/>
        </p:nvSpPr>
        <p:spPr>
          <a:xfrm>
            <a:off x="107153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4" name="Dreptunghi 243"/>
          <p:cNvSpPr/>
          <p:nvPr/>
        </p:nvSpPr>
        <p:spPr>
          <a:xfrm>
            <a:off x="3071802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45" name="Dreptunghi 244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recipientele neetichetate, adăugați soluție de acid clorhidric 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(dă click pe sticla cu acid clorhidric, aflată în dreapta)</a:t>
            </a:r>
          </a:p>
        </p:txBody>
      </p:sp>
      <p:sp>
        <p:nvSpPr>
          <p:cNvPr id="251" name="Oval 250"/>
          <p:cNvSpPr/>
          <p:nvPr/>
        </p:nvSpPr>
        <p:spPr>
          <a:xfrm>
            <a:off x="2928926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2" name="Dreptunghi 251"/>
          <p:cNvSpPr/>
          <p:nvPr/>
        </p:nvSpPr>
        <p:spPr>
          <a:xfrm>
            <a:off x="2928926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53" name="Oval 252"/>
          <p:cNvSpPr/>
          <p:nvPr/>
        </p:nvSpPr>
        <p:spPr>
          <a:xfrm>
            <a:off x="2928926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pic>
        <p:nvPicPr>
          <p:cNvPr id="255" name="Imagine 254" descr="EFERV.gif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57422" y="2571744"/>
            <a:ext cx="2071702" cy="1247775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1714480" y="3643314"/>
            <a:ext cx="1000132" cy="285752"/>
          </a:xfrm>
          <a:prstGeom prst="ellips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7" name="Oval 36"/>
          <p:cNvSpPr/>
          <p:nvPr/>
        </p:nvSpPr>
        <p:spPr>
          <a:xfrm>
            <a:off x="1643042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2" name="Dreptunghi 41"/>
          <p:cNvSpPr/>
          <p:nvPr/>
        </p:nvSpPr>
        <p:spPr>
          <a:xfrm>
            <a:off x="1714480" y="3143248"/>
            <a:ext cx="1000132" cy="64294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32" name="Conector drept 31"/>
          <p:cNvCxnSpPr>
            <a:endCxn id="36" idx="2"/>
          </p:cNvCxnSpPr>
          <p:nvPr/>
        </p:nvCxnSpPr>
        <p:spPr>
          <a:xfrm rot="5400000">
            <a:off x="1178695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Conector drept 33"/>
          <p:cNvCxnSpPr>
            <a:endCxn id="36" idx="6"/>
          </p:cNvCxnSpPr>
          <p:nvPr/>
        </p:nvCxnSpPr>
        <p:spPr>
          <a:xfrm rot="5400000">
            <a:off x="2178827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1714480" y="3000372"/>
            <a:ext cx="1000132" cy="285752"/>
          </a:xfrm>
          <a:prstGeom prst="ellips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5" name="Oval 44"/>
          <p:cNvSpPr/>
          <p:nvPr/>
        </p:nvSpPr>
        <p:spPr>
          <a:xfrm>
            <a:off x="500034" y="3643314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6" name="Oval 45"/>
          <p:cNvSpPr/>
          <p:nvPr/>
        </p:nvSpPr>
        <p:spPr>
          <a:xfrm>
            <a:off x="428596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7" name="Dreptunghi 46"/>
          <p:cNvSpPr/>
          <p:nvPr/>
        </p:nvSpPr>
        <p:spPr>
          <a:xfrm>
            <a:off x="500034" y="3143248"/>
            <a:ext cx="1000132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cxnSp>
        <p:nvCxnSpPr>
          <p:cNvPr id="48" name="Conector drept 47"/>
          <p:cNvCxnSpPr>
            <a:endCxn id="45" idx="2"/>
          </p:cNvCxnSpPr>
          <p:nvPr/>
        </p:nvCxnSpPr>
        <p:spPr>
          <a:xfrm rot="5400000">
            <a:off x="-35751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Conector drept 48"/>
          <p:cNvCxnSpPr>
            <a:endCxn id="45" idx="6"/>
          </p:cNvCxnSpPr>
          <p:nvPr/>
        </p:nvCxnSpPr>
        <p:spPr>
          <a:xfrm rot="5400000">
            <a:off x="964381" y="3250405"/>
            <a:ext cx="1071570" cy="1588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Oval 49"/>
          <p:cNvSpPr/>
          <p:nvPr/>
        </p:nvSpPr>
        <p:spPr>
          <a:xfrm>
            <a:off x="500034" y="3000372"/>
            <a:ext cx="1000132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0" name="Dreptunghi 99"/>
          <p:cNvSpPr/>
          <p:nvPr/>
        </p:nvSpPr>
        <p:spPr>
          <a:xfrm>
            <a:off x="857224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1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101" name="Dreptunghi 100"/>
          <p:cNvSpPr/>
          <p:nvPr/>
        </p:nvSpPr>
        <p:spPr>
          <a:xfrm>
            <a:off x="2071670" y="3357562"/>
            <a:ext cx="214314" cy="2143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2</a:t>
            </a:r>
            <a:endParaRPr lang="ro-RO" sz="1400" b="1" dirty="0">
              <a:solidFill>
                <a:schemeClr val="tx1"/>
              </a:solidFill>
            </a:endParaRPr>
          </a:p>
        </p:txBody>
      </p:sp>
      <p:sp>
        <p:nvSpPr>
          <p:cNvPr id="246" name="Dreptunghi 24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În care dintre recipiente are loc o reacție chimică: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47" name="Dreptunghi 246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8" name="Dreptunghi 247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1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49" name="Dreptunghi 248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50" name="Dreptunghi 249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56" name="Dreptunghi 255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reacție cu efervescență:</a:t>
            </a:r>
          </a:p>
          <a:p>
            <a:pPr algn="ctr"/>
            <a:endParaRPr lang="ro-RO" sz="1600" b="1" dirty="0" smtClean="0">
              <a:solidFill>
                <a:schemeClr val="bg1"/>
              </a:solidFill>
            </a:endParaRPr>
          </a:p>
          <a:p>
            <a:pPr algn="ctr"/>
            <a:endParaRPr lang="ro-RO" dirty="0" smtClean="0">
              <a:solidFill>
                <a:schemeClr val="tx1"/>
              </a:solidFill>
            </a:endParaRPr>
          </a:p>
        </p:txBody>
      </p:sp>
      <p:sp>
        <p:nvSpPr>
          <p:cNvPr id="257" name="Dreptunghi 256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NaNO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58" name="Dreptunghi 257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Na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200" b="1" dirty="0" smtClean="0">
                <a:solidFill>
                  <a:schemeClr val="tx1"/>
                </a:solidFill>
              </a:rPr>
              <a:t>CO</a:t>
            </a:r>
            <a:r>
              <a:rPr lang="ro-RO" sz="1200" b="1" baseline="-25000" dirty="0" smtClean="0">
                <a:solidFill>
                  <a:schemeClr val="tx1"/>
                </a:solidFill>
              </a:rPr>
              <a:t>3</a:t>
            </a:r>
            <a:endParaRPr lang="ro-RO" sz="1200" b="1" baseline="-25000" dirty="0">
              <a:solidFill>
                <a:schemeClr val="tx1"/>
              </a:solidFill>
            </a:endParaRPr>
          </a:p>
        </p:txBody>
      </p:sp>
      <p:sp>
        <p:nvSpPr>
          <p:cNvPr id="259" name="Dreptunghi 258"/>
          <p:cNvSpPr/>
          <p:nvPr/>
        </p:nvSpPr>
        <p:spPr>
          <a:xfrm>
            <a:off x="4214810" y="5429264"/>
            <a:ext cx="714380" cy="28575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GREȘIT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60" name="Dreptunghi 259"/>
          <p:cNvSpPr/>
          <p:nvPr/>
        </p:nvSpPr>
        <p:spPr>
          <a:xfrm>
            <a:off x="2143108" y="5429264"/>
            <a:ext cx="714380" cy="28575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bg1"/>
                </a:solidFill>
              </a:rPr>
              <a:t>CORECT</a:t>
            </a:r>
            <a:endParaRPr lang="ro-RO" sz="1200" b="1" dirty="0">
              <a:solidFill>
                <a:schemeClr val="bg1"/>
              </a:solidFill>
            </a:endParaRPr>
          </a:p>
        </p:txBody>
      </p:sp>
      <p:sp>
        <p:nvSpPr>
          <p:cNvPr id="261" name="Dreptunghi 260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Dă click pe eticheta rămasă</a:t>
            </a:r>
          </a:p>
        </p:txBody>
      </p:sp>
      <p:sp>
        <p:nvSpPr>
          <p:cNvPr id="262" name="Dreptunghi 261"/>
          <p:cNvSpPr/>
          <p:nvPr/>
        </p:nvSpPr>
        <p:spPr>
          <a:xfrm>
            <a:off x="857224" y="4929198"/>
            <a:ext cx="5357850" cy="1000132"/>
          </a:xfrm>
          <a:prstGeom prst="rect">
            <a:avLst/>
          </a:prstGeom>
          <a:solidFill>
            <a:schemeClr val="accent3">
              <a:lumMod val="50000"/>
            </a:schemeClr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FELICITĂRI!!!</a:t>
            </a:r>
          </a:p>
          <a:p>
            <a:pPr algn="ctr"/>
            <a:r>
              <a:rPr lang="ro-RO" sz="1600" b="1" dirty="0" smtClean="0">
                <a:solidFill>
                  <a:schemeClr val="bg1"/>
                </a:solidFill>
              </a:rPr>
              <a:t>Ai etichetat toate recipientele!</a:t>
            </a:r>
          </a:p>
        </p:txBody>
      </p:sp>
      <p:cxnSp>
        <p:nvCxnSpPr>
          <p:cNvPr id="77" name="Conector drept 76"/>
          <p:cNvCxnSpPr>
            <a:endCxn id="60" idx="2"/>
          </p:cNvCxnSpPr>
          <p:nvPr/>
        </p:nvCxnSpPr>
        <p:spPr>
          <a:xfrm rot="10800000" flipV="1">
            <a:off x="4143372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Conector drept 77"/>
          <p:cNvCxnSpPr>
            <a:endCxn id="60" idx="6"/>
          </p:cNvCxnSpPr>
          <p:nvPr/>
        </p:nvCxnSpPr>
        <p:spPr>
          <a:xfrm>
            <a:off x="5143504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Conector drept 82"/>
          <p:cNvCxnSpPr>
            <a:endCxn id="80" idx="2"/>
          </p:cNvCxnSpPr>
          <p:nvPr/>
        </p:nvCxnSpPr>
        <p:spPr>
          <a:xfrm rot="10800000" flipV="1">
            <a:off x="5429256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Conector drept 83"/>
          <p:cNvCxnSpPr>
            <a:endCxn id="80" idx="6"/>
          </p:cNvCxnSpPr>
          <p:nvPr/>
        </p:nvCxnSpPr>
        <p:spPr>
          <a:xfrm>
            <a:off x="6429388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Conector drept 56"/>
          <p:cNvCxnSpPr>
            <a:endCxn id="54" idx="2"/>
          </p:cNvCxnSpPr>
          <p:nvPr/>
        </p:nvCxnSpPr>
        <p:spPr>
          <a:xfrm rot="10800000" flipV="1">
            <a:off x="2928926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Conector drept 57"/>
          <p:cNvCxnSpPr/>
          <p:nvPr/>
        </p:nvCxnSpPr>
        <p:spPr>
          <a:xfrm>
            <a:off x="3929058" y="2714620"/>
            <a:ext cx="1588" cy="1071570"/>
          </a:xfrm>
          <a:prstGeom prst="line">
            <a:avLst/>
          </a:prstGeom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9" name="Dreptunghi 98"/>
          <p:cNvSpPr/>
          <p:nvPr/>
        </p:nvSpPr>
        <p:spPr>
          <a:xfrm>
            <a:off x="4286248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CuSO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6" name="Dreptunghi 95"/>
          <p:cNvSpPr/>
          <p:nvPr/>
        </p:nvSpPr>
        <p:spPr>
          <a:xfrm>
            <a:off x="1857356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err="1" smtClean="0">
                <a:solidFill>
                  <a:schemeClr val="tx1"/>
                </a:solidFill>
              </a:rPr>
              <a:t>NaCl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7" name="Dreptunghi 96"/>
          <p:cNvSpPr/>
          <p:nvPr/>
        </p:nvSpPr>
        <p:spPr>
          <a:xfrm>
            <a:off x="3071802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400" b="1" dirty="0" smtClean="0">
                <a:solidFill>
                  <a:schemeClr val="tx1"/>
                </a:solidFill>
              </a:rPr>
              <a:t>SO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4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4" name="Dreptunghi 93"/>
          <p:cNvSpPr/>
          <p:nvPr/>
        </p:nvSpPr>
        <p:spPr>
          <a:xfrm>
            <a:off x="642910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2</a:t>
            </a:r>
            <a:r>
              <a:rPr lang="ro-RO" sz="1400" b="1" dirty="0" smtClean="0">
                <a:solidFill>
                  <a:schemeClr val="tx1"/>
                </a:solidFill>
              </a:rPr>
              <a:t>CO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98" name="Dreptunghi 97"/>
          <p:cNvSpPr/>
          <p:nvPr/>
        </p:nvSpPr>
        <p:spPr>
          <a:xfrm>
            <a:off x="5572132" y="4214818"/>
            <a:ext cx="78581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</a:rPr>
              <a:t>NaNO</a:t>
            </a:r>
            <a:r>
              <a:rPr lang="ro-RO" sz="1400" b="1" baseline="-25000" dirty="0" smtClean="0">
                <a:solidFill>
                  <a:schemeClr val="tx1"/>
                </a:solidFill>
              </a:rPr>
              <a:t>3</a:t>
            </a:r>
            <a:endParaRPr lang="ro-RO" sz="1400" b="1" baseline="-25000" dirty="0">
              <a:solidFill>
                <a:schemeClr val="tx1"/>
              </a:solidFill>
            </a:endParaRPr>
          </a:p>
        </p:txBody>
      </p:sp>
      <p:sp>
        <p:nvSpPr>
          <p:cNvPr id="277" name="Oval 276"/>
          <p:cNvSpPr/>
          <p:nvPr/>
        </p:nvSpPr>
        <p:spPr>
          <a:xfrm>
            <a:off x="7643834" y="2786058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78" name="Oval 277"/>
          <p:cNvSpPr/>
          <p:nvPr/>
        </p:nvSpPr>
        <p:spPr>
          <a:xfrm>
            <a:off x="7786710" y="1643050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79" name="Dreptunghi 278"/>
          <p:cNvSpPr/>
          <p:nvPr/>
        </p:nvSpPr>
        <p:spPr>
          <a:xfrm>
            <a:off x="7643834" y="2000240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0" name="Oval 279"/>
          <p:cNvSpPr/>
          <p:nvPr/>
        </p:nvSpPr>
        <p:spPr>
          <a:xfrm>
            <a:off x="7644628" y="1857364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81" name="Conector drept 280"/>
          <p:cNvCxnSpPr>
            <a:stCxn id="280" idx="6"/>
            <a:endCxn id="277" idx="6"/>
          </p:cNvCxnSpPr>
          <p:nvPr/>
        </p:nvCxnSpPr>
        <p:spPr>
          <a:xfrm flipH="1">
            <a:off x="8643966" y="2000240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2" name="Conector drept 281"/>
          <p:cNvCxnSpPr>
            <a:stCxn id="280" idx="2"/>
            <a:endCxn id="277" idx="2"/>
          </p:cNvCxnSpPr>
          <p:nvPr/>
        </p:nvCxnSpPr>
        <p:spPr>
          <a:xfrm rot="10800000" flipV="1">
            <a:off x="7643834" y="2000240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3" name="Oval 282"/>
          <p:cNvSpPr/>
          <p:nvPr/>
        </p:nvSpPr>
        <p:spPr>
          <a:xfrm>
            <a:off x="7787504" y="1857364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4" name="Dreptunghi 283"/>
          <p:cNvSpPr/>
          <p:nvPr/>
        </p:nvSpPr>
        <p:spPr>
          <a:xfrm>
            <a:off x="7786710" y="1785926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85" name="Conector drept 284"/>
          <p:cNvCxnSpPr>
            <a:stCxn id="283" idx="2"/>
          </p:cNvCxnSpPr>
          <p:nvPr/>
        </p:nvCxnSpPr>
        <p:spPr>
          <a:xfrm rot="10800000" flipH="1">
            <a:off x="7787504" y="1714488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6" name="Conector drept 285"/>
          <p:cNvCxnSpPr/>
          <p:nvPr/>
        </p:nvCxnSpPr>
        <p:spPr>
          <a:xfrm rot="16200000" flipH="1">
            <a:off x="8395521" y="1820851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7" name="Oval 286"/>
          <p:cNvSpPr/>
          <p:nvPr/>
        </p:nvSpPr>
        <p:spPr>
          <a:xfrm>
            <a:off x="7643834" y="1500174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88" name="Oval 287"/>
          <p:cNvSpPr/>
          <p:nvPr/>
        </p:nvSpPr>
        <p:spPr>
          <a:xfrm>
            <a:off x="7643834" y="1428736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7" name="Oval 306"/>
          <p:cNvSpPr/>
          <p:nvPr/>
        </p:nvSpPr>
        <p:spPr>
          <a:xfrm>
            <a:off x="7643834" y="5786454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8" name="Oval 307"/>
          <p:cNvSpPr/>
          <p:nvPr/>
        </p:nvSpPr>
        <p:spPr>
          <a:xfrm>
            <a:off x="7786710" y="4643446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9" name="Dreptunghi 308"/>
          <p:cNvSpPr/>
          <p:nvPr/>
        </p:nvSpPr>
        <p:spPr>
          <a:xfrm>
            <a:off x="7643834" y="5000636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0" name="Oval 309"/>
          <p:cNvSpPr/>
          <p:nvPr/>
        </p:nvSpPr>
        <p:spPr>
          <a:xfrm>
            <a:off x="7644628" y="4857760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11" name="Conector drept 310"/>
          <p:cNvCxnSpPr>
            <a:stCxn id="310" idx="6"/>
            <a:endCxn id="307" idx="6"/>
          </p:cNvCxnSpPr>
          <p:nvPr/>
        </p:nvCxnSpPr>
        <p:spPr>
          <a:xfrm flipH="1">
            <a:off x="8643966" y="5000636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2" name="Conector drept 311"/>
          <p:cNvCxnSpPr>
            <a:stCxn id="310" idx="2"/>
            <a:endCxn id="307" idx="2"/>
          </p:cNvCxnSpPr>
          <p:nvPr/>
        </p:nvCxnSpPr>
        <p:spPr>
          <a:xfrm rot="10800000" flipV="1">
            <a:off x="7643834" y="5000636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3" name="Oval 312"/>
          <p:cNvSpPr/>
          <p:nvPr/>
        </p:nvSpPr>
        <p:spPr>
          <a:xfrm>
            <a:off x="7787504" y="4857760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4" name="Dreptunghi 313"/>
          <p:cNvSpPr/>
          <p:nvPr/>
        </p:nvSpPr>
        <p:spPr>
          <a:xfrm>
            <a:off x="7786710" y="4786322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15" name="Conector drept 314"/>
          <p:cNvCxnSpPr>
            <a:stCxn id="313" idx="2"/>
          </p:cNvCxnSpPr>
          <p:nvPr/>
        </p:nvCxnSpPr>
        <p:spPr>
          <a:xfrm rot="10800000" flipH="1">
            <a:off x="7787504" y="4714884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6" name="Conector drept 315"/>
          <p:cNvCxnSpPr/>
          <p:nvPr/>
        </p:nvCxnSpPr>
        <p:spPr>
          <a:xfrm rot="16200000" flipH="1">
            <a:off x="8395521" y="4821247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7" name="Oval 316"/>
          <p:cNvSpPr/>
          <p:nvPr/>
        </p:nvSpPr>
        <p:spPr>
          <a:xfrm>
            <a:off x="7643834" y="4500570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18" name="Oval 317"/>
          <p:cNvSpPr/>
          <p:nvPr/>
        </p:nvSpPr>
        <p:spPr>
          <a:xfrm>
            <a:off x="7643834" y="4429132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77" name="Dreptunghi 176"/>
          <p:cNvSpPr/>
          <p:nvPr/>
        </p:nvSpPr>
        <p:spPr>
          <a:xfrm>
            <a:off x="7715272" y="2357430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AgNO</a:t>
            </a:r>
            <a:r>
              <a:rPr lang="ro-RO" sz="1400" b="1" baseline="-250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93" name="Dreptunghi 192"/>
          <p:cNvSpPr/>
          <p:nvPr/>
        </p:nvSpPr>
        <p:spPr>
          <a:xfrm>
            <a:off x="7715272" y="5357826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err="1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HCl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94" name="Oval 193"/>
          <p:cNvSpPr/>
          <p:nvPr/>
        </p:nvSpPr>
        <p:spPr>
          <a:xfrm>
            <a:off x="2857488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5" name="Oval 194"/>
          <p:cNvSpPr/>
          <p:nvPr/>
        </p:nvSpPr>
        <p:spPr>
          <a:xfrm>
            <a:off x="4071934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96" name="Oval 195"/>
          <p:cNvSpPr/>
          <p:nvPr/>
        </p:nvSpPr>
        <p:spPr>
          <a:xfrm>
            <a:off x="5357818" y="2500306"/>
            <a:ext cx="1143008" cy="285752"/>
          </a:xfrm>
          <a:prstGeom prst="ellipse">
            <a:avLst/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295" name="Oval 294"/>
          <p:cNvSpPr/>
          <p:nvPr/>
        </p:nvSpPr>
        <p:spPr>
          <a:xfrm>
            <a:off x="6715140" y="4286256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6" name="Oval 295"/>
          <p:cNvSpPr/>
          <p:nvPr/>
        </p:nvSpPr>
        <p:spPr>
          <a:xfrm>
            <a:off x="6858016" y="3143248"/>
            <a:ext cx="714380" cy="2143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7" name="Dreptunghi 296"/>
          <p:cNvSpPr/>
          <p:nvPr/>
        </p:nvSpPr>
        <p:spPr>
          <a:xfrm>
            <a:off x="6715140" y="3500438"/>
            <a:ext cx="1000132" cy="92869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98" name="Oval 297"/>
          <p:cNvSpPr/>
          <p:nvPr/>
        </p:nvSpPr>
        <p:spPr>
          <a:xfrm>
            <a:off x="6715934" y="3357562"/>
            <a:ext cx="1000132" cy="28575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299" name="Conector drept 298"/>
          <p:cNvCxnSpPr>
            <a:stCxn id="298" idx="6"/>
            <a:endCxn id="295" idx="6"/>
          </p:cNvCxnSpPr>
          <p:nvPr/>
        </p:nvCxnSpPr>
        <p:spPr>
          <a:xfrm flipH="1">
            <a:off x="7715272" y="3500438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0" name="Conector drept 299"/>
          <p:cNvCxnSpPr>
            <a:stCxn id="298" idx="2"/>
            <a:endCxn id="295" idx="2"/>
          </p:cNvCxnSpPr>
          <p:nvPr/>
        </p:nvCxnSpPr>
        <p:spPr>
          <a:xfrm rot="10800000" flipV="1">
            <a:off x="6715140" y="3500438"/>
            <a:ext cx="794" cy="928694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1" name="Oval 300"/>
          <p:cNvSpPr/>
          <p:nvPr/>
        </p:nvSpPr>
        <p:spPr>
          <a:xfrm>
            <a:off x="6858810" y="3357562"/>
            <a:ext cx="714380" cy="142876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2" name="Dreptunghi 301"/>
          <p:cNvSpPr/>
          <p:nvPr/>
        </p:nvSpPr>
        <p:spPr>
          <a:xfrm>
            <a:off x="6858016" y="3286124"/>
            <a:ext cx="714380" cy="14287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303" name="Conector drept 302"/>
          <p:cNvCxnSpPr>
            <a:stCxn id="301" idx="2"/>
          </p:cNvCxnSpPr>
          <p:nvPr/>
        </p:nvCxnSpPr>
        <p:spPr>
          <a:xfrm rot="10800000" flipH="1">
            <a:off x="6858810" y="3214686"/>
            <a:ext cx="1111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4" name="Conector drept 303"/>
          <p:cNvCxnSpPr/>
          <p:nvPr/>
        </p:nvCxnSpPr>
        <p:spPr>
          <a:xfrm rot="16200000" flipH="1">
            <a:off x="7466827" y="3321049"/>
            <a:ext cx="223838" cy="11112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5" name="Oval 304"/>
          <p:cNvSpPr/>
          <p:nvPr/>
        </p:nvSpPr>
        <p:spPr>
          <a:xfrm>
            <a:off x="6715140" y="3000372"/>
            <a:ext cx="1000132" cy="35719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06" name="Oval 305"/>
          <p:cNvSpPr/>
          <p:nvPr/>
        </p:nvSpPr>
        <p:spPr>
          <a:xfrm>
            <a:off x="6715140" y="2928934"/>
            <a:ext cx="1000132" cy="35719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05" name="Dreptunghi 204"/>
          <p:cNvSpPr/>
          <p:nvPr/>
        </p:nvSpPr>
        <p:spPr>
          <a:xfrm>
            <a:off x="6787372" y="3857628"/>
            <a:ext cx="857256" cy="3571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400" b="1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BaCl</a:t>
            </a:r>
            <a:r>
              <a:rPr lang="ro-RO" sz="1400" b="1" baseline="-25000" dirty="0" smtClean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lang="ro-RO" sz="1400" b="1" baseline="-25000" dirty="0"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-0.27135 -0.13009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00" y="-650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9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ntr" presetSubtype="16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3" dur="2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2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2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2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1"/>
                  </p:tgtEl>
                </p:cond>
              </p:nextCondLst>
            </p:seq>
            <p:seq concurrent="1" nextAc="seek">
              <p:cTn id="175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6" fill="hold">
                      <p:stCondLst>
                        <p:cond delay="0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25972 -0.13009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0" y="-6500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2" dur="2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5" dur="2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1" dur="2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7" dur="2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3" dur="2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8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2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3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2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1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4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7" dur="2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0" dur="2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6" dur="2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2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2" dur="2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1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8" dur="2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1" dur="2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4" dur="2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7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0" dur="2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2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6" dur="20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27083 -0.13009 " pathEditMode="relative" rAng="0" ptsTypes="AA">
                                      <p:cBhvr>
                                        <p:cTn id="271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00" y="-6500"/>
                                    </p:animMotion>
                                  </p:childTnLst>
                                </p:cTn>
                              </p:par>
                              <p:par>
                                <p:cTn id="27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4" dur="2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7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3" dur="2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9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2" dur="2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5" dur="2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8" dur="20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4" dur="2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8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2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8" presetClass="entr" presetSubtype="16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0" dur="2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3" dur="2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6" dur="2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9" dur="2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7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2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5" dur="2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7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0.26093 -0.13009 " pathEditMode="relative" rAng="0" ptsTypes="AA">
                                      <p:cBhvr>
                                        <p:cTn id="330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0" y="-6500"/>
                                    </p:animMotion>
                                  </p:childTnLst>
                                </p:cTn>
                              </p:par>
                              <p:par>
                                <p:cTn id="3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3" dur="2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6" dur="20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8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>
                      <p:stCondLst>
                        <p:cond delay="0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-0.54601 -0.13009 " pathEditMode="relative" rAng="0" ptsTypes="AA">
                                      <p:cBhvr>
                                        <p:cTn id="341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00" y="-6500"/>
                                    </p:animMotion>
                                  </p:childTnLst>
                                </p:cTn>
                              </p:par>
                              <p:par>
                                <p:cTn id="342" presetID="8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4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107" grpId="0" animBg="1"/>
      <p:bldP spid="10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44" grpId="0" animBg="1"/>
      <p:bldP spid="206" grpId="0" animBg="1"/>
      <p:bldP spid="207" grpId="0" animBg="1"/>
      <p:bldP spid="208" grpId="0" animBg="1"/>
      <p:bldP spid="210" grpId="0" animBg="1"/>
      <p:bldP spid="211" grpId="0" animBg="1"/>
      <p:bldP spid="212" grpId="0" animBg="1"/>
      <p:bldP spid="214" grpId="0" animBg="1"/>
      <p:bldP spid="215" grpId="0" animBg="1"/>
      <p:bldP spid="216" grpId="0" animBg="1"/>
      <p:bldP spid="220" grpId="0" animBg="1"/>
      <p:bldP spid="134" grpId="0" animBg="1"/>
      <p:bldP spid="137" grpId="0" animBg="1"/>
      <p:bldP spid="138" grpId="0" animBg="1"/>
      <p:bldP spid="135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4" grpId="0" animBg="1"/>
      <p:bldP spid="235" grpId="0" animBg="1"/>
      <p:bldP spid="236" grpId="0" animBg="1"/>
      <p:bldP spid="237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3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50" grpId="0" animBg="1"/>
      <p:bldP spid="256" grpId="0" animBg="1"/>
      <p:bldP spid="257" grpId="0" animBg="1"/>
      <p:bldP spid="258" grpId="0" animBg="1"/>
      <p:bldP spid="259" grpId="0" animBg="1"/>
      <p:bldP spid="260" grpId="0" animBg="1"/>
      <p:bldP spid="261" grpId="0" animBg="1"/>
      <p:bldP spid="262" grpId="0" animBg="1"/>
      <p:bldP spid="99" grpId="0" animBg="1"/>
      <p:bldP spid="96" grpId="0" animBg="1"/>
      <p:bldP spid="97" grpId="0" animBg="1"/>
      <p:bldP spid="94" grpId="0" animBg="1"/>
      <p:bldP spid="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ine 6" descr="2213840-538028-green-crystals-of-sea-salt-may-be-used-as-background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DDFFDE"/>
              </a:clrFrom>
              <a:clrTo>
                <a:srgbClr val="DDFFDE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ine 5" descr="Lectur3.gif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40000"/>
          </a:blip>
          <a:stretch>
            <a:fillRect/>
          </a:stretch>
        </p:blipFill>
        <p:spPr>
          <a:xfrm>
            <a:off x="500034" y="500042"/>
            <a:ext cx="8215370" cy="5896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Dreptunghi rotunjit 7"/>
          <p:cNvSpPr/>
          <p:nvPr/>
        </p:nvSpPr>
        <p:spPr>
          <a:xfrm>
            <a:off x="5143504" y="0"/>
            <a:ext cx="4000496" cy="92867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9" name="Dreptunghi 8"/>
          <p:cNvSpPr/>
          <p:nvPr/>
        </p:nvSpPr>
        <p:spPr>
          <a:xfrm>
            <a:off x="5286380" y="1"/>
            <a:ext cx="37147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tx2">
                  <a:lumMod val="75000"/>
                </a:schemeClr>
              </a:contourClr>
            </a:sp3d>
          </a:bodyPr>
          <a:lstStyle/>
          <a:p>
            <a:pPr algn="ctr"/>
            <a:r>
              <a:rPr lang="ro-RO" sz="4800" b="1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SĂRURI</a:t>
            </a:r>
            <a:endParaRPr lang="ro-RO" sz="4800" b="1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Dreptunghi 9"/>
          <p:cNvSpPr/>
          <p:nvPr/>
        </p:nvSpPr>
        <p:spPr>
          <a:xfrm>
            <a:off x="0" y="142852"/>
            <a:ext cx="3929058" cy="64294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angle"/>
            </a:sp3d>
          </a:bodyPr>
          <a:lstStyle/>
          <a:p>
            <a:pPr algn="ctr"/>
            <a:r>
              <a:rPr lang="ro-RO" sz="4400" b="1" i="1" dirty="0" smtClean="0">
                <a:solidFill>
                  <a:schemeClr val="accent3">
                    <a:lumMod val="50000"/>
                  </a:schemeClr>
                </a:solidFill>
              </a:rPr>
              <a:t>Diagramă</a:t>
            </a:r>
            <a:endParaRPr lang="ro-RO" sz="4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Dreptunghi rotunjit 10"/>
          <p:cNvSpPr/>
          <p:nvPr/>
        </p:nvSpPr>
        <p:spPr>
          <a:xfrm>
            <a:off x="285720" y="1071546"/>
            <a:ext cx="8572560" cy="5429288"/>
          </a:xfrm>
          <a:prstGeom prst="roundRect">
            <a:avLst>
              <a:gd name="adj" fmla="val 2402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o-RO" sz="10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9" name="Dreptunghi 28"/>
          <p:cNvSpPr/>
          <p:nvPr/>
        </p:nvSpPr>
        <p:spPr>
          <a:xfrm>
            <a:off x="57147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0" name="Dreptunghi 29"/>
          <p:cNvSpPr/>
          <p:nvPr/>
        </p:nvSpPr>
        <p:spPr>
          <a:xfrm>
            <a:off x="100010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1" name="Dreptunghi 30"/>
          <p:cNvSpPr/>
          <p:nvPr/>
        </p:nvSpPr>
        <p:spPr>
          <a:xfrm>
            <a:off x="142872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2" name="Dreptunghi 31"/>
          <p:cNvSpPr/>
          <p:nvPr/>
        </p:nvSpPr>
        <p:spPr>
          <a:xfrm>
            <a:off x="185735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3" name="Dreptunghi 32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4" name="Dreptunghi 33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5" name="Dreptunghi 34"/>
          <p:cNvSpPr/>
          <p:nvPr/>
        </p:nvSpPr>
        <p:spPr>
          <a:xfrm>
            <a:off x="314324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6" name="Dreptunghi 35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7" name="Dreptunghi 36"/>
          <p:cNvSpPr/>
          <p:nvPr/>
        </p:nvSpPr>
        <p:spPr>
          <a:xfrm>
            <a:off x="400049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8" name="Dreptunghi 37"/>
          <p:cNvSpPr/>
          <p:nvPr/>
        </p:nvSpPr>
        <p:spPr>
          <a:xfrm>
            <a:off x="442912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39" name="Dreptunghi 38"/>
          <p:cNvSpPr/>
          <p:nvPr/>
        </p:nvSpPr>
        <p:spPr>
          <a:xfrm>
            <a:off x="57147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0" name="Dreptunghi 39"/>
          <p:cNvSpPr/>
          <p:nvPr/>
        </p:nvSpPr>
        <p:spPr>
          <a:xfrm>
            <a:off x="100010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1" name="Dreptunghi 40"/>
          <p:cNvSpPr/>
          <p:nvPr/>
        </p:nvSpPr>
        <p:spPr>
          <a:xfrm>
            <a:off x="1428728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2" name="Dreptunghi 41"/>
          <p:cNvSpPr/>
          <p:nvPr/>
        </p:nvSpPr>
        <p:spPr>
          <a:xfrm>
            <a:off x="185735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3" name="Dreptunghi 42"/>
          <p:cNvSpPr/>
          <p:nvPr/>
        </p:nvSpPr>
        <p:spPr>
          <a:xfrm>
            <a:off x="228598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4" name="Dreptunghi 43"/>
          <p:cNvSpPr/>
          <p:nvPr/>
        </p:nvSpPr>
        <p:spPr>
          <a:xfrm>
            <a:off x="271461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5" name="Dreptunghi 44"/>
          <p:cNvSpPr/>
          <p:nvPr/>
        </p:nvSpPr>
        <p:spPr>
          <a:xfrm>
            <a:off x="314324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6" name="Dreptunghi 45"/>
          <p:cNvSpPr/>
          <p:nvPr/>
        </p:nvSpPr>
        <p:spPr>
          <a:xfrm>
            <a:off x="3571868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V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7" name="Dreptunghi 46"/>
          <p:cNvSpPr/>
          <p:nvPr/>
        </p:nvSpPr>
        <p:spPr>
          <a:xfrm>
            <a:off x="400049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8" name="Dreptunghi 47"/>
          <p:cNvSpPr/>
          <p:nvPr/>
        </p:nvSpPr>
        <p:spPr>
          <a:xfrm>
            <a:off x="442912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49" name="Dreptunghi 48"/>
          <p:cNvSpPr/>
          <p:nvPr/>
        </p:nvSpPr>
        <p:spPr>
          <a:xfrm>
            <a:off x="57147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0" name="Dreptunghi 49"/>
          <p:cNvSpPr/>
          <p:nvPr/>
        </p:nvSpPr>
        <p:spPr>
          <a:xfrm>
            <a:off x="100010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V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1" name="Dreptunghi 50"/>
          <p:cNvSpPr/>
          <p:nvPr/>
        </p:nvSpPr>
        <p:spPr>
          <a:xfrm>
            <a:off x="142872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2" name="Dreptunghi 51"/>
          <p:cNvSpPr/>
          <p:nvPr/>
        </p:nvSpPr>
        <p:spPr>
          <a:xfrm>
            <a:off x="185735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3" name="Dreptunghi 52"/>
          <p:cNvSpPr/>
          <p:nvPr/>
        </p:nvSpPr>
        <p:spPr>
          <a:xfrm>
            <a:off x="228598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4" name="Dreptunghi 53"/>
          <p:cNvSpPr/>
          <p:nvPr/>
        </p:nvSpPr>
        <p:spPr>
          <a:xfrm>
            <a:off x="271461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5" name="Dreptunghi 54"/>
          <p:cNvSpPr/>
          <p:nvPr/>
        </p:nvSpPr>
        <p:spPr>
          <a:xfrm>
            <a:off x="314324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6" name="Dreptunghi 55"/>
          <p:cNvSpPr/>
          <p:nvPr/>
        </p:nvSpPr>
        <p:spPr>
          <a:xfrm>
            <a:off x="357186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7" name="Dreptunghi 56"/>
          <p:cNvSpPr/>
          <p:nvPr/>
        </p:nvSpPr>
        <p:spPr>
          <a:xfrm>
            <a:off x="400049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8" name="Dreptunghi 57"/>
          <p:cNvSpPr/>
          <p:nvPr/>
        </p:nvSpPr>
        <p:spPr>
          <a:xfrm>
            <a:off x="442912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59" name="Dreptunghi 58"/>
          <p:cNvSpPr/>
          <p:nvPr/>
        </p:nvSpPr>
        <p:spPr>
          <a:xfrm>
            <a:off x="571472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0" name="Dreptunghi 59"/>
          <p:cNvSpPr/>
          <p:nvPr/>
        </p:nvSpPr>
        <p:spPr>
          <a:xfrm>
            <a:off x="100010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1" name="Dreptunghi 60"/>
          <p:cNvSpPr/>
          <p:nvPr/>
        </p:nvSpPr>
        <p:spPr>
          <a:xfrm>
            <a:off x="142872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62" name="Dreptunghi 61"/>
          <p:cNvSpPr/>
          <p:nvPr/>
        </p:nvSpPr>
        <p:spPr>
          <a:xfrm>
            <a:off x="185735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7" name="Dreptunghi 76"/>
          <p:cNvSpPr/>
          <p:nvPr/>
        </p:nvSpPr>
        <p:spPr>
          <a:xfrm>
            <a:off x="228598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8" name="Dreptunghi 77"/>
          <p:cNvSpPr/>
          <p:nvPr/>
        </p:nvSpPr>
        <p:spPr>
          <a:xfrm>
            <a:off x="2714612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79" name="Dreptunghi 78"/>
          <p:cNvSpPr/>
          <p:nvPr/>
        </p:nvSpPr>
        <p:spPr>
          <a:xfrm>
            <a:off x="314324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0" name="Dreptunghi 79"/>
          <p:cNvSpPr/>
          <p:nvPr/>
        </p:nvSpPr>
        <p:spPr>
          <a:xfrm>
            <a:off x="357186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1" name="Dreptunghi 80"/>
          <p:cNvSpPr/>
          <p:nvPr/>
        </p:nvSpPr>
        <p:spPr>
          <a:xfrm>
            <a:off x="400049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2" name="Dreptunghi 81"/>
          <p:cNvSpPr/>
          <p:nvPr/>
        </p:nvSpPr>
        <p:spPr>
          <a:xfrm>
            <a:off x="442912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3" name="Dreptunghi 82"/>
          <p:cNvSpPr/>
          <p:nvPr/>
        </p:nvSpPr>
        <p:spPr>
          <a:xfrm>
            <a:off x="57147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4" name="Dreptunghi 83"/>
          <p:cNvSpPr/>
          <p:nvPr/>
        </p:nvSpPr>
        <p:spPr>
          <a:xfrm>
            <a:off x="100010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5" name="Dreptunghi 84"/>
          <p:cNvSpPr/>
          <p:nvPr/>
        </p:nvSpPr>
        <p:spPr>
          <a:xfrm>
            <a:off x="1428728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6" name="Dreptunghi 85"/>
          <p:cNvSpPr/>
          <p:nvPr/>
        </p:nvSpPr>
        <p:spPr>
          <a:xfrm>
            <a:off x="185735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B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7" name="Dreptunghi 86"/>
          <p:cNvSpPr/>
          <p:nvPr/>
        </p:nvSpPr>
        <p:spPr>
          <a:xfrm>
            <a:off x="228598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1" name="Dreptunghi 90"/>
          <p:cNvSpPr/>
          <p:nvPr/>
        </p:nvSpPr>
        <p:spPr>
          <a:xfrm>
            <a:off x="271461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4" name="Dreptunghi 93"/>
          <p:cNvSpPr/>
          <p:nvPr/>
        </p:nvSpPr>
        <p:spPr>
          <a:xfrm>
            <a:off x="314324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6" name="Dreptunghi 95"/>
          <p:cNvSpPr/>
          <p:nvPr/>
        </p:nvSpPr>
        <p:spPr>
          <a:xfrm>
            <a:off x="3571868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7" name="Dreptunghi 96"/>
          <p:cNvSpPr/>
          <p:nvPr/>
        </p:nvSpPr>
        <p:spPr>
          <a:xfrm>
            <a:off x="400049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8" name="Dreptunghi 97"/>
          <p:cNvSpPr/>
          <p:nvPr/>
        </p:nvSpPr>
        <p:spPr>
          <a:xfrm>
            <a:off x="442912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9" name="Dreptunghi 98"/>
          <p:cNvSpPr/>
          <p:nvPr/>
        </p:nvSpPr>
        <p:spPr>
          <a:xfrm>
            <a:off x="57147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0" name="Dreptunghi 99"/>
          <p:cNvSpPr/>
          <p:nvPr/>
        </p:nvSpPr>
        <p:spPr>
          <a:xfrm>
            <a:off x="100010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1" name="Dreptunghi 100"/>
          <p:cNvSpPr/>
          <p:nvPr/>
        </p:nvSpPr>
        <p:spPr>
          <a:xfrm>
            <a:off x="142872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2" name="Dreptunghi 101"/>
          <p:cNvSpPr/>
          <p:nvPr/>
        </p:nvSpPr>
        <p:spPr>
          <a:xfrm>
            <a:off x="185735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3" name="Dreptunghi 102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4" name="Dreptunghi 103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5" name="Dreptunghi 104"/>
          <p:cNvSpPr/>
          <p:nvPr/>
        </p:nvSpPr>
        <p:spPr>
          <a:xfrm>
            <a:off x="314324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6" name="Dreptunghi 105"/>
          <p:cNvSpPr/>
          <p:nvPr/>
        </p:nvSpPr>
        <p:spPr>
          <a:xfrm>
            <a:off x="357186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7" name="Dreptunghi 106"/>
          <p:cNvSpPr/>
          <p:nvPr/>
        </p:nvSpPr>
        <p:spPr>
          <a:xfrm>
            <a:off x="400049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8" name="Dreptunghi 107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09" name="Dreptunghi 108"/>
          <p:cNvSpPr/>
          <p:nvPr/>
        </p:nvSpPr>
        <p:spPr>
          <a:xfrm>
            <a:off x="571472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0" name="Dreptunghi 109"/>
          <p:cNvSpPr/>
          <p:nvPr/>
        </p:nvSpPr>
        <p:spPr>
          <a:xfrm>
            <a:off x="100010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1" name="Dreptunghi 110"/>
          <p:cNvSpPr/>
          <p:nvPr/>
        </p:nvSpPr>
        <p:spPr>
          <a:xfrm>
            <a:off x="1428728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M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2" name="Dreptunghi 111"/>
          <p:cNvSpPr/>
          <p:nvPr/>
        </p:nvSpPr>
        <p:spPr>
          <a:xfrm>
            <a:off x="185735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3" name="Dreptunghi 112"/>
          <p:cNvSpPr/>
          <p:nvPr/>
        </p:nvSpPr>
        <p:spPr>
          <a:xfrm>
            <a:off x="228598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4" name="Dreptunghi 113"/>
          <p:cNvSpPr/>
          <p:nvPr/>
        </p:nvSpPr>
        <p:spPr>
          <a:xfrm>
            <a:off x="2714612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5" name="Dreptunghi 114"/>
          <p:cNvSpPr/>
          <p:nvPr/>
        </p:nvSpPr>
        <p:spPr>
          <a:xfrm>
            <a:off x="314324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6" name="Dreptunghi 115"/>
          <p:cNvSpPr/>
          <p:nvPr/>
        </p:nvSpPr>
        <p:spPr>
          <a:xfrm>
            <a:off x="3571868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E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7" name="Dreptunghi 116"/>
          <p:cNvSpPr/>
          <p:nvPr/>
        </p:nvSpPr>
        <p:spPr>
          <a:xfrm>
            <a:off x="400049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8" name="Dreptunghi 117"/>
          <p:cNvSpPr/>
          <p:nvPr/>
        </p:nvSpPr>
        <p:spPr>
          <a:xfrm>
            <a:off x="442912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19" name="Dreptunghi 118"/>
          <p:cNvSpPr/>
          <p:nvPr/>
        </p:nvSpPr>
        <p:spPr>
          <a:xfrm>
            <a:off x="57147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0" name="Dreptunghi 119"/>
          <p:cNvSpPr/>
          <p:nvPr/>
        </p:nvSpPr>
        <p:spPr>
          <a:xfrm>
            <a:off x="100010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1" name="Dreptunghi 120"/>
          <p:cNvSpPr/>
          <p:nvPr/>
        </p:nvSpPr>
        <p:spPr>
          <a:xfrm>
            <a:off x="142872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2" name="Dreptunghi 121"/>
          <p:cNvSpPr/>
          <p:nvPr/>
        </p:nvSpPr>
        <p:spPr>
          <a:xfrm>
            <a:off x="185735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P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3" name="Dreptunghi 122"/>
          <p:cNvSpPr/>
          <p:nvPr/>
        </p:nvSpPr>
        <p:spPr>
          <a:xfrm>
            <a:off x="228598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4" name="Dreptunghi 123"/>
          <p:cNvSpPr/>
          <p:nvPr/>
        </p:nvSpPr>
        <p:spPr>
          <a:xfrm>
            <a:off x="271461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5" name="Dreptunghi 124"/>
          <p:cNvSpPr/>
          <p:nvPr/>
        </p:nvSpPr>
        <p:spPr>
          <a:xfrm>
            <a:off x="314324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6" name="Dreptunghi 125"/>
          <p:cNvSpPr/>
          <p:nvPr/>
        </p:nvSpPr>
        <p:spPr>
          <a:xfrm>
            <a:off x="357186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7" name="Dreptunghi 126"/>
          <p:cNvSpPr/>
          <p:nvPr/>
        </p:nvSpPr>
        <p:spPr>
          <a:xfrm>
            <a:off x="400049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8" name="Dreptunghi 127"/>
          <p:cNvSpPr/>
          <p:nvPr/>
        </p:nvSpPr>
        <p:spPr>
          <a:xfrm>
            <a:off x="442912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8" name="Dreptunghi 87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89" name="Dreptunghi 88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0" name="Dreptunghi 89"/>
          <p:cNvSpPr/>
          <p:nvPr/>
        </p:nvSpPr>
        <p:spPr>
          <a:xfrm>
            <a:off x="3143240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2" name="Dreptunghi 91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3" name="Dreptunghi 92"/>
          <p:cNvSpPr/>
          <p:nvPr/>
        </p:nvSpPr>
        <p:spPr>
          <a:xfrm>
            <a:off x="4000496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95" name="Dreptunghi 94"/>
          <p:cNvSpPr/>
          <p:nvPr/>
        </p:nvSpPr>
        <p:spPr>
          <a:xfrm>
            <a:off x="442912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29" name="Dreptunghi 128"/>
          <p:cNvSpPr/>
          <p:nvPr/>
        </p:nvSpPr>
        <p:spPr>
          <a:xfrm>
            <a:off x="442912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0" name="Dreptunghi 129"/>
          <p:cNvSpPr/>
          <p:nvPr/>
        </p:nvSpPr>
        <p:spPr>
          <a:xfrm>
            <a:off x="4429124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1" name="Dreptunghi 130"/>
          <p:cNvSpPr/>
          <p:nvPr/>
        </p:nvSpPr>
        <p:spPr>
          <a:xfrm>
            <a:off x="442912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2" name="Dreptunghi 131"/>
          <p:cNvSpPr/>
          <p:nvPr/>
        </p:nvSpPr>
        <p:spPr>
          <a:xfrm>
            <a:off x="442912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3" name="Dreptunghi 132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4" name="Dreptunghi 133"/>
          <p:cNvSpPr/>
          <p:nvPr/>
        </p:nvSpPr>
        <p:spPr>
          <a:xfrm>
            <a:off x="4429124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5" name="Dreptunghi 134"/>
          <p:cNvSpPr/>
          <p:nvPr/>
        </p:nvSpPr>
        <p:spPr>
          <a:xfrm>
            <a:off x="2285984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6" name="Dreptunghi 135"/>
          <p:cNvSpPr/>
          <p:nvPr/>
        </p:nvSpPr>
        <p:spPr>
          <a:xfrm>
            <a:off x="2714612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7" name="Dreptunghi 136"/>
          <p:cNvSpPr/>
          <p:nvPr/>
        </p:nvSpPr>
        <p:spPr>
          <a:xfrm>
            <a:off x="3143240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8" name="Dreptunghi 137"/>
          <p:cNvSpPr/>
          <p:nvPr/>
        </p:nvSpPr>
        <p:spPr>
          <a:xfrm>
            <a:off x="357186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39" name="Dreptunghi 138"/>
          <p:cNvSpPr/>
          <p:nvPr/>
        </p:nvSpPr>
        <p:spPr>
          <a:xfrm>
            <a:off x="400049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6" name="Dreptunghi 145"/>
          <p:cNvSpPr/>
          <p:nvPr/>
        </p:nvSpPr>
        <p:spPr>
          <a:xfrm>
            <a:off x="3571868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7" name="Dreptunghi 146"/>
          <p:cNvSpPr/>
          <p:nvPr/>
        </p:nvSpPr>
        <p:spPr>
          <a:xfrm>
            <a:off x="314324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8" name="Dreptunghi 147"/>
          <p:cNvSpPr/>
          <p:nvPr/>
        </p:nvSpPr>
        <p:spPr>
          <a:xfrm>
            <a:off x="2714612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N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49" name="Dreptunghi 148"/>
          <p:cNvSpPr/>
          <p:nvPr/>
        </p:nvSpPr>
        <p:spPr>
          <a:xfrm>
            <a:off x="2285984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0" name="Dreptunghi 149"/>
          <p:cNvSpPr/>
          <p:nvPr/>
        </p:nvSpPr>
        <p:spPr>
          <a:xfrm>
            <a:off x="1857356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B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1" name="Dreptunghi 150"/>
          <p:cNvSpPr/>
          <p:nvPr/>
        </p:nvSpPr>
        <p:spPr>
          <a:xfrm>
            <a:off x="142872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2" name="Dreptunghi 151"/>
          <p:cNvSpPr/>
          <p:nvPr/>
        </p:nvSpPr>
        <p:spPr>
          <a:xfrm>
            <a:off x="100010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3" name="Dreptunghi 152"/>
          <p:cNvSpPr/>
          <p:nvPr/>
        </p:nvSpPr>
        <p:spPr>
          <a:xfrm>
            <a:off x="57147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4" name="Dreptunghi 153"/>
          <p:cNvSpPr/>
          <p:nvPr/>
        </p:nvSpPr>
        <p:spPr>
          <a:xfrm>
            <a:off x="4000496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5" name="Dreptunghi 154"/>
          <p:cNvSpPr/>
          <p:nvPr/>
        </p:nvSpPr>
        <p:spPr>
          <a:xfrm>
            <a:off x="357186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6" name="Dreptunghi 155"/>
          <p:cNvSpPr/>
          <p:nvPr/>
        </p:nvSpPr>
        <p:spPr>
          <a:xfrm>
            <a:off x="3143240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7" name="Dreptunghi 156"/>
          <p:cNvSpPr/>
          <p:nvPr/>
        </p:nvSpPr>
        <p:spPr>
          <a:xfrm>
            <a:off x="2714612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8" name="Dreptunghi 157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59" name="Dreptunghi 158"/>
          <p:cNvSpPr/>
          <p:nvPr/>
        </p:nvSpPr>
        <p:spPr>
          <a:xfrm>
            <a:off x="1857356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0" name="Dreptunghi 159"/>
          <p:cNvSpPr/>
          <p:nvPr/>
        </p:nvSpPr>
        <p:spPr>
          <a:xfrm>
            <a:off x="142872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1" name="Dreptunghi 160"/>
          <p:cNvSpPr/>
          <p:nvPr/>
        </p:nvSpPr>
        <p:spPr>
          <a:xfrm>
            <a:off x="228598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2" name="Dreptunghi 161"/>
          <p:cNvSpPr/>
          <p:nvPr/>
        </p:nvSpPr>
        <p:spPr>
          <a:xfrm>
            <a:off x="2714612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3" name="Dreptunghi 162"/>
          <p:cNvSpPr/>
          <p:nvPr/>
        </p:nvSpPr>
        <p:spPr>
          <a:xfrm>
            <a:off x="3143240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4" name="Dreptunghi 163"/>
          <p:cNvSpPr/>
          <p:nvPr/>
        </p:nvSpPr>
        <p:spPr>
          <a:xfrm>
            <a:off x="3571868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5" name="Dreptunghi 164"/>
          <p:cNvSpPr/>
          <p:nvPr/>
        </p:nvSpPr>
        <p:spPr>
          <a:xfrm>
            <a:off x="4000496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6" name="Dreptunghi 165"/>
          <p:cNvSpPr/>
          <p:nvPr/>
        </p:nvSpPr>
        <p:spPr>
          <a:xfrm>
            <a:off x="4429124" y="528638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7" name="Dreptunghi 166"/>
          <p:cNvSpPr/>
          <p:nvPr/>
        </p:nvSpPr>
        <p:spPr>
          <a:xfrm>
            <a:off x="1000100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T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8" name="Dreptunghi 167"/>
          <p:cNvSpPr/>
          <p:nvPr/>
        </p:nvSpPr>
        <p:spPr>
          <a:xfrm>
            <a:off x="1428728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69" name="Dreptunghi 168"/>
          <p:cNvSpPr/>
          <p:nvPr/>
        </p:nvSpPr>
        <p:spPr>
          <a:xfrm>
            <a:off x="1857356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0" name="Dreptunghi 169"/>
          <p:cNvSpPr/>
          <p:nvPr/>
        </p:nvSpPr>
        <p:spPr>
          <a:xfrm>
            <a:off x="2285984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S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1" name="Dreptunghi 170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2" name="Dreptunghi 171"/>
          <p:cNvSpPr/>
          <p:nvPr/>
        </p:nvSpPr>
        <p:spPr>
          <a:xfrm>
            <a:off x="3143240" y="485776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F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3" name="Dreptunghi 172"/>
          <p:cNvSpPr/>
          <p:nvPr/>
        </p:nvSpPr>
        <p:spPr>
          <a:xfrm>
            <a:off x="185735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C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4" name="Dreptunghi 173"/>
          <p:cNvSpPr/>
          <p:nvPr/>
        </p:nvSpPr>
        <p:spPr>
          <a:xfrm>
            <a:off x="228598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L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5" name="Dreptunghi 174"/>
          <p:cNvSpPr/>
          <p:nvPr/>
        </p:nvSpPr>
        <p:spPr>
          <a:xfrm>
            <a:off x="271461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6" name="Dreptunghi 175"/>
          <p:cNvSpPr/>
          <p:nvPr/>
        </p:nvSpPr>
        <p:spPr>
          <a:xfrm>
            <a:off x="3143240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7" name="Dreptunghi 176"/>
          <p:cNvSpPr/>
          <p:nvPr/>
        </p:nvSpPr>
        <p:spPr>
          <a:xfrm>
            <a:off x="3571868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8" name="Dreptunghi 177"/>
          <p:cNvSpPr/>
          <p:nvPr/>
        </p:nvSpPr>
        <p:spPr>
          <a:xfrm>
            <a:off x="4000496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79" name="Dreptunghi 178"/>
          <p:cNvSpPr/>
          <p:nvPr/>
        </p:nvSpPr>
        <p:spPr>
          <a:xfrm>
            <a:off x="4429124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0" name="Dreptunghi 179"/>
          <p:cNvSpPr/>
          <p:nvPr/>
        </p:nvSpPr>
        <p:spPr>
          <a:xfrm>
            <a:off x="2714612" y="228599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I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1" name="Dreptunghi 180"/>
          <p:cNvSpPr/>
          <p:nvPr/>
        </p:nvSpPr>
        <p:spPr>
          <a:xfrm>
            <a:off x="2285984" y="2714620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O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2" name="Dreptunghi 181"/>
          <p:cNvSpPr/>
          <p:nvPr/>
        </p:nvSpPr>
        <p:spPr>
          <a:xfrm>
            <a:off x="1857356" y="3143248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D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3" name="Dreptunghi 182"/>
          <p:cNvSpPr/>
          <p:nvPr/>
        </p:nvSpPr>
        <p:spPr>
          <a:xfrm>
            <a:off x="1428728" y="3571876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U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4" name="Dreptunghi 183"/>
          <p:cNvSpPr/>
          <p:nvPr/>
        </p:nvSpPr>
        <p:spPr>
          <a:xfrm>
            <a:off x="1000100" y="4000504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R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5" name="Dreptunghi 184"/>
          <p:cNvSpPr/>
          <p:nvPr/>
        </p:nvSpPr>
        <p:spPr>
          <a:xfrm>
            <a:off x="571472" y="4429132"/>
            <a:ext cx="428628" cy="4286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tx1"/>
                </a:solidFill>
              </a:rPr>
              <a:t>A</a:t>
            </a:r>
            <a:endParaRPr lang="ro-RO" sz="2000" b="1" dirty="0">
              <a:solidFill>
                <a:schemeClr val="tx1"/>
              </a:solidFill>
            </a:endParaRPr>
          </a:p>
        </p:txBody>
      </p:sp>
      <p:sp>
        <p:nvSpPr>
          <p:cNvPr id="186" name="Dreptunghi 185"/>
          <p:cNvSpPr/>
          <p:nvPr/>
        </p:nvSpPr>
        <p:spPr>
          <a:xfrm>
            <a:off x="5286379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Nitrit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7" name="Dreptunghi 186"/>
          <p:cNvSpPr/>
          <p:nvPr/>
        </p:nvSpPr>
        <p:spPr>
          <a:xfrm>
            <a:off x="6429387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Fosfat de calciu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8" name="Dreptunghi 187"/>
          <p:cNvSpPr/>
          <p:nvPr/>
        </p:nvSpPr>
        <p:spPr>
          <a:xfrm>
            <a:off x="5286379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Nitrat de amoniu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89" name="Dreptunghi 188"/>
          <p:cNvSpPr/>
          <p:nvPr/>
        </p:nvSpPr>
        <p:spPr>
          <a:xfrm>
            <a:off x="6429388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Sulfat de cupru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0" name="Dreptunghi 189"/>
          <p:cNvSpPr/>
          <p:nvPr/>
        </p:nvSpPr>
        <p:spPr>
          <a:xfrm>
            <a:off x="7500958" y="3071810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Clorură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1" name="Dreptunghi 190"/>
          <p:cNvSpPr/>
          <p:nvPr/>
        </p:nvSpPr>
        <p:spPr>
          <a:xfrm>
            <a:off x="6429388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Sulfură de fier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2" name="Dreptunghi 191"/>
          <p:cNvSpPr/>
          <p:nvPr/>
        </p:nvSpPr>
        <p:spPr>
          <a:xfrm>
            <a:off x="7500958" y="4357694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Iodură de potasiu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3" name="Dreptunghi 192"/>
          <p:cNvSpPr/>
          <p:nvPr/>
        </p:nvSpPr>
        <p:spPr>
          <a:xfrm>
            <a:off x="5286379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Iodat de sodiu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4" name="Dreptunghi 193"/>
          <p:cNvSpPr/>
          <p:nvPr/>
        </p:nvSpPr>
        <p:spPr>
          <a:xfrm>
            <a:off x="7500958" y="5643578"/>
            <a:ext cx="85725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200" b="1" dirty="0" smtClean="0">
                <a:solidFill>
                  <a:schemeClr val="tx1"/>
                </a:solidFill>
              </a:rPr>
              <a:t>Carbonat de calciu</a:t>
            </a:r>
            <a:endParaRPr lang="ro-RO" sz="1200" b="1" dirty="0">
              <a:solidFill>
                <a:schemeClr val="tx1"/>
              </a:solidFill>
            </a:endParaRPr>
          </a:p>
        </p:txBody>
      </p:sp>
      <p:sp>
        <p:nvSpPr>
          <p:cNvPr id="195" name="Dreptunghi 194"/>
          <p:cNvSpPr/>
          <p:nvPr/>
        </p:nvSpPr>
        <p:spPr>
          <a:xfrm>
            <a:off x="571472" y="1214422"/>
            <a:ext cx="5000660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200" b="1" dirty="0" smtClean="0">
                <a:solidFill>
                  <a:schemeClr val="tx1"/>
                </a:solidFill>
                <a:latin typeface="Constantia" pitchFamily="18" charset="0"/>
              </a:rPr>
              <a:t>Găsește denumirile celor nouă săruri din pozele aflate mai jos. Caută în diagramă anionii ce se află în aceste săruri și dă click pe prima literă pentru a afla denumirile corespunzătoare. Acestea sunt plasate pe orizontală, pe verticală și pe diagonale și pot fi dispuse și de la coadă spre cap!</a:t>
            </a:r>
          </a:p>
        </p:txBody>
      </p:sp>
      <p:sp>
        <p:nvSpPr>
          <p:cNvPr id="196" name="Dreptunghi 195"/>
          <p:cNvSpPr/>
          <p:nvPr/>
        </p:nvSpPr>
        <p:spPr>
          <a:xfrm>
            <a:off x="500034" y="5715016"/>
            <a:ext cx="464347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o-RO" sz="1200" b="1" i="1" dirty="0" smtClean="0">
                <a:solidFill>
                  <a:schemeClr val="accent5">
                    <a:lumMod val="50000"/>
                  </a:schemeClr>
                </a:solidFill>
              </a:rPr>
              <a:t>ATENȚIE!!! Dacă apeși o literă greșită, vei fi scos din joc!</a:t>
            </a:r>
          </a:p>
        </p:txBody>
      </p:sp>
      <p:sp>
        <p:nvSpPr>
          <p:cNvPr id="197" name="Dreptunghi 196"/>
          <p:cNvSpPr/>
          <p:nvPr/>
        </p:nvSpPr>
        <p:spPr>
          <a:xfrm>
            <a:off x="6000760" y="1214422"/>
            <a:ext cx="2244653" cy="707886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SUCCES!</a:t>
            </a:r>
            <a:endParaRPr lang="ro-RO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98" name="Imagine 197" descr="NaC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2214554"/>
            <a:ext cx="935188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9" name="Imagine 198" descr="CuSO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3429000"/>
            <a:ext cx="1000131" cy="9286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0" name="Imagine 199" descr="CaCO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58" y="4786322"/>
            <a:ext cx="932314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1" name="Imagine 200" descr="Ca3PO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7949" y="2214554"/>
            <a:ext cx="947735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2" name="Imagine 201" descr="FeS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8" y="4786322"/>
            <a:ext cx="928694" cy="924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3" name="Imagine 202" descr="KI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00958" y="3429000"/>
            <a:ext cx="928694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" name="Imagine 203" descr="KIO3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6379" y="4786323"/>
            <a:ext cx="928695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" name="Imagine 204" descr="NH4NO3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86378" y="3429000"/>
            <a:ext cx="928695" cy="932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6" name="Imagine 205" descr="sodium-nitrite-99-37-98-37-_21104652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14942" y="2214554"/>
            <a:ext cx="1000132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8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2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4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2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6" dur="2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9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2" dur="2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5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8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1" dur="2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4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7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0" dur="2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8" presetClass="entr" presetSubtype="16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6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9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2" dur="2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5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8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1" dur="2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4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7" dur="2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3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6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9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2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5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8" presetClass="entr" presetSubtype="16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8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1" dur="2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</p:childTnLst>
        </p:cTn>
      </p:par>
    </p:tnLst>
    <p:bldLst>
      <p:bldP spid="88" grpId="0" animBg="1"/>
      <p:bldP spid="89" grpId="0" animBg="1"/>
      <p:bldP spid="90" grpId="0" animBg="1"/>
      <p:bldP spid="92" grpId="0" animBg="1"/>
      <p:bldP spid="93" grpId="0" animBg="1"/>
      <p:bldP spid="95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/>
      <p:bldP spid="187" grpId="0"/>
      <p:bldP spid="188" grpId="0"/>
      <p:bldP spid="189" grpId="0"/>
      <p:bldP spid="190" grpId="0"/>
      <p:bldP spid="191" grpId="0"/>
      <p:bldP spid="192" grpId="0"/>
      <p:bldP spid="193" grpId="0"/>
      <p:bldP spid="194" grpId="0"/>
      <p:bldP spid="197" grpId="0" animBg="1"/>
    </p:bld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0_824._saruri - Copy</Template>
  <TotalTime>68</TotalTime>
  <Words>1209</Words>
  <Application>Microsoft Office PowerPoint</Application>
  <PresentationFormat>On-screen Show (4:3)</PresentationFormat>
  <Paragraphs>383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Constantia</vt:lpstr>
      <vt:lpstr>Temă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7</cp:revision>
  <dcterms:created xsi:type="dcterms:W3CDTF">2020-04-28T18:08:45Z</dcterms:created>
  <dcterms:modified xsi:type="dcterms:W3CDTF">2020-04-29T09:42:14Z</dcterms:modified>
</cp:coreProperties>
</file>