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6" r:id="rId6"/>
    <p:sldId id="260" r:id="rId7"/>
    <p:sldId id="261" r:id="rId8"/>
    <p:sldId id="267" r:id="rId9"/>
    <p:sldId id="262" r:id="rId10"/>
    <p:sldId id="268" r:id="rId11"/>
    <p:sldId id="263" r:id="rId12"/>
    <p:sldId id="269" r:id="rId13"/>
    <p:sldId id="264" r:id="rId14"/>
    <p:sldId id="270" r:id="rId15"/>
    <p:sldId id="265" r:id="rId16"/>
    <p:sldId id="271"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2" autoAdjust="0"/>
    <p:restoredTop sz="94673" autoAdjust="0"/>
  </p:normalViewPr>
  <p:slideViewPr>
    <p:cSldViewPr>
      <p:cViewPr varScale="1">
        <p:scale>
          <a:sx n="83" d="100"/>
          <a:sy n="83" d="100"/>
        </p:scale>
        <p:origin x="-1426"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296EE4D-1A82-40AB-B153-E75CCDF513CE}" type="datetimeFigureOut">
              <a:rPr lang="en-US" smtClean="0"/>
              <a:t>28-Mar-20</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6BA41081-857E-44A4-B7E6-1411AE2B43A3}" type="slidenum">
              <a:rPr lang="en-US" smtClean="0"/>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spd="med">
    <p:split dir="in"/>
    <p:sndAc>
      <p:stSnd>
        <p:snd r:embed="rId1" name="arrow.wav" builtIn="1"/>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296EE4D-1A82-40AB-B153-E75CCDF513CE}" type="datetimeFigureOut">
              <a:rPr lang="en-US" smtClean="0"/>
              <a:t>28-Mar-20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6BA41081-857E-44A4-B7E6-1411AE2B43A3}" type="slidenum">
              <a:rPr lang="en-US" smtClean="0"/>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transition spd="med">
    <p:split dir="in"/>
    <p:sndAc>
      <p:stSnd>
        <p:snd r:embed="rId1" name="arrow.wav" builtIn="1"/>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7296EE4D-1A82-40AB-B153-E75CCDF513CE}" type="datetimeFigureOut">
              <a:rPr lang="en-US" smtClean="0"/>
              <a:t>28-Mar-20</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6BA41081-857E-44A4-B7E6-1411AE2B43A3}" type="slidenum">
              <a:rPr lang="en-US" smtClean="0"/>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spd="med">
    <p:split dir="in"/>
    <p:sndAc>
      <p:stSnd>
        <p:snd r:embed="rId1" name="arrow.wav" builtIn="1"/>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7296EE4D-1A82-40AB-B153-E75CCDF513CE}" type="datetimeFigureOut">
              <a:rPr lang="en-US" smtClean="0"/>
              <a:t>28-Mar-20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BA41081-857E-44A4-B7E6-1411AE2B43A3}" type="slidenum">
              <a:rPr lang="en-US" smtClean="0"/>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transition spd="med">
    <p:split dir="in"/>
    <p:sndAc>
      <p:stSnd>
        <p:snd r:embed="rId1" name="arrow.wav" builtIn="1"/>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296EE4D-1A82-40AB-B153-E75CCDF513CE}" type="datetimeFigureOut">
              <a:rPr lang="en-US" smtClean="0"/>
              <a:t>28-Mar-20</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6BA41081-857E-44A4-B7E6-1411AE2B43A3}" type="slidenum">
              <a:rPr lang="en-US" smtClean="0"/>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spd="med">
    <p:split dir="in"/>
    <p:sndAc>
      <p:stSnd>
        <p:snd r:embed="rId1" name="arrow.wav" builtIn="1"/>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296EE4D-1A82-40AB-B153-E75CCDF513CE}" type="datetimeFigureOut">
              <a:rPr lang="en-US" smtClean="0"/>
              <a:t>28-Mar-20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6BA41081-857E-44A4-B7E6-1411AE2B43A3}" type="slidenum">
              <a:rPr lang="en-US" smtClean="0"/>
              <a:t>‹#›</a:t>
            </a:fld>
            <a:endParaRPr lang="en-US"/>
          </a:p>
        </p:txBody>
      </p:sp>
    </p:spTree>
  </p:cSld>
  <p:clrMapOvr>
    <a:masterClrMapping/>
  </p:clrMapOvr>
  <p:transition spd="med">
    <p:split dir="in"/>
    <p:sndAc>
      <p:stSnd>
        <p:snd r:embed="rId1" name="arrow.wav" builtIn="1"/>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7296EE4D-1A82-40AB-B153-E75CCDF513CE}" type="datetimeFigureOut">
              <a:rPr lang="en-US" smtClean="0"/>
              <a:t>28-Mar-20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6BA41081-857E-44A4-B7E6-1411AE2B43A3}" type="slidenum">
              <a:rPr lang="en-US" smtClean="0"/>
              <a:t>‹#›</a:t>
            </a:fld>
            <a:endParaRPr lang="en-US"/>
          </a:p>
        </p:txBody>
      </p:sp>
    </p:spTree>
  </p:cSld>
  <p:clrMapOvr>
    <a:masterClrMapping/>
  </p:clrMapOvr>
  <p:transition spd="med">
    <p:split dir="in"/>
    <p:sndAc>
      <p:stSnd>
        <p:snd r:embed="rId1" name="arrow.wav" builtIn="1"/>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6BA41081-857E-44A4-B7E6-1411AE2B43A3}" type="slidenum">
              <a:rPr lang="en-US" smtClean="0"/>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7296EE4D-1A82-40AB-B153-E75CCDF513CE}" type="datetimeFigureOut">
              <a:rPr lang="en-US" smtClean="0"/>
              <a:t>28-Mar-20</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transition spd="med">
    <p:split dir="in"/>
    <p:sndAc>
      <p:stSnd>
        <p:snd r:embed="rId1" name="arrow.wav" builtIn="1"/>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6BA41081-857E-44A4-B7E6-1411AE2B43A3}" type="slidenum">
              <a:rPr lang="en-US" smtClean="0"/>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7296EE4D-1A82-40AB-B153-E75CCDF513CE}" type="datetimeFigureOut">
              <a:rPr lang="en-US" smtClean="0"/>
              <a:t>28-Mar-20</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transition spd="med">
    <p:split dir="in"/>
    <p:sndAc>
      <p:stSnd>
        <p:snd r:embed="rId1" name="arrow.wav" builtIn="1"/>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296EE4D-1A82-40AB-B153-E75CCDF513CE}" type="datetimeFigureOut">
              <a:rPr lang="en-US" smtClean="0"/>
              <a:t>28-Mar-20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BA41081-857E-44A4-B7E6-1411AE2B43A3}"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transition spd="med">
    <p:split dir="in"/>
    <p:sndAc>
      <p:stSnd>
        <p:snd r:embed="rId1" name="arrow.wav" builtIn="1"/>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6BA41081-857E-44A4-B7E6-1411AE2B43A3}" type="slidenum">
              <a:rPr lang="en-US" smtClean="0"/>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296EE4D-1A82-40AB-B153-E75CCDF513CE}" type="datetimeFigureOut">
              <a:rPr lang="en-US" smtClean="0"/>
              <a:t>28-Mar-20</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transition spd="med">
    <p:split dir="in"/>
    <p:sndAc>
      <p:stSnd>
        <p:snd r:embed="rId1" name="arrow.wav" builtIn="1"/>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7296EE4D-1A82-40AB-B153-E75CCDF513CE}" type="datetimeFigureOut">
              <a:rPr lang="en-US" smtClean="0"/>
              <a:t>28-Mar-20</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6BA41081-857E-44A4-B7E6-1411AE2B43A3}" type="slidenum">
              <a:rPr lang="en-US" smtClean="0"/>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med">
    <p:split dir="in"/>
    <p:sndAc>
      <p:stSnd>
        <p:snd r:embed="rId13" name="arrow.wav" builtIn="1"/>
      </p:stSnd>
    </p:sndAc>
  </p:transition>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audio" Target="../media/audio1.wav"/><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solidFill>
            <a:schemeClr val="bg1"/>
          </a:solidFill>
          <a:ln>
            <a:solidFill>
              <a:schemeClr val="bg1"/>
            </a:solidFill>
          </a:ln>
        </p:spPr>
        <p:txBody>
          <a:bodyPr>
            <a:normAutofit/>
          </a:bodyPr>
          <a:lstStyle/>
          <a:p>
            <a:r>
              <a:rPr lang="ro-RO" sz="2800" dirty="0" smtClean="0">
                <a:solidFill>
                  <a:schemeClr val="tx1"/>
                </a:solidFill>
                <a:latin typeface="Curlz MT" pitchFamily="82" charset="0"/>
              </a:rPr>
              <a:t>PROIECT REALIZAT DE</a:t>
            </a:r>
            <a:r>
              <a:rPr lang="en-US" sz="2800" dirty="0" smtClean="0">
                <a:solidFill>
                  <a:schemeClr val="tx1"/>
                </a:solidFill>
                <a:latin typeface="Curlz MT" pitchFamily="82" charset="0"/>
              </a:rPr>
              <a:t>:</a:t>
            </a:r>
          </a:p>
          <a:p>
            <a:r>
              <a:rPr lang="en-US" sz="2800" dirty="0" smtClean="0">
                <a:solidFill>
                  <a:schemeClr val="tx1"/>
                </a:solidFill>
                <a:latin typeface="Curlz MT" pitchFamily="82" charset="0"/>
              </a:rPr>
              <a:t>BUBLE LORENA</a:t>
            </a:r>
            <a:endParaRPr lang="en-US" sz="2800" dirty="0">
              <a:solidFill>
                <a:schemeClr val="tx1"/>
              </a:solidFill>
              <a:latin typeface="Curlz MT" pitchFamily="82" charset="0"/>
            </a:endParaRPr>
          </a:p>
        </p:txBody>
      </p:sp>
      <p:sp>
        <p:nvSpPr>
          <p:cNvPr id="2" name="Title 1"/>
          <p:cNvSpPr>
            <a:spLocks noGrp="1"/>
          </p:cNvSpPr>
          <p:nvPr>
            <p:ph type="ctrTitle"/>
          </p:nvPr>
        </p:nvSpPr>
        <p:spPr/>
        <p:txBody>
          <a:bodyPr/>
          <a:lstStyle/>
          <a:p>
            <a:r>
              <a:rPr lang="ro-RO" dirty="0" smtClean="0">
                <a:latin typeface="Curlz MT" pitchFamily="82" charset="0"/>
              </a:rPr>
              <a:t>EFECTELE CURENTULUI ELECTRIC</a:t>
            </a:r>
            <a:endParaRPr lang="en-US" dirty="0">
              <a:latin typeface="Curlz MT" pitchFamily="82" charset="0"/>
            </a:endParaRPr>
          </a:p>
        </p:txBody>
      </p:sp>
    </p:spTree>
  </p:cSld>
  <p:clrMapOvr>
    <a:masterClrMapping/>
  </p:clrMapOvr>
  <p:transition spd="med">
    <p:split dir="in"/>
    <p:sndAc>
      <p:stSnd>
        <p:snd r:embed="rId2" name="chimes.wav" builtIn="1"/>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CURENTUL ELECTRIC</a:t>
            </a:r>
            <a:endParaRPr lang="en-US" dirty="0"/>
          </a:p>
        </p:txBody>
      </p:sp>
      <p:sp>
        <p:nvSpPr>
          <p:cNvPr id="3" name="Content Placeholder 2"/>
          <p:cNvSpPr>
            <a:spLocks noGrp="1"/>
          </p:cNvSpPr>
          <p:nvPr>
            <p:ph sz="quarter" idx="1"/>
          </p:nvPr>
        </p:nvSpPr>
        <p:spPr/>
        <p:txBody>
          <a:bodyPr>
            <a:normAutofit fontScale="92500"/>
          </a:bodyPr>
          <a:lstStyle/>
          <a:p>
            <a:r>
              <a:rPr lang="vi-VN" dirty="0" smtClean="0"/>
              <a:t>Cur</a:t>
            </a:r>
            <a:r>
              <a:rPr lang="az-Cyrl-AZ" dirty="0" smtClean="0"/>
              <a:t>е</a:t>
            </a:r>
            <a:r>
              <a:rPr lang="vi-VN" dirty="0" smtClean="0"/>
              <a:t>ntul electric reprezintă deplasarea dirijată a sarcinilor electrice. Există două mărimi fizice care caracterizează un curent electric:</a:t>
            </a:r>
          </a:p>
          <a:p>
            <a:r>
              <a:rPr lang="vi-VN" dirty="0" smtClean="0"/>
              <a:t>intensitatea curentului electric, numită adesea simplu tot curent electric, care caracterizează global curentul, referindu-se la cantitatea de sarcină electrică ce străbate secțiunea considerată în unitatea de timp. Se măsoară în amperi.</a:t>
            </a:r>
          </a:p>
          <a:p>
            <a:r>
              <a:rPr lang="vi-VN" dirty="0" smtClean="0"/>
              <a:t>densitatea de curent este o mărime vectorială asociată fiecărui punct, intensitatea curentului regăsindu-se ca integrală pe întreaga secțiune a conductorului din densitatea de curent. Se măsoară în amperi pe metru pătrat.</a:t>
            </a:r>
          </a:p>
          <a:p>
            <a:endParaRPr lang="en-US" dirty="0"/>
          </a:p>
        </p:txBody>
      </p:sp>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endParaRPr lang="en-US"/>
          </a:p>
        </p:txBody>
      </p:sp>
      <p:pic>
        <p:nvPicPr>
          <p:cNvPr id="4" name="Content Placeholder 3" descr="CURENT.jpg">
            <a:hlinkClick r:id="" action="ppaction://noaction">
              <a:snd r:embed="rId3" name="camera.wav" builtIn="1"/>
            </a:hlinkClick>
          </p:cNvPr>
          <p:cNvPicPr>
            <a:picLocks noGrp="1" noChangeAspect="1"/>
          </p:cNvPicPr>
          <p:nvPr>
            <p:ph sz="quarter" idx="1"/>
          </p:nvPr>
        </p:nvPicPr>
        <p:blipFill>
          <a:blip r:embed="rId4"/>
          <a:stretch>
            <a:fillRect/>
          </a:stretch>
        </p:blipFill>
        <p:spPr>
          <a:xfrm>
            <a:off x="609600" y="2209800"/>
            <a:ext cx="3810000" cy="2857500"/>
          </a:xfrm>
        </p:spPr>
      </p:pic>
      <p:sp>
        <p:nvSpPr>
          <p:cNvPr id="1026" name="AutoShape 2" descr="România importă curent electric la un nivel record, după OUG 114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28" name="AutoShape 4" descr="România importă curent electric la un nivel record, după OUG 114 ..."/>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9" name="Picture 8" descr="descărcare.jpg"/>
          <p:cNvPicPr>
            <a:picLocks noChangeAspect="1"/>
          </p:cNvPicPr>
          <p:nvPr/>
        </p:nvPicPr>
        <p:blipFill>
          <a:blip r:embed="rId5"/>
          <a:stretch>
            <a:fillRect/>
          </a:stretch>
        </p:blipFill>
        <p:spPr>
          <a:xfrm>
            <a:off x="5334000" y="2057400"/>
            <a:ext cx="3276600" cy="3429000"/>
          </a:xfrm>
          <a:prstGeom prst="rect">
            <a:avLst/>
          </a:prstGeom>
        </p:spPr>
      </p:pic>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EFECTUL TERMIC</a:t>
            </a:r>
            <a:endParaRPr lang="en-US" dirty="0"/>
          </a:p>
        </p:txBody>
      </p:sp>
      <p:sp>
        <p:nvSpPr>
          <p:cNvPr id="3" name="Content Placeholder 2"/>
          <p:cNvSpPr>
            <a:spLocks noGrp="1"/>
          </p:cNvSpPr>
          <p:nvPr>
            <p:ph sz="quarter" idx="1"/>
          </p:nvPr>
        </p:nvSpPr>
        <p:spPr/>
        <p:txBody>
          <a:bodyPr>
            <a:normAutofit fontScale="92500" lnSpcReduction="10000"/>
          </a:bodyPr>
          <a:lstStyle/>
          <a:p>
            <a:pPr>
              <a:buNone/>
            </a:pPr>
            <a:r>
              <a:rPr lang="en-US" sz="1600" dirty="0" smtClean="0"/>
              <a:t> </a:t>
            </a:r>
            <a:r>
              <a:rPr lang="vi-VN" sz="1600" dirty="0" smtClean="0"/>
              <a:t>Efectul </a:t>
            </a:r>
            <a:r>
              <a:rPr lang="vi-VN" sz="1600" dirty="0" smtClean="0"/>
              <a:t>termic (denumit și efect Joule-Lenz) este reprezentat de disiparea căldurii într-un conductor traversat de un curent electric. Aceasta se datorează interacțiunii particulelor curentului (de regulă electroni) cu atomii conductorului, interacțiuni prin care primele le cedează ultimilor din energia lor cinetică, contribuind la mărirea agitației termice în masa conductorului.</a:t>
            </a:r>
            <a:endParaRPr lang="en-US" sz="1600" dirty="0" smtClean="0"/>
          </a:p>
          <a:p>
            <a:pPr>
              <a:buNone/>
            </a:pPr>
            <a:r>
              <a:rPr lang="vi-VN" sz="1600" dirty="0" smtClean="0"/>
              <a:t>Datorită </a:t>
            </a:r>
            <a:r>
              <a:rPr lang="vi-VN" sz="1600" dirty="0" smtClean="0"/>
              <a:t>efectului Joule-Lenz foarte puternic, metalul este topit local și vaporizat. În condițiile existenței vaporilor metalici și a contactelor puternic încălzite, aerul dintre contacte se ionizează și ia naștere o plasmă fierbinte cu temperaturi de cca. 6.000–7.000 K. Sub acțiunea diferenței de potențial dintre contacte , plasma se deplasează, formând arcul electric; deci curentul electric continuă să existe și după întreruperea mecanică a circuitului.</a:t>
            </a:r>
            <a:r>
              <a:rPr lang="vi-VN" sz="1600" dirty="0" smtClean="0"/>
              <a:t>netică</a:t>
            </a:r>
            <a:r>
              <a:rPr lang="vi-VN" sz="1600" dirty="0" smtClean="0"/>
              <a:t>, contribuind la mărirea agitației termice în masa conductorului</a:t>
            </a:r>
            <a:r>
              <a:rPr lang="vi-VN" sz="1600" dirty="0" smtClean="0"/>
              <a:t>.</a:t>
            </a:r>
            <a:endParaRPr lang="en-US" sz="1600" dirty="0" smtClean="0"/>
          </a:p>
          <a:p>
            <a:pPr>
              <a:buNone/>
            </a:pPr>
            <a:r>
              <a:rPr lang="vi-VN" sz="1600" dirty="0" smtClean="0"/>
              <a:t>Când un material conductor este plasat într-un câmp magnetic alternativ, curenții induși determină încălzirea materialului. La frecvențe mari încălzirea este mai pronunțată la suprafața materialului conductor; efectul este utilizat la tratamente superficiale ale metalelor și pentru lipire.</a:t>
            </a:r>
          </a:p>
          <a:p>
            <a:pPr>
              <a:buNone/>
            </a:pPr>
            <a:r>
              <a:rPr lang="vi-VN" sz="1600" dirty="0" smtClean="0"/>
              <a:t>Cuptoarele electrice se utilizează și pentru topirea metalelor. Dacă un dielectric este introdus între două armături plane, alimentate în curent alternativ, acesta se încălzește din cauza pierderilor de polarizare. Fenomenul este utilizat pentru topirea maselor plastice, la încălzirea îmbinărilor din lemn, la încălzirea alimentelor în cuptoarele cu microunde ș.a.</a:t>
            </a:r>
          </a:p>
          <a:p>
            <a:pPr>
              <a:buNone/>
            </a:pPr>
            <a:r>
              <a:rPr lang="vi-VN" sz="1600" dirty="0" smtClean="0"/>
              <a:t>Calculul la încălzirea produsă de trecerea curentului electric prin conductoarele aparatelor și mașinilor electrice este foarte important: încălzirea nu trebuie să afecteze stabilitatea termică a materialelor izolatoare.</a:t>
            </a:r>
          </a:p>
          <a:p>
            <a:pPr>
              <a:buNone/>
            </a:pPr>
            <a:endParaRPr lang="en-US" sz="1600" dirty="0"/>
          </a:p>
        </p:txBody>
      </p:sp>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images.jpg"/>
          <p:cNvPicPr>
            <a:picLocks noGrp="1" noChangeAspect="1"/>
          </p:cNvPicPr>
          <p:nvPr>
            <p:ph sz="quarter" idx="1"/>
          </p:nvPr>
        </p:nvPicPr>
        <p:blipFill>
          <a:blip r:embed="rId3"/>
          <a:stretch>
            <a:fillRect/>
          </a:stretch>
        </p:blipFill>
        <p:spPr>
          <a:xfrm>
            <a:off x="1295400" y="2057400"/>
            <a:ext cx="6553200" cy="3581400"/>
          </a:xfrm>
        </p:spPr>
      </p:pic>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EFECTUL MAGNETIC</a:t>
            </a:r>
            <a:endParaRPr lang="en-US" dirty="0"/>
          </a:p>
        </p:txBody>
      </p:sp>
      <p:sp>
        <p:nvSpPr>
          <p:cNvPr id="3" name="Content Placeholder 2"/>
          <p:cNvSpPr>
            <a:spLocks noGrp="1"/>
          </p:cNvSpPr>
          <p:nvPr>
            <p:ph sz="quarter" idx="1"/>
          </p:nvPr>
        </p:nvSpPr>
        <p:spPr/>
        <p:txBody>
          <a:bodyPr>
            <a:normAutofit/>
          </a:bodyPr>
          <a:lstStyle/>
          <a:p>
            <a:r>
              <a:rPr lang="vi-VN" sz="1500" dirty="0" smtClean="0"/>
              <a:t>Constă în apariția unui câmp magnetic în jurul unui conductor parcurs de curent electric.</a:t>
            </a:r>
          </a:p>
          <a:p>
            <a:r>
              <a:rPr lang="vi-VN" sz="1500" dirty="0" smtClean="0"/>
              <a:t>Modulul vectorului inducție magnetică într-un punct situat la distanța r de conductorul parcurs de curent electric este:</a:t>
            </a:r>
          </a:p>
          <a:p>
            <a:r>
              <a:rPr lang="vi-VN" sz="1500" dirty="0" smtClean="0"/>
              <a:t>B=</a:t>
            </a:r>
            <a:r>
              <a:rPr lang="el-GR" sz="1500" dirty="0" smtClean="0"/>
              <a:t>μ</a:t>
            </a:r>
            <a:r>
              <a:rPr lang="vi-VN" sz="1500" dirty="0" smtClean="0"/>
              <a:t>I/2</a:t>
            </a:r>
            <a:r>
              <a:rPr lang="el-GR" sz="1500" dirty="0" smtClean="0"/>
              <a:t>π</a:t>
            </a:r>
            <a:r>
              <a:rPr lang="vi-VN" sz="1500" dirty="0" smtClean="0"/>
              <a:t>r unde,</a:t>
            </a:r>
          </a:p>
          <a:p>
            <a:r>
              <a:rPr lang="el-GR" sz="1500" dirty="0" smtClean="0"/>
              <a:t>μ-</a:t>
            </a:r>
            <a:r>
              <a:rPr lang="vi-VN" sz="1500" dirty="0" smtClean="0"/>
              <a:t>permeabilitate magnetică absolută; I-intensitatea curentului care străbate conductorul;</a:t>
            </a:r>
          </a:p>
          <a:p>
            <a:r>
              <a:rPr lang="vi-VN" sz="1500" dirty="0" smtClean="0"/>
              <a:t>Modulul vectorului inducție magnetică a câmpului magnetic creat în centrul unei spire circulare de rază r, parcursă de curent electric este:</a:t>
            </a:r>
          </a:p>
          <a:p>
            <a:r>
              <a:rPr lang="vi-VN" sz="1500" dirty="0" smtClean="0"/>
              <a:t>B=</a:t>
            </a:r>
            <a:r>
              <a:rPr lang="el-GR" sz="1500" dirty="0" smtClean="0"/>
              <a:t>μ</a:t>
            </a:r>
            <a:r>
              <a:rPr lang="vi-VN" sz="1500" dirty="0" smtClean="0"/>
              <a:t>I/2r</a:t>
            </a:r>
          </a:p>
          <a:p>
            <a:r>
              <a:rPr lang="vi-VN" sz="1500" dirty="0" smtClean="0"/>
              <a:t>B-inducția </a:t>
            </a:r>
            <a:r>
              <a:rPr lang="vi-VN" sz="1500" dirty="0" smtClean="0"/>
              <a:t>magnetică</a:t>
            </a:r>
            <a:endParaRPr lang="en-US" sz="1500" dirty="0" smtClean="0"/>
          </a:p>
          <a:p>
            <a:pPr>
              <a:buNone/>
            </a:pPr>
            <a:r>
              <a:rPr lang="en-US" sz="3600" dirty="0" smtClean="0"/>
              <a:t>                   </a:t>
            </a:r>
            <a:r>
              <a:rPr lang="vi-VN" sz="3600" dirty="0" smtClean="0"/>
              <a:t>{</a:t>
            </a:r>
            <a:r>
              <a:rPr lang="vi-VN" sz="3600" dirty="0" smtClean="0"/>
              <a:t>B}SI=1T (</a:t>
            </a:r>
            <a:r>
              <a:rPr lang="vi-VN" sz="3600" dirty="0" smtClean="0"/>
              <a:t>tesla</a:t>
            </a:r>
            <a:r>
              <a:rPr lang="en-US" sz="3600" dirty="0" smtClean="0"/>
              <a:t>)</a:t>
            </a:r>
            <a:endParaRPr lang="en-US" sz="3600" dirty="0" smtClean="0"/>
          </a:p>
          <a:p>
            <a:pPr>
              <a:buNone/>
            </a:pPr>
            <a:endParaRPr lang="vi-VN" sz="3600" dirty="0" smtClean="0"/>
          </a:p>
        </p:txBody>
      </p:sp>
      <p:pic>
        <p:nvPicPr>
          <p:cNvPr id="4" name="Picture 3" descr="165px-Electromagnetism.png"/>
          <p:cNvPicPr>
            <a:picLocks noChangeAspect="1"/>
          </p:cNvPicPr>
          <p:nvPr/>
        </p:nvPicPr>
        <p:blipFill>
          <a:blip r:embed="rId3"/>
          <a:stretch>
            <a:fillRect/>
          </a:stretch>
        </p:blipFill>
        <p:spPr>
          <a:xfrm>
            <a:off x="6096000" y="3657600"/>
            <a:ext cx="2121429" cy="2314286"/>
          </a:xfrm>
          <a:prstGeom prst="rect">
            <a:avLst/>
          </a:prstGeom>
        </p:spPr>
      </p:pic>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EFECTUL CHIMIC</a:t>
            </a:r>
            <a:endParaRPr lang="en-US" dirty="0"/>
          </a:p>
        </p:txBody>
      </p:sp>
      <p:sp>
        <p:nvSpPr>
          <p:cNvPr id="3" name="Content Placeholder 2"/>
          <p:cNvSpPr>
            <a:spLocks noGrp="1"/>
          </p:cNvSpPr>
          <p:nvPr>
            <p:ph sz="quarter" idx="1"/>
          </p:nvPr>
        </p:nvSpPr>
        <p:spPr/>
        <p:txBody>
          <a:bodyPr>
            <a:normAutofit fontScale="92500"/>
          </a:bodyPr>
          <a:lstStyle/>
          <a:p>
            <a:r>
              <a:rPr lang="vi-VN" sz="1500" dirty="0" smtClean="0"/>
              <a:t>Electroliza este procesul de orientare și separare a ionilor unui electrolit cu ajutorul curentului electric continuu.</a:t>
            </a:r>
          </a:p>
          <a:p>
            <a:r>
              <a:rPr lang="vi-VN" sz="1500" dirty="0" smtClean="0"/>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r>
              <a:rPr lang="vi-VN" sz="1500" dirty="0" smtClean="0"/>
              <a:t>Ionii de 2Cl cedează electroni anodului; atomii neutri de clor, sub formă de molecule de gaz se dizolvă parțial în apă; este caracteristic mirosul înțepător.</a:t>
            </a:r>
          </a:p>
          <a:p>
            <a:r>
              <a:rPr lang="vi-VN" sz="1500" dirty="0" smtClean="0"/>
              <a:t>Neutralizarea electrică a ionilor este însoțită de reacții chimice specifice care transformă calitativ suprafața electrozilor.</a:t>
            </a:r>
          </a:p>
          <a:p>
            <a:r>
              <a:rPr lang="vi-VN" sz="1500" dirty="0" smtClean="0"/>
              <a:t>Reacțiile chimice de la electrozi duc la fenomenul de ionizare electrolitică a acestora. Comparând m3 și m4, deducem că masa de cupru depusă pe catod, m~t. Comparând m1, m2, m3, m4, deducem că m~I.</a:t>
            </a:r>
          </a:p>
          <a:p>
            <a:r>
              <a:rPr lang="vi-VN" sz="1500" dirty="0" smtClean="0"/>
              <a:t>Aplicații industriale[modificare | modificare sursă]</a:t>
            </a:r>
          </a:p>
          <a:p>
            <a:r>
              <a:rPr lang="vi-VN" sz="1500" dirty="0" smtClean="0"/>
              <a:t>Electroliza este utilizată pentru obținerea metalelor pure (Cu, Ag, Al, Zn, Pt) în galvanoplastie, galvanostegie.</a:t>
            </a:r>
          </a:p>
          <a:p>
            <a:r>
              <a:rPr lang="vi-VN" sz="1500" dirty="0" smtClean="0"/>
              <a:t>Obținerea metalelor pure prin rafinare se realizează prin electroliza cu anod solubil unde metalul este transferat de pe anodul impur pe catodul realizat sub forma unei lame sau a unui fir foarte pur. Aluminiul pur se obține din praf de alumină (Al2O3), care se topește într-o cuvă cu pereți din grafit, acesta constituind catodul. Anodul este un electrod din grafit. În urma electrolizei ionii de Al3+ se depun pe pereții cuvei.</a:t>
            </a:r>
          </a:p>
          <a:p>
            <a:r>
              <a:rPr lang="vi-VN" sz="1500" dirty="0" smtClean="0"/>
              <a:t>Prin electroliză se obține și cuprul electrotehnic de mare puritate.</a:t>
            </a:r>
          </a:p>
          <a:p>
            <a:pPr>
              <a:buNone/>
            </a:pPr>
            <a:endParaRPr lang="vi-VN" sz="1500" dirty="0" smtClean="0"/>
          </a:p>
        </p:txBody>
      </p:sp>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descărcare (1).jpg"/>
          <p:cNvPicPr>
            <a:picLocks noGrp="1" noChangeAspect="1"/>
          </p:cNvPicPr>
          <p:nvPr>
            <p:ph sz="quarter" idx="1"/>
          </p:nvPr>
        </p:nvPicPr>
        <p:blipFill>
          <a:blip r:embed="rId3"/>
          <a:stretch>
            <a:fillRect/>
          </a:stretch>
        </p:blipFill>
        <p:spPr>
          <a:xfrm>
            <a:off x="1219200" y="1905000"/>
            <a:ext cx="6248400" cy="4114800"/>
          </a:xfrm>
        </p:spPr>
      </p:pic>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EFECTUL HALL</a:t>
            </a:r>
            <a:endParaRPr lang="en-US" dirty="0"/>
          </a:p>
        </p:txBody>
      </p:sp>
      <p:sp>
        <p:nvSpPr>
          <p:cNvPr id="3" name="Content Placeholder 2"/>
          <p:cNvSpPr>
            <a:spLocks noGrp="1"/>
          </p:cNvSpPr>
          <p:nvPr>
            <p:ph sz="quarter" idx="1"/>
          </p:nvPr>
        </p:nvSpPr>
        <p:spPr/>
        <p:txBody>
          <a:bodyPr>
            <a:normAutofit/>
          </a:bodyPr>
          <a:lstStyle/>
          <a:p>
            <a:r>
              <a:rPr lang="vi-VN" sz="1500" dirty="0" smtClean="0"/>
              <a:t>Tensiunea Hall[modificare | modificare sursă]</a:t>
            </a:r>
          </a:p>
          <a:p>
            <a:r>
              <a:rPr lang="vi-VN" sz="1500" dirty="0" smtClean="0"/>
              <a:t>Plasăm o plăcuță din material semiconductor într-un câmp magnetic uniform de inducție B, perpendicular pe fețele laterale, prin care circulă curentul I.</a:t>
            </a:r>
          </a:p>
          <a:p>
            <a:r>
              <a:rPr lang="vi-VN" sz="1500" dirty="0" smtClean="0"/>
              <a:t>Sub acțiunea forței Lorentz, electronii se vor deplasa spre fața interioară care se încarcă negativ. Fața superioară se încarcă pozitiv.</a:t>
            </a:r>
          </a:p>
          <a:p>
            <a:r>
              <a:rPr lang="vi-VN" sz="1500" dirty="0" smtClean="0"/>
              <a:t>Între cele doua plăci se formează un câmp electrostatic de intensitate Eh, care exercită asupra fiecărui electron o forță electrică Fe egală și de sens opus forței Lorentz.</a:t>
            </a:r>
          </a:p>
          <a:p>
            <a:r>
              <a:rPr lang="vi-VN" sz="1500" dirty="0" smtClean="0"/>
              <a:t>Între fețe se menține constantă diferența de potențial Uh=Ua-Ub numită tensiune Hall.</a:t>
            </a:r>
          </a:p>
          <a:p>
            <a:r>
              <a:rPr lang="vi-VN" sz="1500" dirty="0" smtClean="0"/>
              <a:t>Se demonstrează că Uh=Kh x I x B unde Kh se numește constanta Hall și depinde de temperatură și de natura materialului.</a:t>
            </a:r>
          </a:p>
          <a:p>
            <a:r>
              <a:rPr lang="vi-VN" sz="1500" dirty="0" smtClean="0"/>
              <a:t>Aplicații tehnice[modificare | modificare sursă]</a:t>
            </a:r>
          </a:p>
          <a:p>
            <a:r>
              <a:rPr lang="vi-VN" sz="1500" dirty="0" smtClean="0"/>
              <a:t>Cea mai răspândită aplicație tehnică a efectului Hall este teslametrul. Teslametrul este format dintr-o sondă care conține o plăcuță semiconductoare de dimensiuni mici (de ex. a= 1mm, h= 2mm și l=2mm) plasată la extremitatea unei tije, un milivoltmetru gradat direct în militesla și un generator de tensiune continuă care dă naștere curentului din plăcuță. Teslametrele moderne sunt prevăzute cu milivoltmetre digitale sensibile.</a:t>
            </a:r>
          </a:p>
          <a:p>
            <a:endParaRPr lang="en-US" sz="1500" dirty="0"/>
          </a:p>
        </p:txBody>
      </p:sp>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descărcare.png"/>
          <p:cNvPicPr>
            <a:picLocks noGrp="1" noChangeAspect="1"/>
          </p:cNvPicPr>
          <p:nvPr>
            <p:ph sz="quarter" idx="1"/>
          </p:nvPr>
        </p:nvPicPr>
        <p:blipFill>
          <a:blip r:embed="rId3"/>
          <a:stretch>
            <a:fillRect/>
          </a:stretch>
        </p:blipFill>
        <p:spPr>
          <a:xfrm>
            <a:off x="2057400" y="1905000"/>
            <a:ext cx="4729004" cy="3886200"/>
          </a:xfrm>
        </p:spPr>
      </p:pic>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EFECTUL PIEZOELECTRIC</a:t>
            </a:r>
            <a:endParaRPr lang="en-US" dirty="0"/>
          </a:p>
        </p:txBody>
      </p:sp>
      <p:sp>
        <p:nvSpPr>
          <p:cNvPr id="3" name="Content Placeholder 2"/>
          <p:cNvSpPr>
            <a:spLocks noGrp="1"/>
          </p:cNvSpPr>
          <p:nvPr>
            <p:ph sz="quarter" idx="1"/>
          </p:nvPr>
        </p:nvSpPr>
        <p:spPr/>
        <p:txBody>
          <a:bodyPr>
            <a:normAutofit/>
          </a:bodyPr>
          <a:lstStyle/>
          <a:p>
            <a:r>
              <a:rPr lang="vi-VN" sz="1500" dirty="0" smtClean="0"/>
              <a:t>Efectul piezoelectric direct constă în proprietatea unor cristale de a se încărca cu sarcină electrică pe unele dintre fețele acestora atunci când sunt supuse la solicitări de întindere sau de compresiune după o anumita direcție.</a:t>
            </a:r>
          </a:p>
          <a:p>
            <a:r>
              <a:rPr lang="vi-VN" sz="1500" dirty="0" smtClean="0"/>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r>
              <a:rPr lang="vi-VN" sz="1500" dirty="0" smtClean="0"/>
              <a:t>Prin acțiunea forțelor F pe direcția axelor mecanice rețeaua se deformează și centrele de greutate ale particulelor cu sarcini negative și ale particulelor cu sarcini nu mai coincid. Apare un moment electric dipolar și deci sarcini electrice de polarizare.</a:t>
            </a:r>
          </a:p>
          <a:p>
            <a:r>
              <a:rPr lang="vi-VN" sz="1500" dirty="0" smtClean="0"/>
              <a:t>Doza de pickup este un cristal piezoelectric care este supus unor forțe de compresiune variabile și în funcție de adâncimea șanțului pe disc se va genera o tensiune variabilă corespunzătoare semnalului înregistrat. Brichetele piezoelectrice sunt echipate cu cristale piezoelectrice iar tensiunea rezultată aprinde gazul. Același efect se aplică adecvat, pentru aprinderea automată a combustibilului de aragaz. Cristalul piezoelectric este comprimat prin apăsarea butonului de aprindere. Efectul invers - electrostricțiunea este folosit la generarea sunetelor de frecvență variabilă. În funcție de tensiunea aplicată pe fețele cristalului piezoelectric, acesta își va modifica dimensiunile pe o anumită direcție, proporțional cu tensiunea aplicată</a:t>
            </a:r>
            <a:endParaRPr lang="en-US" sz="1500" dirty="0"/>
          </a:p>
        </p:txBody>
      </p:sp>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descărcare (1).png"/>
          <p:cNvPicPr>
            <a:picLocks noGrp="1" noChangeAspect="1"/>
          </p:cNvPicPr>
          <p:nvPr>
            <p:ph sz="quarter" idx="1"/>
          </p:nvPr>
        </p:nvPicPr>
        <p:blipFill>
          <a:blip r:embed="rId3"/>
          <a:stretch>
            <a:fillRect/>
          </a:stretch>
        </p:blipFill>
        <p:spPr>
          <a:xfrm>
            <a:off x="1905000" y="1981200"/>
            <a:ext cx="5029200" cy="38322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EFECTUL FOTOELECTRIC</a:t>
            </a:r>
            <a:endParaRPr lang="en-US" dirty="0"/>
          </a:p>
        </p:txBody>
      </p:sp>
      <p:sp>
        <p:nvSpPr>
          <p:cNvPr id="3" name="Content Placeholder 2"/>
          <p:cNvSpPr>
            <a:spLocks noGrp="1"/>
          </p:cNvSpPr>
          <p:nvPr>
            <p:ph sz="quarter" idx="1"/>
          </p:nvPr>
        </p:nvSpPr>
        <p:spPr/>
        <p:txBody>
          <a:bodyPr>
            <a:normAutofit lnSpcReduction="10000"/>
          </a:bodyPr>
          <a:lstStyle/>
          <a:p>
            <a:r>
              <a:rPr lang="vi-VN" sz="1500" dirty="0" smtClean="0">
                <a:solidFill>
                  <a:srgbClr val="222222"/>
                </a:solidFill>
              </a:rPr>
              <a:t>Energia purtată de radiația electromagnetică este de natură discretă sub formă de cuante de energie numite fotoni.</a:t>
            </a:r>
          </a:p>
          <a:p>
            <a:r>
              <a:rPr lang="vi-VN" sz="1500" dirty="0" smtClean="0">
                <a:solidFill>
                  <a:srgbClr val="222222"/>
                </a:solidFill>
              </a:rPr>
              <a:t>Dacă pe suprafața unei plăcuțe semiconductoare cade un flux </a:t>
            </a:r>
            <a:r>
              <a:rPr lang="el-GR" sz="1500" dirty="0" smtClean="0">
                <a:solidFill>
                  <a:srgbClr val="222222"/>
                </a:solidFill>
              </a:rPr>
              <a:t>Φ </a:t>
            </a:r>
            <a:r>
              <a:rPr lang="vi-VN" sz="1500" dirty="0" smtClean="0">
                <a:solidFill>
                  <a:srgbClr val="222222"/>
                </a:solidFill>
              </a:rPr>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r>
              <a:rPr lang="vi-VN" sz="1500" dirty="0" smtClean="0">
                <a:solidFill>
                  <a:srgbClr val="222222"/>
                </a:solidFill>
              </a:rPr>
              <a:t>Creșterea energiei de vibrație a atomilor rețelei se asociază cu apariția în rețea a unor purtători de energie de vibrație numiți fononi.</a:t>
            </a:r>
          </a:p>
          <a:p>
            <a:r>
              <a:rPr lang="vi-VN" sz="1500" dirty="0" smtClean="0">
                <a:solidFill>
                  <a:srgbClr val="222222"/>
                </a:solidFill>
              </a:rPr>
              <a:t>Efectul fotooelectric intern are loc când energia incidentă preluată contribuie numai la ruperea electronilor de valență care devin electroni liberi.</a:t>
            </a:r>
          </a:p>
          <a:p>
            <a:r>
              <a:rPr lang="vi-VN" sz="1500" dirty="0" smtClean="0"/>
              <a:t>Efectul fotooelectric extern are loc când energia incidentă reținută în interior este mai mare decât energia de legătură a electronilor, în rețea se formează fononi, în exterior se emit electroni.</a:t>
            </a:r>
          </a:p>
          <a:p>
            <a:r>
              <a:rPr lang="vi-VN" sz="1500" dirty="0" smtClean="0"/>
              <a:t>La un semiconductor impurificat sub influența luminii apare efectul fotooelectric, iar energia radiației incidente este preluată de purtătorii de sarcină și energia cinetică a acestora crește.</a:t>
            </a:r>
          </a:p>
          <a:p>
            <a:r>
              <a:rPr lang="vi-VN" sz="1500" dirty="0" smtClean="0"/>
              <a:t>Am văzut că în joncțiunea pn apare o barieră de potential; sub influența luminii, la o joncțiune fotosensibilă, mărimea barierei crește.</a:t>
            </a:r>
          </a:p>
          <a:p>
            <a:r>
              <a:rPr lang="vi-VN" sz="1500" dirty="0" smtClean="0"/>
              <a:t>Un element care conține o asemenea joncțiune se numește fotoelement și este un generator de tensiune. Fotoelementul este o fotodiodă care sub influența luminii generează curent electric într-un circuit, fără altă sursă de energie din exterior.</a:t>
            </a:r>
          </a:p>
          <a:p>
            <a:endParaRPr lang="en-US" sz="1500" dirty="0"/>
          </a:p>
        </p:txBody>
      </p:sp>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descărcare (2).png"/>
          <p:cNvPicPr>
            <a:picLocks noGrp="1" noChangeAspect="1"/>
          </p:cNvPicPr>
          <p:nvPr>
            <p:ph sz="quarter" idx="1"/>
          </p:nvPr>
        </p:nvPicPr>
        <p:blipFill>
          <a:blip r:embed="rId3"/>
          <a:stretch>
            <a:fillRect/>
          </a:stretch>
        </p:blipFill>
        <p:spPr>
          <a:xfrm>
            <a:off x="1371600" y="2209800"/>
            <a:ext cx="6096000" cy="3386455"/>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8200"/>
            <a:ext cx="8534400" cy="758952"/>
          </a:xfrm>
        </p:spPr>
        <p:txBody>
          <a:bodyPr>
            <a:normAutofit fontScale="90000"/>
          </a:bodyPr>
          <a:lstStyle/>
          <a:p>
            <a:r>
              <a:rPr lang="en-US" dirty="0" err="1" smtClean="0"/>
              <a:t>Efecte</a:t>
            </a:r>
            <a:r>
              <a:rPr lang="en-US" dirty="0" smtClean="0"/>
              <a:t> </a:t>
            </a:r>
            <a:r>
              <a:rPr lang="en-US" dirty="0" err="1" smtClean="0"/>
              <a:t>termoelectrice</a:t>
            </a:r>
            <a:r>
              <a:rPr lang="en-US" dirty="0" smtClean="0"/>
              <a:t> (</a:t>
            </a:r>
            <a:r>
              <a:rPr lang="en-US" dirty="0" err="1" smtClean="0"/>
              <a:t>Seebeck</a:t>
            </a:r>
            <a:r>
              <a:rPr lang="en-US" dirty="0" smtClean="0"/>
              <a:t>, </a:t>
            </a:r>
            <a:r>
              <a:rPr lang="en-US" dirty="0" err="1" smtClean="0"/>
              <a:t>Peltier</a:t>
            </a:r>
            <a:r>
              <a:rPr lang="en-US" dirty="0" smtClean="0"/>
              <a:t> </a:t>
            </a:r>
            <a:r>
              <a:rPr lang="en-US" dirty="0" err="1" smtClean="0"/>
              <a:t>și</a:t>
            </a:r>
            <a:r>
              <a:rPr lang="en-US" dirty="0" smtClean="0"/>
              <a:t> Thompson)</a:t>
            </a:r>
            <a:br>
              <a:rPr lang="en-US" dirty="0" smtClean="0"/>
            </a:br>
            <a:endParaRPr lang="en-US" dirty="0"/>
          </a:p>
        </p:txBody>
      </p:sp>
      <p:sp>
        <p:nvSpPr>
          <p:cNvPr id="3" name="Content Placeholder 2"/>
          <p:cNvSpPr>
            <a:spLocks noGrp="1"/>
          </p:cNvSpPr>
          <p:nvPr>
            <p:ph sz="quarter" idx="1"/>
          </p:nvPr>
        </p:nvSpPr>
        <p:spPr>
          <a:xfrm>
            <a:off x="304800" y="1447800"/>
            <a:ext cx="8503920" cy="4572000"/>
          </a:xfrm>
        </p:spPr>
        <p:txBody>
          <a:bodyPr>
            <a:normAutofit/>
          </a:bodyPr>
          <a:lstStyle/>
          <a:p>
            <a:r>
              <a:rPr lang="vi-VN" sz="1600" dirty="0" smtClean="0"/>
              <a:t>Efectul Seebeck constă în apariția unei tensiuni electromotoare într-un circuit format din două conductoare de natură diferită cu joncțiuni la capete, când cele două joncțiuni se află la temperaturi diferite.</a:t>
            </a:r>
          </a:p>
          <a:p>
            <a:r>
              <a:rPr lang="vi-VN" sz="1600" dirty="0" smtClean="0"/>
              <a:t>Pe baza acestui efect se realizează termocupluri pentru măsurarea temperaturii.</a:t>
            </a:r>
          </a:p>
          <a:p>
            <a:r>
              <a:rPr lang="vi-VN" sz="1600" dirty="0" smtClean="0"/>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p>
          <a:p>
            <a:r>
              <a:rPr lang="vi-VN" sz="1600" dirty="0" smtClean="0"/>
              <a:t>Dacă prin joncțiune trece un curent electric cu semnul de la cupru la fier, electronii din zona de contact capătă energie cinetică suplimentară și temperatura joncțiunii crește; la trecerea unui curent în sens invers, temperatura joncțiunii scade.</a:t>
            </a:r>
          </a:p>
          <a:p>
            <a:r>
              <a:rPr lang="vi-VN" sz="1600" dirty="0" smtClean="0"/>
              <a:t>Dacă într-un circuit electric cu două joncțiuni ca cele de mai sus, circulă un curent electric cu sens adecvat, se poate realiza un transport de căldură de la joncțiunea mai rece la joncțiunea mai caldă. Efectul Peltier este folosit la realizarea minifrigiderelor.</a:t>
            </a:r>
          </a:p>
          <a:p>
            <a:endParaRPr lang="en-US" dirty="0"/>
          </a:p>
        </p:txBody>
      </p:sp>
    </p:spTree>
  </p:cSld>
  <p:clrMapOvr>
    <a:masterClrMapping/>
  </p:clrMapOvr>
  <p:transition spd="med">
    <p:split dir="in"/>
    <p:sndAc>
      <p:stSnd>
        <p:snd r:embed="rId2" name="arrow.wav" builtIn="1"/>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descărcare (3).png"/>
          <p:cNvPicPr>
            <a:picLocks noGrp="1" noChangeAspect="1"/>
          </p:cNvPicPr>
          <p:nvPr>
            <p:ph sz="quarter" idx="1"/>
          </p:nvPr>
        </p:nvPicPr>
        <p:blipFill>
          <a:blip r:embed="rId3"/>
          <a:stretch>
            <a:fillRect/>
          </a:stretch>
        </p:blipFill>
        <p:spPr>
          <a:xfrm>
            <a:off x="1752600" y="2286000"/>
            <a:ext cx="5486400" cy="3124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spd="med">
    <p:split dir="in"/>
    <p:sndAc>
      <p:stSnd>
        <p:snd r:embed="rId2" name="arrow.wav" builtIn="1"/>
      </p:stSnd>
    </p:sndAc>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62</TotalTime>
  <Words>754</Words>
  <Application>Microsoft Office PowerPoint</Application>
  <PresentationFormat>On-screen Show (4:3)</PresentationFormat>
  <Paragraphs>61</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Civic</vt:lpstr>
      <vt:lpstr>EFECTELE CURENTULUI ELECTRIC</vt:lpstr>
      <vt:lpstr>CURENTUL ELECTRIC</vt:lpstr>
      <vt:lpstr>Slide 3</vt:lpstr>
      <vt:lpstr>EFECTUL TERMIC</vt:lpstr>
      <vt:lpstr>Slide 5</vt:lpstr>
      <vt:lpstr>EFECTUL MAGNETIC</vt:lpstr>
      <vt:lpstr>EFECTUL CHIMIC</vt:lpstr>
      <vt:lpstr>Slide 8</vt:lpstr>
      <vt:lpstr>EFECTUL HALL</vt:lpstr>
      <vt:lpstr>Slide 10</vt:lpstr>
      <vt:lpstr>EFECTUL PIEZOELECTRIC</vt:lpstr>
      <vt:lpstr>Slide 12</vt:lpstr>
      <vt:lpstr>EFECTUL FOTOELECTRIC</vt:lpstr>
      <vt:lpstr>Slide 14</vt:lpstr>
      <vt:lpstr>Efecte termoelectrice (Seebeck, Peltier și Thompson) </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dc:title>
  <dc:creator>Lorena</dc:creator>
  <cp:lastModifiedBy>Lorena</cp:lastModifiedBy>
  <cp:revision>7</cp:revision>
  <dcterms:created xsi:type="dcterms:W3CDTF">2020-03-28T15:29:19Z</dcterms:created>
  <dcterms:modified xsi:type="dcterms:W3CDTF">2020-03-28T16:32:09Z</dcterms:modified>
</cp:coreProperties>
</file>