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60" r:id="rId2"/>
    <p:sldId id="261" r:id="rId3"/>
    <p:sldId id="262" r:id="rId4"/>
    <p:sldId id="263" r:id="rId5"/>
    <p:sldId id="264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66"/>
    <a:srgbClr val="FFFF99"/>
    <a:srgbClr val="FF7C80"/>
    <a:srgbClr val="F79443"/>
    <a:srgbClr val="FFC1C2"/>
    <a:srgbClr val="FF9999"/>
    <a:srgbClr val="BB237A"/>
    <a:srgbClr val="8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35" autoAdjust="0"/>
    <p:restoredTop sz="91162" autoAdjust="0"/>
  </p:normalViewPr>
  <p:slideViewPr>
    <p:cSldViewPr>
      <p:cViewPr varScale="1">
        <p:scale>
          <a:sx n="74" d="100"/>
          <a:sy n="74" d="100"/>
        </p:scale>
        <p:origin x="1248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stituent ante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o-RO"/>
          </a:p>
        </p:txBody>
      </p:sp>
      <p:sp>
        <p:nvSpPr>
          <p:cNvPr id="3" name="Substituent dată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4F1518A-4D12-4ED1-8974-60989455D876}" type="datetimeFigureOut">
              <a:rPr lang="ro-RO" smtClean="0"/>
              <a:pPr/>
              <a:t>05.05.2020</a:t>
            </a:fld>
            <a:endParaRPr lang="ro-RO"/>
          </a:p>
        </p:txBody>
      </p:sp>
      <p:sp>
        <p:nvSpPr>
          <p:cNvPr id="4" name="Substituent imagine diapozitiv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o-RO"/>
          </a:p>
        </p:txBody>
      </p:sp>
      <p:sp>
        <p:nvSpPr>
          <p:cNvPr id="5" name="Substituent not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o-RO" smtClean="0"/>
              <a:t>Faceți clic pentru a edita stilurile de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ro-RO"/>
          </a:p>
        </p:txBody>
      </p:sp>
      <p:sp>
        <p:nvSpPr>
          <p:cNvPr id="6" name="Substituent subsol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o-RO"/>
          </a:p>
        </p:txBody>
      </p:sp>
      <p:sp>
        <p:nvSpPr>
          <p:cNvPr id="7" name="Substituent număr diapozitiv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5F4764-EED3-482B-8F01-9B5F28BC2969}" type="slidenum">
              <a:rPr lang="ro-RO" smtClean="0"/>
              <a:pPr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1503051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zitiv tit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u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7B2AD-34D6-4093-8772-DC8079B6D005}" type="datetimeFigureOut">
              <a:rPr lang="en-US" smtClean="0"/>
              <a:pPr/>
              <a:t>5/5/2020</a:t>
            </a:fld>
            <a:endParaRPr lang="en-US"/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23D44-A265-4C35-B3D9-34A1C005FE0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u și conțin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stituent conținut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7B2AD-34D6-4093-8772-DC8079B6D005}" type="datetimeFigureOut">
              <a:rPr lang="en-US" smtClean="0"/>
              <a:pPr/>
              <a:t>5/5/2020</a:t>
            </a:fld>
            <a:endParaRPr lang="en-US"/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23D44-A265-4C35-B3D9-34A1C005FE0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ntet secțiu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stituent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7B2AD-34D6-4093-8772-DC8079B6D005}" type="datetimeFigureOut">
              <a:rPr lang="en-US" smtClean="0"/>
              <a:pPr/>
              <a:t>5/5/2020</a:t>
            </a:fld>
            <a:endParaRPr lang="en-US"/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23D44-A265-4C35-B3D9-34A1C005FE0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uă tipuri de conțin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stituent conținut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Substituent conținut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Substituent dată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7B2AD-34D6-4093-8772-DC8079B6D005}" type="datetimeFigureOut">
              <a:rPr lang="en-US" smtClean="0"/>
              <a:pPr/>
              <a:t>5/5/2020</a:t>
            </a:fld>
            <a:endParaRPr lang="en-US"/>
          </a:p>
        </p:txBody>
      </p:sp>
      <p:sp>
        <p:nvSpPr>
          <p:cNvPr id="6" name="Substituent subsol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ubstituent număr diapozitiv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23D44-A265-4C35-B3D9-34A1C005FE0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ț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stituent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Substituent conținut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Substituent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Substituent conținut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Substituent dată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7B2AD-34D6-4093-8772-DC8079B6D005}" type="datetimeFigureOut">
              <a:rPr lang="en-US" smtClean="0"/>
              <a:pPr/>
              <a:t>5/5/2020</a:t>
            </a:fld>
            <a:endParaRPr lang="en-US"/>
          </a:p>
        </p:txBody>
      </p:sp>
      <p:sp>
        <p:nvSpPr>
          <p:cNvPr id="8" name="Substituent subsol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ubstituent număr diapozitiv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23D44-A265-4C35-B3D9-34A1C005FE0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Doar tit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stituent dată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7B2AD-34D6-4093-8772-DC8079B6D005}" type="datetimeFigureOut">
              <a:rPr lang="en-US" smtClean="0"/>
              <a:pPr/>
              <a:t>5/5/2020</a:t>
            </a:fld>
            <a:endParaRPr lang="en-US"/>
          </a:p>
        </p:txBody>
      </p:sp>
      <p:sp>
        <p:nvSpPr>
          <p:cNvPr id="4" name="Substituent subsol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ubstituent număr diapozitiv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23D44-A265-4C35-B3D9-34A1C005FE0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Necompleta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stituent dată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7B2AD-34D6-4093-8772-DC8079B6D005}" type="datetimeFigureOut">
              <a:rPr lang="en-US" smtClean="0"/>
              <a:pPr/>
              <a:t>5/5/2020</a:t>
            </a:fld>
            <a:endParaRPr lang="en-US"/>
          </a:p>
        </p:txBody>
      </p:sp>
      <p:sp>
        <p:nvSpPr>
          <p:cNvPr id="3" name="Substituent subsol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ubstituent număr diapozitiv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23D44-A265-4C35-B3D9-34A1C005FE0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ținut cu legend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stituent conținut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Substituent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Substituent dată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7B2AD-34D6-4093-8772-DC8079B6D005}" type="datetimeFigureOut">
              <a:rPr lang="en-US" smtClean="0"/>
              <a:pPr/>
              <a:t>5/5/2020</a:t>
            </a:fld>
            <a:endParaRPr lang="en-US"/>
          </a:p>
        </p:txBody>
      </p:sp>
      <p:sp>
        <p:nvSpPr>
          <p:cNvPr id="6" name="Substituent subsol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ubstituent număr diapozitiv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23D44-A265-4C35-B3D9-34A1C005FE0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ine cu legend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stituent i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Substituent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Substituent dată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7B2AD-34D6-4093-8772-DC8079B6D005}" type="datetimeFigureOut">
              <a:rPr lang="en-US" smtClean="0"/>
              <a:pPr/>
              <a:t>5/5/2020</a:t>
            </a:fld>
            <a:endParaRPr lang="en-US"/>
          </a:p>
        </p:txBody>
      </p:sp>
      <p:sp>
        <p:nvSpPr>
          <p:cNvPr id="6" name="Substituent subsol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ubstituent număr diapozitiv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23D44-A265-4C35-B3D9-34A1C005FE0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ext vertical și tit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stituent text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7B2AD-34D6-4093-8772-DC8079B6D005}" type="datetimeFigureOut">
              <a:rPr lang="en-US" smtClean="0"/>
              <a:pPr/>
              <a:t>5/5/2020</a:t>
            </a:fld>
            <a:endParaRPr lang="en-US"/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23D44-A265-4C35-B3D9-34A1C005FE0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lu vertical și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stituent text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7B2AD-34D6-4093-8772-DC8079B6D005}" type="datetimeFigureOut">
              <a:rPr lang="en-US" smtClean="0"/>
              <a:pPr/>
              <a:t>5/5/2020</a:t>
            </a:fld>
            <a:endParaRPr lang="en-US"/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23D44-A265-4C35-B3D9-34A1C005FE0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stituent titl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o-RO" smtClean="0"/>
              <a:t>Faceți clic pentru a edita stilul de titlu Coordonator</a:t>
            </a:r>
            <a:endParaRPr lang="en-US"/>
          </a:p>
        </p:txBody>
      </p:sp>
      <p:sp>
        <p:nvSpPr>
          <p:cNvPr id="3" name="Substituent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o-RO" smtClean="0"/>
              <a:t>Faceți clic pentru a edita stilurile de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en-US"/>
          </a:p>
        </p:txBody>
      </p:sp>
      <p:sp>
        <p:nvSpPr>
          <p:cNvPr id="4" name="Substituent dată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E7B2AD-34D6-4093-8772-DC8079B6D005}" type="datetimeFigureOut">
              <a:rPr lang="en-US" smtClean="0"/>
              <a:pPr/>
              <a:t>5/5/2020</a:t>
            </a:fld>
            <a:endParaRPr lang="en-US"/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923D44-A265-4C35-B3D9-34A1C005FE0F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13" Type="http://schemas.openxmlformats.org/officeDocument/2006/relationships/image" Target="../media/image12.jpeg"/><Relationship Id="rId3" Type="http://schemas.openxmlformats.org/officeDocument/2006/relationships/image" Target="../media/image2.gif"/><Relationship Id="rId7" Type="http://schemas.openxmlformats.org/officeDocument/2006/relationships/image" Target="../media/image6.gif"/><Relationship Id="rId12" Type="http://schemas.openxmlformats.org/officeDocument/2006/relationships/image" Target="../media/image11.jpeg"/><Relationship Id="rId2" Type="http://schemas.openxmlformats.org/officeDocument/2006/relationships/image" Target="../media/image1.jpeg"/><Relationship Id="rId16" Type="http://schemas.openxmlformats.org/officeDocument/2006/relationships/image" Target="../media/image15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11" Type="http://schemas.openxmlformats.org/officeDocument/2006/relationships/image" Target="../media/image10.jpeg"/><Relationship Id="rId5" Type="http://schemas.openxmlformats.org/officeDocument/2006/relationships/image" Target="../media/image4.jpeg"/><Relationship Id="rId15" Type="http://schemas.openxmlformats.org/officeDocument/2006/relationships/image" Target="../media/image14.jpeg"/><Relationship Id="rId10" Type="http://schemas.openxmlformats.org/officeDocument/2006/relationships/image" Target="../media/image9.jpeg"/><Relationship Id="rId4" Type="http://schemas.openxmlformats.org/officeDocument/2006/relationships/image" Target="../media/image3.jpeg"/><Relationship Id="rId9" Type="http://schemas.openxmlformats.org/officeDocument/2006/relationships/image" Target="../media/image8.jpeg"/><Relationship Id="rId14" Type="http://schemas.openxmlformats.org/officeDocument/2006/relationships/image" Target="../media/image13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3" Type="http://schemas.openxmlformats.org/officeDocument/2006/relationships/image" Target="../media/image2.gif"/><Relationship Id="rId7" Type="http://schemas.openxmlformats.org/officeDocument/2006/relationships/image" Target="../media/image1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wmf"/><Relationship Id="rId5" Type="http://schemas.openxmlformats.org/officeDocument/2006/relationships/image" Target="../media/image17.jpeg"/><Relationship Id="rId10" Type="http://schemas.openxmlformats.org/officeDocument/2006/relationships/image" Target="../media/image22.gif"/><Relationship Id="rId4" Type="http://schemas.openxmlformats.org/officeDocument/2006/relationships/image" Target="../media/image16.gif"/><Relationship Id="rId9" Type="http://schemas.openxmlformats.org/officeDocument/2006/relationships/image" Target="../media/image21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eg"/><Relationship Id="rId13" Type="http://schemas.openxmlformats.org/officeDocument/2006/relationships/image" Target="../media/image31.jpeg"/><Relationship Id="rId18" Type="http://schemas.openxmlformats.org/officeDocument/2006/relationships/image" Target="../media/image36.jpeg"/><Relationship Id="rId3" Type="http://schemas.openxmlformats.org/officeDocument/2006/relationships/image" Target="../media/image2.gif"/><Relationship Id="rId21" Type="http://schemas.openxmlformats.org/officeDocument/2006/relationships/image" Target="../media/image39.jpeg"/><Relationship Id="rId7" Type="http://schemas.openxmlformats.org/officeDocument/2006/relationships/image" Target="../media/image25.jpeg"/><Relationship Id="rId12" Type="http://schemas.openxmlformats.org/officeDocument/2006/relationships/image" Target="../media/image30.jpeg"/><Relationship Id="rId17" Type="http://schemas.openxmlformats.org/officeDocument/2006/relationships/image" Target="../media/image35.jpeg"/><Relationship Id="rId2" Type="http://schemas.openxmlformats.org/officeDocument/2006/relationships/image" Target="../media/image1.jpeg"/><Relationship Id="rId16" Type="http://schemas.openxmlformats.org/officeDocument/2006/relationships/image" Target="../media/image34.jpeg"/><Relationship Id="rId20" Type="http://schemas.openxmlformats.org/officeDocument/2006/relationships/image" Target="../media/image3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jpeg"/><Relationship Id="rId11" Type="http://schemas.openxmlformats.org/officeDocument/2006/relationships/image" Target="../media/image29.jpeg"/><Relationship Id="rId24" Type="http://schemas.openxmlformats.org/officeDocument/2006/relationships/image" Target="../media/image42.jpeg"/><Relationship Id="rId5" Type="http://schemas.openxmlformats.org/officeDocument/2006/relationships/image" Target="../media/image23.jpeg"/><Relationship Id="rId15" Type="http://schemas.openxmlformats.org/officeDocument/2006/relationships/image" Target="../media/image33.jpeg"/><Relationship Id="rId23" Type="http://schemas.openxmlformats.org/officeDocument/2006/relationships/image" Target="../media/image41.jpeg"/><Relationship Id="rId10" Type="http://schemas.openxmlformats.org/officeDocument/2006/relationships/image" Target="../media/image28.jpeg"/><Relationship Id="rId19" Type="http://schemas.openxmlformats.org/officeDocument/2006/relationships/image" Target="../media/image37.jpeg"/><Relationship Id="rId4" Type="http://schemas.openxmlformats.org/officeDocument/2006/relationships/image" Target="../media/image15.gif"/><Relationship Id="rId9" Type="http://schemas.openxmlformats.org/officeDocument/2006/relationships/image" Target="../media/image27.jpeg"/><Relationship Id="rId14" Type="http://schemas.openxmlformats.org/officeDocument/2006/relationships/image" Target="../media/image32.jpeg"/><Relationship Id="rId22" Type="http://schemas.openxmlformats.org/officeDocument/2006/relationships/image" Target="../media/image40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4.gif"/><Relationship Id="rId5" Type="http://schemas.openxmlformats.org/officeDocument/2006/relationships/image" Target="../media/image43.jpeg"/><Relationship Id="rId4" Type="http://schemas.openxmlformats.org/officeDocument/2006/relationships/image" Target="../media/image2.gi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jpeg"/><Relationship Id="rId3" Type="http://schemas.openxmlformats.org/officeDocument/2006/relationships/image" Target="../media/image2.gif"/><Relationship Id="rId7" Type="http://schemas.openxmlformats.org/officeDocument/2006/relationships/image" Target="../media/image46.jpeg"/><Relationship Id="rId12" Type="http://schemas.openxmlformats.org/officeDocument/2006/relationships/image" Target="../media/image5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jpeg"/><Relationship Id="rId11" Type="http://schemas.openxmlformats.org/officeDocument/2006/relationships/image" Target="../media/image50.jpeg"/><Relationship Id="rId5" Type="http://schemas.openxmlformats.org/officeDocument/2006/relationships/image" Target="../media/image45.jpeg"/><Relationship Id="rId10" Type="http://schemas.openxmlformats.org/officeDocument/2006/relationships/image" Target="../media/image49.jpeg"/><Relationship Id="rId4" Type="http://schemas.openxmlformats.org/officeDocument/2006/relationships/image" Target="../media/image11.jpeg"/><Relationship Id="rId9" Type="http://schemas.openxmlformats.org/officeDocument/2006/relationships/image" Target="../media/image4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ine 6" descr="2213840-538028-green-crystals-of-sea-salt-may-be-used-as-background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DDFFDE"/>
              </a:clrFrom>
              <a:clrTo>
                <a:srgbClr val="DDFFDE">
                  <a:alpha val="0"/>
                </a:srgbClr>
              </a:clrTo>
            </a:clrChange>
            <a:lum bright="4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Imagine 5" descr="Lectur3.gif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40000"/>
          </a:blip>
          <a:stretch>
            <a:fillRect/>
          </a:stretch>
        </p:blipFill>
        <p:spPr>
          <a:xfrm>
            <a:off x="500034" y="500042"/>
            <a:ext cx="8215370" cy="589608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Dreptunghi rotunjit 7"/>
          <p:cNvSpPr/>
          <p:nvPr/>
        </p:nvSpPr>
        <p:spPr>
          <a:xfrm>
            <a:off x="4166005" y="-46106"/>
            <a:ext cx="4000496" cy="928670"/>
          </a:xfrm>
          <a:prstGeom prst="roundRect">
            <a:avLst/>
          </a:prstGeom>
          <a:gradFill flip="none" rotWithShape="1">
            <a:gsLst>
              <a:gs pos="0">
                <a:schemeClr val="accent3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3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3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accent1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 dirty="0"/>
          </a:p>
        </p:txBody>
      </p:sp>
      <p:sp>
        <p:nvSpPr>
          <p:cNvPr id="9" name="Dreptunghi 8"/>
          <p:cNvSpPr/>
          <p:nvPr/>
        </p:nvSpPr>
        <p:spPr>
          <a:xfrm>
            <a:off x="4308865" y="13527"/>
            <a:ext cx="3714776" cy="830997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tx2">
                  <a:lumMod val="75000"/>
                </a:schemeClr>
              </a:contourClr>
            </a:sp3d>
          </a:bodyPr>
          <a:lstStyle/>
          <a:p>
            <a:pPr algn="ctr"/>
            <a:r>
              <a:rPr lang="ro-RO" sz="4800" b="1" dirty="0" smtClean="0">
                <a:ln w="11430"/>
                <a:solidFill>
                  <a:schemeClr val="accent5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</a:rPr>
              <a:t>SĂRURI</a:t>
            </a:r>
            <a:endParaRPr lang="ro-RO" sz="4800" b="1" dirty="0">
              <a:ln w="11430"/>
              <a:solidFill>
                <a:schemeClr val="accent5">
                  <a:lumMod val="7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10" name="Dreptunghi 9"/>
          <p:cNvSpPr/>
          <p:nvPr/>
        </p:nvSpPr>
        <p:spPr>
          <a:xfrm>
            <a:off x="-43036" y="633349"/>
            <a:ext cx="4857752" cy="571504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 prst="angle"/>
            </a:sp3d>
          </a:bodyPr>
          <a:lstStyle/>
          <a:p>
            <a:pPr algn="ctr"/>
            <a:r>
              <a:rPr lang="ro-RO" sz="4000" b="1" i="1" dirty="0" smtClean="0">
                <a:solidFill>
                  <a:schemeClr val="accent3">
                    <a:lumMod val="50000"/>
                  </a:schemeClr>
                </a:solidFill>
              </a:rPr>
              <a:t>Proprietăți fizice</a:t>
            </a:r>
            <a:endParaRPr lang="ro-RO" sz="4000" b="1" i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11" name="Dreptunghi rotunjit 10"/>
          <p:cNvSpPr/>
          <p:nvPr/>
        </p:nvSpPr>
        <p:spPr>
          <a:xfrm>
            <a:off x="221532" y="1318918"/>
            <a:ext cx="3929090" cy="2857520"/>
          </a:xfrm>
          <a:prstGeom prst="roundRect">
            <a:avLst>
              <a:gd name="adj" fmla="val 2402"/>
            </a:avLst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3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buNone/>
            </a:pPr>
            <a:endParaRPr lang="ro-RO" sz="1000" b="1" dirty="0" smtClean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64" name="Imagine 63" descr="CaCO3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00562" y="1071546"/>
            <a:ext cx="1695117" cy="14287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5" name="Imagine 64" descr="CuCO3 sol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93339" y="4275964"/>
            <a:ext cx="1428760" cy="14668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8" name="Imagine 67" descr="FE2SO43 solutie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37903" y="4195773"/>
            <a:ext cx="1428760" cy="13239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9" name="Imagine 68" descr="halite_2_animated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477013" y="1071546"/>
            <a:ext cx="2095516" cy="1571637"/>
          </a:xfrm>
          <a:prstGeom prst="rect">
            <a:avLst/>
          </a:prstGeom>
        </p:spPr>
      </p:pic>
      <p:pic>
        <p:nvPicPr>
          <p:cNvPr id="70" name="Imagine 69" descr="KMnO4 sol.jp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749723" y="4357695"/>
            <a:ext cx="1285883" cy="15001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1" name="Imagine 70" descr="KMnO4.jp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166663" y="5268602"/>
            <a:ext cx="1357322" cy="12858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3" name="Imagine 72" descr="NaClSol.jp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76789" y="4264068"/>
            <a:ext cx="1500198" cy="15001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4" name="Imagine 73" descr="polyferric_sulphate_21_.summ.jp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262005" y="5148353"/>
            <a:ext cx="1428760" cy="139065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2" name="Imagine 71" descr="NaCl.jp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07125" y="5232883"/>
            <a:ext cx="1357322" cy="13573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3" name="Imagine 62" descr="15025098.JP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2123979" y="4339457"/>
            <a:ext cx="1428760" cy="15001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7" name="Imagine 66" descr="CuSO4.jpg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1803777" y="5160994"/>
            <a:ext cx="1357322" cy="13573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6" name="Imagine 65" descr="CuCO3.jpg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3487344" y="5172367"/>
            <a:ext cx="1357322" cy="13573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5" name="Dreptunghi 74"/>
          <p:cNvSpPr/>
          <p:nvPr/>
        </p:nvSpPr>
        <p:spPr>
          <a:xfrm>
            <a:off x="428596" y="6457788"/>
            <a:ext cx="8286808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None/>
            </a:pPr>
            <a:r>
              <a:rPr lang="ro-RO" sz="1600" b="1" dirty="0" err="1" smtClean="0">
                <a:latin typeface="Constantia" pitchFamily="18" charset="0"/>
              </a:rPr>
              <a:t>NaCl</a:t>
            </a:r>
            <a:r>
              <a:rPr lang="ro-RO" sz="1600" b="1" dirty="0" smtClean="0">
                <a:latin typeface="Constantia" pitchFamily="18" charset="0"/>
              </a:rPr>
              <a:t>                        CuSO</a:t>
            </a:r>
            <a:r>
              <a:rPr lang="ro-RO" sz="1600" b="1" baseline="-25000" dirty="0" smtClean="0">
                <a:latin typeface="Constantia" pitchFamily="18" charset="0"/>
              </a:rPr>
              <a:t>4</a:t>
            </a:r>
            <a:r>
              <a:rPr lang="ro-RO" sz="1600" b="1" dirty="0" smtClean="0">
                <a:latin typeface="Constantia" pitchFamily="18" charset="0"/>
              </a:rPr>
              <a:t>                      CuCO</a:t>
            </a:r>
            <a:r>
              <a:rPr lang="ro-RO" sz="1600" b="1" baseline="-25000" dirty="0" smtClean="0">
                <a:latin typeface="Constantia" pitchFamily="18" charset="0"/>
              </a:rPr>
              <a:t>3 </a:t>
            </a:r>
            <a:r>
              <a:rPr lang="ro-RO" sz="1600" b="1" dirty="0" smtClean="0">
                <a:latin typeface="Constantia" pitchFamily="18" charset="0"/>
              </a:rPr>
              <a:t>                   Fe</a:t>
            </a:r>
            <a:r>
              <a:rPr lang="ro-RO" sz="1600" b="1" baseline="-25000" dirty="0" smtClean="0">
                <a:latin typeface="Constantia" pitchFamily="18" charset="0"/>
              </a:rPr>
              <a:t>2</a:t>
            </a:r>
            <a:r>
              <a:rPr lang="ro-RO" sz="1600" b="1" dirty="0" smtClean="0">
                <a:latin typeface="Constantia" pitchFamily="18" charset="0"/>
              </a:rPr>
              <a:t>(SO</a:t>
            </a:r>
            <a:r>
              <a:rPr lang="ro-RO" sz="1600" b="1" baseline="-25000" dirty="0" smtClean="0">
                <a:latin typeface="Constantia" pitchFamily="18" charset="0"/>
              </a:rPr>
              <a:t>4</a:t>
            </a:r>
            <a:r>
              <a:rPr lang="ro-RO" sz="1600" b="1" dirty="0" smtClean="0">
                <a:latin typeface="Constantia" pitchFamily="18" charset="0"/>
              </a:rPr>
              <a:t>)</a:t>
            </a:r>
            <a:r>
              <a:rPr lang="ro-RO" sz="1600" b="1" baseline="-25000" dirty="0" smtClean="0">
                <a:latin typeface="Constantia" pitchFamily="18" charset="0"/>
              </a:rPr>
              <a:t>3</a:t>
            </a:r>
            <a:r>
              <a:rPr lang="ro-RO" sz="1600" b="1" dirty="0" smtClean="0">
                <a:latin typeface="Constantia" pitchFamily="18" charset="0"/>
              </a:rPr>
              <a:t>                     KMnO</a:t>
            </a:r>
            <a:r>
              <a:rPr lang="ro-RO" sz="1600" b="1" baseline="-25000" dirty="0" smtClean="0">
                <a:latin typeface="Constantia" pitchFamily="18" charset="0"/>
              </a:rPr>
              <a:t>4</a:t>
            </a:r>
          </a:p>
        </p:txBody>
      </p:sp>
      <p:sp>
        <p:nvSpPr>
          <p:cNvPr id="76" name="Dreptunghi 75"/>
          <p:cNvSpPr/>
          <p:nvPr/>
        </p:nvSpPr>
        <p:spPr>
          <a:xfrm>
            <a:off x="4929190" y="2428868"/>
            <a:ext cx="785818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None/>
            </a:pPr>
            <a:r>
              <a:rPr lang="ro-RO" sz="1600" b="1" dirty="0" smtClean="0">
                <a:latin typeface="Constantia" pitchFamily="18" charset="0"/>
              </a:rPr>
              <a:t>CaCO</a:t>
            </a:r>
            <a:r>
              <a:rPr lang="ro-RO" sz="1600" b="1" baseline="-25000" dirty="0" smtClean="0">
                <a:latin typeface="Constantia" pitchFamily="18" charset="0"/>
              </a:rPr>
              <a:t>3</a:t>
            </a:r>
          </a:p>
        </p:txBody>
      </p:sp>
      <p:sp>
        <p:nvSpPr>
          <p:cNvPr id="88" name="Dreptunghi 87"/>
          <p:cNvSpPr/>
          <p:nvPr/>
        </p:nvSpPr>
        <p:spPr>
          <a:xfrm>
            <a:off x="6357950" y="2643182"/>
            <a:ext cx="2357454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ro-RO" sz="1200" b="1" dirty="0" smtClean="0">
                <a:latin typeface="Constantia" pitchFamily="18" charset="0"/>
              </a:rPr>
              <a:t>Modelul cristalului de </a:t>
            </a:r>
            <a:r>
              <a:rPr lang="ro-RO" sz="1200" b="1" dirty="0" err="1" smtClean="0">
                <a:latin typeface="Constantia" pitchFamily="18" charset="0"/>
              </a:rPr>
              <a:t>NaCl</a:t>
            </a:r>
            <a:endParaRPr lang="ro-RO" sz="1200" b="1" baseline="-25000" dirty="0" smtClean="0">
              <a:latin typeface="Constantia" pitchFamily="18" charset="0"/>
            </a:endParaRPr>
          </a:p>
        </p:txBody>
      </p:sp>
      <p:pic>
        <p:nvPicPr>
          <p:cNvPr id="89" name="Imagine 88" descr="silver-chloride.gif"/>
          <p:cNvPicPr>
            <a:picLocks noChangeAspect="1"/>
          </p:cNvPicPr>
          <p:nvPr/>
        </p:nvPicPr>
        <p:blipFill>
          <a:blip r:embed="rId16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lum bright="70000" contrast="-70000"/>
          </a:blip>
          <a:stretch>
            <a:fillRect/>
          </a:stretch>
        </p:blipFill>
        <p:spPr>
          <a:xfrm>
            <a:off x="357158" y="1000108"/>
            <a:ext cx="3714776" cy="2571768"/>
          </a:xfrm>
          <a:prstGeom prst="rect">
            <a:avLst/>
          </a:prstGeom>
        </p:spPr>
      </p:pic>
      <p:sp>
        <p:nvSpPr>
          <p:cNvPr id="197" name="Dreptunghi 196"/>
          <p:cNvSpPr/>
          <p:nvPr/>
        </p:nvSpPr>
        <p:spPr>
          <a:xfrm>
            <a:off x="294582" y="1193716"/>
            <a:ext cx="3786214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None/>
            </a:pPr>
            <a:endParaRPr lang="en-US" sz="1200" b="1" dirty="0" smtClean="0">
              <a:latin typeface="Constantia" pitchFamily="18" charset="0"/>
            </a:endParaRPr>
          </a:p>
          <a:p>
            <a:pPr algn="just">
              <a:buNone/>
            </a:pPr>
            <a:r>
              <a:rPr lang="ro-RO" sz="1200" b="1" dirty="0" smtClean="0">
                <a:latin typeface="Constantia" pitchFamily="18" charset="0"/>
              </a:rPr>
              <a:t>Substanțe </a:t>
            </a:r>
            <a:r>
              <a:rPr lang="ro-RO" sz="1200" b="1" dirty="0" smtClean="0">
                <a:latin typeface="Constantia" pitchFamily="18" charset="0"/>
              </a:rPr>
              <a:t>solide, deseori cristalizate;</a:t>
            </a:r>
          </a:p>
          <a:p>
            <a:pPr algn="just">
              <a:buNone/>
            </a:pPr>
            <a:r>
              <a:rPr lang="ro-RO" sz="1200" b="1" dirty="0" smtClean="0">
                <a:latin typeface="Constantia" pitchFamily="18" charset="0"/>
              </a:rPr>
              <a:t>Culoare: </a:t>
            </a:r>
          </a:p>
          <a:p>
            <a:pPr algn="just">
              <a:buFont typeface="Arial" pitchFamily="34" charset="0"/>
              <a:buChar char="•"/>
            </a:pPr>
            <a:r>
              <a:rPr lang="ro-RO" sz="1200" b="1" dirty="0" smtClean="0">
                <a:latin typeface="Constantia" pitchFamily="18" charset="0"/>
              </a:rPr>
              <a:t>  incolore (</a:t>
            </a:r>
            <a:r>
              <a:rPr lang="ro-RO" sz="1200" b="1" dirty="0" err="1" smtClean="0">
                <a:latin typeface="Constantia" pitchFamily="18" charset="0"/>
              </a:rPr>
              <a:t>NaCl</a:t>
            </a:r>
            <a:r>
              <a:rPr lang="ro-RO" sz="1200" b="1" dirty="0" smtClean="0">
                <a:latin typeface="Constantia" pitchFamily="18" charset="0"/>
              </a:rPr>
              <a:t>, </a:t>
            </a:r>
            <a:r>
              <a:rPr lang="ro-RO" sz="1200" b="1" dirty="0" err="1" smtClean="0">
                <a:latin typeface="Constantia" pitchFamily="18" charset="0"/>
              </a:rPr>
              <a:t>KCl</a:t>
            </a:r>
            <a:r>
              <a:rPr lang="ro-RO" sz="1200" b="1" dirty="0" smtClean="0">
                <a:latin typeface="Constantia" pitchFamily="18" charset="0"/>
              </a:rPr>
              <a:t>, </a:t>
            </a:r>
            <a:r>
              <a:rPr lang="ro-RO" sz="1200" b="1" dirty="0" err="1" smtClean="0">
                <a:latin typeface="Constantia" pitchFamily="18" charset="0"/>
              </a:rPr>
              <a:t>KBr</a:t>
            </a:r>
            <a:r>
              <a:rPr lang="ro-RO" sz="1200" b="1" dirty="0" smtClean="0">
                <a:latin typeface="Constantia" pitchFamily="18" charset="0"/>
              </a:rPr>
              <a:t>); </a:t>
            </a:r>
          </a:p>
          <a:p>
            <a:pPr algn="just">
              <a:buFont typeface="Arial" pitchFamily="34" charset="0"/>
              <a:buChar char="•"/>
            </a:pPr>
            <a:r>
              <a:rPr lang="ro-RO" sz="1200" b="1" dirty="0" smtClean="0">
                <a:latin typeface="Constantia" pitchFamily="18" charset="0"/>
              </a:rPr>
              <a:t>  albe (CaCO</a:t>
            </a:r>
            <a:r>
              <a:rPr lang="ro-RO" sz="1200" b="1" baseline="-25000" dirty="0" smtClean="0">
                <a:latin typeface="Constantia" pitchFamily="18" charset="0"/>
              </a:rPr>
              <a:t>3</a:t>
            </a:r>
            <a:r>
              <a:rPr lang="ro-RO" sz="1200" b="1" dirty="0" smtClean="0">
                <a:latin typeface="Constantia" pitchFamily="18" charset="0"/>
              </a:rPr>
              <a:t>, Na</a:t>
            </a:r>
            <a:r>
              <a:rPr lang="ro-RO" sz="1200" b="1" baseline="-25000" dirty="0" smtClean="0">
                <a:latin typeface="Constantia" pitchFamily="18" charset="0"/>
              </a:rPr>
              <a:t>2</a:t>
            </a:r>
            <a:r>
              <a:rPr lang="ro-RO" sz="1200" b="1" dirty="0" smtClean="0">
                <a:latin typeface="Constantia" pitchFamily="18" charset="0"/>
              </a:rPr>
              <a:t>SO</a:t>
            </a:r>
            <a:r>
              <a:rPr lang="ro-RO" sz="1200" b="1" baseline="-25000" dirty="0" smtClean="0">
                <a:latin typeface="Constantia" pitchFamily="18" charset="0"/>
              </a:rPr>
              <a:t>4</a:t>
            </a:r>
            <a:r>
              <a:rPr lang="ro-RO" sz="1200" b="1" dirty="0" smtClean="0">
                <a:latin typeface="Constantia" pitchFamily="18" charset="0"/>
              </a:rPr>
              <a:t>, BaSO</a:t>
            </a:r>
            <a:r>
              <a:rPr lang="ro-RO" sz="1200" b="1" baseline="-25000" dirty="0" smtClean="0">
                <a:latin typeface="Constantia" pitchFamily="18" charset="0"/>
              </a:rPr>
              <a:t>4</a:t>
            </a:r>
            <a:r>
              <a:rPr lang="ro-RO" sz="1200" b="1" dirty="0" smtClean="0">
                <a:latin typeface="Constantia" pitchFamily="18" charset="0"/>
              </a:rPr>
              <a:t>);</a:t>
            </a:r>
          </a:p>
          <a:p>
            <a:pPr algn="just">
              <a:buFont typeface="Arial" pitchFamily="34" charset="0"/>
              <a:buChar char="•"/>
            </a:pPr>
            <a:r>
              <a:rPr lang="ro-RO" sz="1200" b="1" dirty="0" smtClean="0">
                <a:latin typeface="Constantia" pitchFamily="18" charset="0"/>
              </a:rPr>
              <a:t>  colorate (CuSO</a:t>
            </a:r>
            <a:r>
              <a:rPr lang="ro-RO" sz="1200" b="1" baseline="-25000" dirty="0" smtClean="0">
                <a:latin typeface="Constantia" pitchFamily="18" charset="0"/>
              </a:rPr>
              <a:t>4</a:t>
            </a:r>
            <a:r>
              <a:rPr lang="ro-RO" sz="1200" b="1" dirty="0" smtClean="0">
                <a:latin typeface="Constantia" pitchFamily="18" charset="0"/>
              </a:rPr>
              <a:t> – albastru, CuCO</a:t>
            </a:r>
            <a:r>
              <a:rPr lang="ro-RO" sz="1200" b="1" baseline="-25000" dirty="0" smtClean="0">
                <a:latin typeface="Constantia" pitchFamily="18" charset="0"/>
              </a:rPr>
              <a:t>3</a:t>
            </a:r>
            <a:r>
              <a:rPr lang="ro-RO" sz="1200" b="1" dirty="0" smtClean="0">
                <a:latin typeface="Constantia" pitchFamily="18" charset="0"/>
              </a:rPr>
              <a:t> – verde, Fe</a:t>
            </a:r>
            <a:r>
              <a:rPr lang="ro-RO" sz="1200" b="1" baseline="-25000" dirty="0" smtClean="0">
                <a:latin typeface="Constantia" pitchFamily="18" charset="0"/>
              </a:rPr>
              <a:t>2</a:t>
            </a:r>
            <a:r>
              <a:rPr lang="ro-RO" sz="1200" b="1" dirty="0" smtClean="0">
                <a:latin typeface="Constantia" pitchFamily="18" charset="0"/>
              </a:rPr>
              <a:t>(SO</a:t>
            </a:r>
            <a:r>
              <a:rPr lang="ro-RO" sz="1200" b="1" baseline="-25000" dirty="0" smtClean="0">
                <a:latin typeface="Constantia" pitchFamily="18" charset="0"/>
              </a:rPr>
              <a:t>4</a:t>
            </a:r>
            <a:r>
              <a:rPr lang="ro-RO" sz="1200" b="1" dirty="0" smtClean="0">
                <a:latin typeface="Constantia" pitchFamily="18" charset="0"/>
              </a:rPr>
              <a:t>)</a:t>
            </a:r>
            <a:r>
              <a:rPr lang="ro-RO" sz="1200" b="1" baseline="-25000" dirty="0" smtClean="0">
                <a:latin typeface="Constantia" pitchFamily="18" charset="0"/>
              </a:rPr>
              <a:t>3</a:t>
            </a:r>
            <a:r>
              <a:rPr lang="ro-RO" sz="1200" b="1" dirty="0" smtClean="0">
                <a:latin typeface="Constantia" pitchFamily="18" charset="0"/>
              </a:rPr>
              <a:t> - portocaliu)</a:t>
            </a:r>
          </a:p>
          <a:p>
            <a:pPr algn="just">
              <a:buNone/>
            </a:pPr>
            <a:r>
              <a:rPr lang="ro-RO" sz="1200" b="1" dirty="0" smtClean="0">
                <a:latin typeface="Constantia" pitchFamily="18" charset="0"/>
              </a:rPr>
              <a:t>Solubilitate în apă:</a:t>
            </a:r>
          </a:p>
          <a:p>
            <a:pPr algn="just">
              <a:buFont typeface="Arial" pitchFamily="34" charset="0"/>
              <a:buChar char="•"/>
            </a:pPr>
            <a:r>
              <a:rPr lang="ro-RO" sz="1200" b="1" dirty="0" smtClean="0">
                <a:latin typeface="Constantia" pitchFamily="18" charset="0"/>
              </a:rPr>
              <a:t>  Săruri solubile: săruri de sodiu și de potasiu</a:t>
            </a:r>
          </a:p>
          <a:p>
            <a:pPr algn="just">
              <a:buFont typeface="Arial" pitchFamily="34" charset="0"/>
              <a:buChar char="•"/>
            </a:pPr>
            <a:r>
              <a:rPr lang="ro-RO" sz="1200" b="1" dirty="0" smtClean="0">
                <a:latin typeface="Constantia" pitchFamily="18" charset="0"/>
              </a:rPr>
              <a:t>  Săruri insolubileCaSO</a:t>
            </a:r>
            <a:r>
              <a:rPr lang="ro-RO" sz="1200" b="1" baseline="-25000" dirty="0" smtClean="0">
                <a:latin typeface="Constantia" pitchFamily="18" charset="0"/>
              </a:rPr>
              <a:t>4</a:t>
            </a:r>
            <a:r>
              <a:rPr lang="ro-RO" sz="1200" b="1" dirty="0" smtClean="0">
                <a:latin typeface="Constantia" pitchFamily="18" charset="0"/>
              </a:rPr>
              <a:t>, CaCO</a:t>
            </a:r>
            <a:r>
              <a:rPr lang="ro-RO" sz="1200" b="1" baseline="-25000" dirty="0" smtClean="0">
                <a:latin typeface="Constantia" pitchFamily="18" charset="0"/>
              </a:rPr>
              <a:t>3</a:t>
            </a:r>
          </a:p>
          <a:p>
            <a:pPr algn="just">
              <a:buNone/>
            </a:pPr>
            <a:r>
              <a:rPr lang="ro-RO" sz="1200" b="1" dirty="0" smtClean="0">
                <a:latin typeface="Constantia" pitchFamily="18" charset="0"/>
              </a:rPr>
              <a:t>Gust:</a:t>
            </a:r>
          </a:p>
          <a:p>
            <a:pPr algn="just">
              <a:buFont typeface="Arial" pitchFamily="34" charset="0"/>
              <a:buChar char="•"/>
            </a:pPr>
            <a:r>
              <a:rPr lang="ro-RO" sz="1200" b="1" dirty="0" smtClean="0">
                <a:latin typeface="Constantia" pitchFamily="18" charset="0"/>
              </a:rPr>
              <a:t>  </a:t>
            </a:r>
            <a:r>
              <a:rPr lang="ro-RO" sz="1200" b="1" dirty="0" err="1" smtClean="0">
                <a:latin typeface="Constantia" pitchFamily="18" charset="0"/>
              </a:rPr>
              <a:t>NaCl</a:t>
            </a:r>
            <a:r>
              <a:rPr lang="ro-RO" sz="1200" b="1" dirty="0" smtClean="0">
                <a:latin typeface="Constantia" pitchFamily="18" charset="0"/>
              </a:rPr>
              <a:t>, </a:t>
            </a:r>
            <a:r>
              <a:rPr lang="ro-RO" sz="1200" b="1" dirty="0" err="1" smtClean="0">
                <a:latin typeface="Constantia" pitchFamily="18" charset="0"/>
              </a:rPr>
              <a:t>KCl</a:t>
            </a:r>
            <a:r>
              <a:rPr lang="ro-RO" sz="1200" b="1" dirty="0" smtClean="0">
                <a:latin typeface="Constantia" pitchFamily="18" charset="0"/>
              </a:rPr>
              <a:t> – sărate</a:t>
            </a:r>
          </a:p>
          <a:p>
            <a:pPr algn="just">
              <a:buFont typeface="Arial" pitchFamily="34" charset="0"/>
              <a:buChar char="•"/>
            </a:pPr>
            <a:r>
              <a:rPr lang="ro-RO" sz="1200" b="1" dirty="0" smtClean="0">
                <a:latin typeface="Constantia" pitchFamily="18" charset="0"/>
              </a:rPr>
              <a:t>  MgSO</a:t>
            </a:r>
            <a:r>
              <a:rPr lang="ro-RO" sz="1200" b="1" baseline="-25000" dirty="0" smtClean="0">
                <a:latin typeface="Constantia" pitchFamily="18" charset="0"/>
              </a:rPr>
              <a:t>4</a:t>
            </a:r>
            <a:r>
              <a:rPr lang="ro-RO" sz="1200" b="1" dirty="0" smtClean="0">
                <a:latin typeface="Constantia" pitchFamily="18" charset="0"/>
              </a:rPr>
              <a:t> – amar</a:t>
            </a:r>
          </a:p>
          <a:p>
            <a:pPr algn="just">
              <a:buFont typeface="Arial" pitchFamily="34" charset="0"/>
              <a:buChar char="•"/>
            </a:pPr>
            <a:r>
              <a:rPr lang="ro-RO" sz="1200" b="1" dirty="0" smtClean="0">
                <a:latin typeface="Constantia" pitchFamily="18" charset="0"/>
              </a:rPr>
              <a:t>  Na</a:t>
            </a:r>
            <a:r>
              <a:rPr lang="ro-RO" sz="1200" b="1" baseline="-25000" dirty="0" smtClean="0">
                <a:latin typeface="Constantia" pitchFamily="18" charset="0"/>
              </a:rPr>
              <a:t>2</a:t>
            </a:r>
            <a:r>
              <a:rPr lang="ro-RO" sz="1200" b="1" dirty="0" smtClean="0">
                <a:latin typeface="Constantia" pitchFamily="18" charset="0"/>
              </a:rPr>
              <a:t>SO</a:t>
            </a:r>
            <a:r>
              <a:rPr lang="ro-RO" sz="1200" b="1" baseline="-25000" dirty="0" smtClean="0">
                <a:latin typeface="Constantia" pitchFamily="18" charset="0"/>
              </a:rPr>
              <a:t>4</a:t>
            </a:r>
            <a:r>
              <a:rPr lang="ro-RO" sz="1200" b="1" dirty="0" smtClean="0">
                <a:latin typeface="Constantia" pitchFamily="18" charset="0"/>
              </a:rPr>
              <a:t> – amărui-sărat</a:t>
            </a:r>
          </a:p>
          <a:p>
            <a:pPr algn="just">
              <a:buNone/>
            </a:pPr>
            <a:r>
              <a:rPr lang="ro-RO" sz="1200" b="1" dirty="0" smtClean="0">
                <a:latin typeface="Constantia" pitchFamily="18" charset="0"/>
              </a:rPr>
              <a:t>Soluțiile sărurilor conduc curentul electric</a:t>
            </a:r>
          </a:p>
        </p:txBody>
      </p:sp>
      <p:sp>
        <p:nvSpPr>
          <p:cNvPr id="90" name="Dreptunghi rotunjit 89"/>
          <p:cNvSpPr/>
          <p:nvPr/>
        </p:nvSpPr>
        <p:spPr>
          <a:xfrm>
            <a:off x="6679421" y="3259613"/>
            <a:ext cx="1928826" cy="928694"/>
          </a:xfrm>
          <a:prstGeom prst="roundRect">
            <a:avLst>
              <a:gd name="adj" fmla="val 2402"/>
            </a:avLst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3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buNone/>
            </a:pPr>
            <a:endParaRPr lang="ro-RO" sz="1000" b="1" dirty="0" smtClean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92" name="Dreptunghi 91"/>
          <p:cNvSpPr/>
          <p:nvPr/>
        </p:nvSpPr>
        <p:spPr>
          <a:xfrm>
            <a:off x="6643702" y="3071810"/>
            <a:ext cx="1643074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None/>
            </a:pPr>
            <a:r>
              <a:rPr lang="ro-RO" sz="1000" b="1" dirty="0" smtClean="0">
                <a:latin typeface="Constantia" pitchFamily="18" charset="0"/>
              </a:rPr>
              <a:t> </a:t>
            </a:r>
            <a:endParaRPr lang="en-US" sz="1000" b="1" dirty="0" smtClean="0">
              <a:latin typeface="Constantia" pitchFamily="18" charset="0"/>
            </a:endParaRPr>
          </a:p>
          <a:p>
            <a:pPr algn="just">
              <a:buNone/>
            </a:pPr>
            <a:endParaRPr lang="en-US" sz="1000" b="1" dirty="0">
              <a:latin typeface="Constantia" pitchFamily="18" charset="0"/>
            </a:endParaRPr>
          </a:p>
          <a:p>
            <a:pPr algn="just">
              <a:buNone/>
            </a:pPr>
            <a:r>
              <a:rPr lang="ro-RO" sz="1000" b="1" dirty="0" smtClean="0">
                <a:latin typeface="Constantia" pitchFamily="18" charset="0"/>
              </a:rPr>
              <a:t>NaCl</a:t>
            </a:r>
            <a:endParaRPr lang="ro-RO" sz="1000" b="1" dirty="0" smtClean="0">
              <a:latin typeface="Constantia" pitchFamily="18" charset="0"/>
            </a:endParaRPr>
          </a:p>
          <a:p>
            <a:pPr algn="just">
              <a:buNone/>
            </a:pPr>
            <a:endParaRPr lang="ro-RO" sz="800" b="1" dirty="0" smtClean="0">
              <a:latin typeface="Constantia" pitchFamily="18" charset="0"/>
            </a:endParaRPr>
          </a:p>
          <a:p>
            <a:pPr algn="just">
              <a:buFontTx/>
              <a:buChar char="-"/>
            </a:pPr>
            <a:r>
              <a:rPr lang="ro-RO" sz="1000" b="1" dirty="0" smtClean="0">
                <a:latin typeface="Constantia" pitchFamily="18" charset="0"/>
              </a:rPr>
              <a:t> solidă, cristalizată</a:t>
            </a:r>
          </a:p>
          <a:p>
            <a:pPr algn="just">
              <a:buFontTx/>
              <a:buChar char="-"/>
            </a:pPr>
            <a:r>
              <a:rPr lang="ro-RO" sz="1000" b="1" dirty="0" smtClean="0">
                <a:latin typeface="Constantia" pitchFamily="18" charset="0"/>
              </a:rPr>
              <a:t> incoloră </a:t>
            </a:r>
          </a:p>
          <a:p>
            <a:pPr algn="just">
              <a:buFontTx/>
              <a:buChar char="-"/>
            </a:pPr>
            <a:r>
              <a:rPr lang="ro-RO" sz="1000" b="1" dirty="0" smtClean="0">
                <a:latin typeface="Constantia" pitchFamily="18" charset="0"/>
              </a:rPr>
              <a:t> solubilă în apă</a:t>
            </a:r>
          </a:p>
        </p:txBody>
      </p:sp>
      <p:sp>
        <p:nvSpPr>
          <p:cNvPr id="93" name="Dreptunghi rotunjit 92"/>
          <p:cNvSpPr/>
          <p:nvPr/>
        </p:nvSpPr>
        <p:spPr>
          <a:xfrm>
            <a:off x="4402920" y="3067575"/>
            <a:ext cx="1928826" cy="1143008"/>
          </a:xfrm>
          <a:prstGeom prst="roundRect">
            <a:avLst>
              <a:gd name="adj" fmla="val 2402"/>
            </a:avLst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3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buNone/>
            </a:pPr>
            <a:endParaRPr lang="ro-RO" sz="1000" b="1" dirty="0" smtClean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95" name="Dreptunghi 94"/>
          <p:cNvSpPr/>
          <p:nvPr/>
        </p:nvSpPr>
        <p:spPr>
          <a:xfrm>
            <a:off x="4472093" y="3079433"/>
            <a:ext cx="1785950" cy="984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None/>
            </a:pPr>
            <a:r>
              <a:rPr lang="ro-RO" sz="1000" b="1" dirty="0" smtClean="0">
                <a:latin typeface="Constantia" pitchFamily="18" charset="0"/>
              </a:rPr>
              <a:t> CaCO</a:t>
            </a:r>
            <a:r>
              <a:rPr lang="ro-RO" sz="1000" b="1" baseline="-25000" dirty="0" smtClean="0">
                <a:latin typeface="Constantia" pitchFamily="18" charset="0"/>
              </a:rPr>
              <a:t>3</a:t>
            </a:r>
          </a:p>
          <a:p>
            <a:pPr algn="just">
              <a:buNone/>
            </a:pPr>
            <a:endParaRPr lang="ro-RO" sz="800" b="1" dirty="0" smtClean="0">
              <a:latin typeface="Constantia" pitchFamily="18" charset="0"/>
            </a:endParaRPr>
          </a:p>
          <a:p>
            <a:pPr algn="just">
              <a:buFontTx/>
              <a:buChar char="-"/>
            </a:pPr>
            <a:r>
              <a:rPr lang="ro-RO" sz="1000" b="1" dirty="0" smtClean="0">
                <a:latin typeface="Constantia" pitchFamily="18" charset="0"/>
              </a:rPr>
              <a:t> solid;</a:t>
            </a:r>
          </a:p>
          <a:p>
            <a:pPr algn="just">
              <a:buFontTx/>
              <a:buChar char="-"/>
            </a:pPr>
            <a:r>
              <a:rPr lang="ro-RO" sz="1000" b="1" dirty="0" smtClean="0">
                <a:latin typeface="Constantia" pitchFamily="18" charset="0"/>
              </a:rPr>
              <a:t> culoarea albă (în stare pură este incolor);</a:t>
            </a:r>
          </a:p>
          <a:p>
            <a:pPr algn="just">
              <a:buFontTx/>
              <a:buChar char="-"/>
            </a:pPr>
            <a:r>
              <a:rPr lang="ro-RO" sz="1000" b="1" dirty="0" smtClean="0">
                <a:latin typeface="Constantia" pitchFamily="18" charset="0"/>
              </a:rPr>
              <a:t> insolubil în apă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ine 6" descr="2213840-538028-green-crystals-of-sea-salt-may-be-used-as-background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DDFFDE"/>
              </a:clrFrom>
              <a:clrTo>
                <a:srgbClr val="DDFFDE">
                  <a:alpha val="0"/>
                </a:srgbClr>
              </a:clrTo>
            </a:clrChange>
            <a:lum bright="4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Imagine 5" descr="Lectur3.gif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40000"/>
          </a:blip>
          <a:stretch>
            <a:fillRect/>
          </a:stretch>
        </p:blipFill>
        <p:spPr>
          <a:xfrm>
            <a:off x="500034" y="500042"/>
            <a:ext cx="8215370" cy="589608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Dreptunghi rotunjit 7"/>
          <p:cNvSpPr/>
          <p:nvPr/>
        </p:nvSpPr>
        <p:spPr>
          <a:xfrm>
            <a:off x="5143504" y="0"/>
            <a:ext cx="4000496" cy="928670"/>
          </a:xfrm>
          <a:prstGeom prst="roundRect">
            <a:avLst/>
          </a:prstGeom>
          <a:gradFill flip="none" rotWithShape="1">
            <a:gsLst>
              <a:gs pos="0">
                <a:schemeClr val="accent3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3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3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accent1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 dirty="0"/>
          </a:p>
        </p:txBody>
      </p:sp>
      <p:sp>
        <p:nvSpPr>
          <p:cNvPr id="9" name="Dreptunghi 8"/>
          <p:cNvSpPr/>
          <p:nvPr/>
        </p:nvSpPr>
        <p:spPr>
          <a:xfrm>
            <a:off x="5286380" y="1"/>
            <a:ext cx="3714776" cy="830997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tx2">
                  <a:lumMod val="75000"/>
                </a:schemeClr>
              </a:contourClr>
            </a:sp3d>
          </a:bodyPr>
          <a:lstStyle/>
          <a:p>
            <a:pPr algn="ctr"/>
            <a:r>
              <a:rPr lang="ro-RO" sz="4800" b="1" dirty="0" smtClean="0">
                <a:ln w="11430"/>
                <a:solidFill>
                  <a:schemeClr val="accent5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</a:rPr>
              <a:t>SĂRURI</a:t>
            </a:r>
            <a:endParaRPr lang="ro-RO" sz="4800" b="1" dirty="0">
              <a:ln w="11430"/>
              <a:solidFill>
                <a:schemeClr val="accent5">
                  <a:lumMod val="7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10" name="Dreptunghi 9"/>
          <p:cNvSpPr/>
          <p:nvPr/>
        </p:nvSpPr>
        <p:spPr>
          <a:xfrm>
            <a:off x="0" y="142852"/>
            <a:ext cx="4857752" cy="571504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 prst="angle"/>
            </a:sp3d>
          </a:bodyPr>
          <a:lstStyle/>
          <a:p>
            <a:pPr algn="ctr"/>
            <a:r>
              <a:rPr lang="ro-RO" sz="4000" b="1" i="1" dirty="0" smtClean="0">
                <a:solidFill>
                  <a:schemeClr val="accent3">
                    <a:lumMod val="50000"/>
                  </a:schemeClr>
                </a:solidFill>
              </a:rPr>
              <a:t>Proprietăți chimice</a:t>
            </a:r>
            <a:endParaRPr lang="ro-RO" sz="4000" b="1" i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11" name="Dreptunghi rotunjit 10"/>
          <p:cNvSpPr/>
          <p:nvPr/>
        </p:nvSpPr>
        <p:spPr>
          <a:xfrm>
            <a:off x="214282" y="1000108"/>
            <a:ext cx="4214842" cy="2714644"/>
          </a:xfrm>
          <a:prstGeom prst="roundRect">
            <a:avLst>
              <a:gd name="adj" fmla="val 2402"/>
            </a:avLst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3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buNone/>
            </a:pPr>
            <a:endParaRPr lang="ro-RO" sz="1000" b="1" dirty="0" smtClean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9" name="Dreptunghi rotunjit 28"/>
          <p:cNvSpPr/>
          <p:nvPr/>
        </p:nvSpPr>
        <p:spPr>
          <a:xfrm>
            <a:off x="214282" y="3786190"/>
            <a:ext cx="4214842" cy="2786082"/>
          </a:xfrm>
          <a:prstGeom prst="roundRect">
            <a:avLst>
              <a:gd name="adj" fmla="val 2402"/>
            </a:avLst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3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buNone/>
            </a:pPr>
            <a:endParaRPr lang="ro-RO" sz="1000" b="1" dirty="0" smtClean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0" name="Dreptunghi 29"/>
          <p:cNvSpPr/>
          <p:nvPr/>
        </p:nvSpPr>
        <p:spPr>
          <a:xfrm>
            <a:off x="285720" y="1000108"/>
            <a:ext cx="4000528" cy="357190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 prst="angle"/>
            </a:sp3d>
          </a:bodyPr>
          <a:lstStyle/>
          <a:p>
            <a:pPr algn="ctr"/>
            <a:r>
              <a:rPr lang="ro-RO" b="1" i="1" dirty="0" smtClean="0">
                <a:solidFill>
                  <a:schemeClr val="accent3">
                    <a:lumMod val="50000"/>
                  </a:schemeClr>
                </a:solidFill>
              </a:rPr>
              <a:t>Descompunerea termică</a:t>
            </a:r>
            <a:endParaRPr lang="ro-RO" b="1" i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31" name="Dreptunghi rotunjit 30"/>
          <p:cNvSpPr/>
          <p:nvPr/>
        </p:nvSpPr>
        <p:spPr>
          <a:xfrm>
            <a:off x="714348" y="1285860"/>
            <a:ext cx="3714776" cy="1000132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buNone/>
            </a:pPr>
            <a:r>
              <a:rPr lang="ro-RO" sz="1100" b="1" dirty="0" smtClean="0">
                <a:solidFill>
                  <a:schemeClr val="tx1"/>
                </a:solidFill>
                <a:latin typeface="Constantia" pitchFamily="18" charset="0"/>
              </a:rPr>
              <a:t>Introdu într-o eprubetă o spatulă de carbonat de cupru, substanţă solidă de culoare verde. Încălzeşte cu atenţie eprubeta. Ce se observă?</a:t>
            </a:r>
          </a:p>
          <a:p>
            <a:pPr algn="just">
              <a:buNone/>
            </a:pPr>
            <a:r>
              <a:rPr lang="ro-RO" sz="1100" b="1" dirty="0" smtClean="0">
                <a:solidFill>
                  <a:schemeClr val="tx1"/>
                </a:solidFill>
                <a:latin typeface="Constantia" pitchFamily="18" charset="0"/>
              </a:rPr>
              <a:t>Adu apoi la gura eprubetei o aşchie de brad cu punct incandescent. De ce s-a stins?</a:t>
            </a:r>
          </a:p>
        </p:txBody>
      </p:sp>
      <p:pic>
        <p:nvPicPr>
          <p:cNvPr id="32" name="Imagine 31" descr="pericol_de_moarte_0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7158" y="1785926"/>
            <a:ext cx="357190" cy="370838"/>
          </a:xfrm>
          <a:prstGeom prst="rect">
            <a:avLst/>
          </a:prstGeom>
        </p:spPr>
      </p:pic>
      <p:pic>
        <p:nvPicPr>
          <p:cNvPr id="33" name="Imagine 32" descr="CuCO3decomposition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7158" y="2285992"/>
            <a:ext cx="851238" cy="121444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4" name="Picture 212" descr="MCj03340700000[1]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>
          <a:xfrm flipH="1">
            <a:off x="357158" y="1357298"/>
            <a:ext cx="357190" cy="357190"/>
          </a:xfrm>
          <a:prstGeom prst="rect">
            <a:avLst/>
          </a:prstGeom>
          <a:noFill/>
        </p:spPr>
      </p:pic>
      <p:sp>
        <p:nvSpPr>
          <p:cNvPr id="35" name="Dreptunghi rotunjit 34"/>
          <p:cNvSpPr/>
          <p:nvPr/>
        </p:nvSpPr>
        <p:spPr>
          <a:xfrm>
            <a:off x="1285852" y="2285992"/>
            <a:ext cx="3071834" cy="857256"/>
          </a:xfrm>
          <a:prstGeom prst="roundRect">
            <a:avLst>
              <a:gd name="adj" fmla="val 5385"/>
            </a:avLst>
          </a:prstGeom>
          <a:solidFill>
            <a:schemeClr val="accent3">
              <a:lumMod val="50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o-RO" sz="900" b="1" dirty="0" smtClean="0">
                <a:solidFill>
                  <a:schemeClr val="bg1"/>
                </a:solidFill>
                <a:latin typeface="Constantia" pitchFamily="18" charset="0"/>
              </a:rPr>
              <a:t>După puţin timp, apare o substanţă nouă de culoare neagră – </a:t>
            </a:r>
            <a:r>
              <a:rPr lang="ro-RO" sz="900" b="1" i="1" dirty="0" smtClean="0">
                <a:solidFill>
                  <a:schemeClr val="bg1"/>
                </a:solidFill>
                <a:latin typeface="Constantia" pitchFamily="18" charset="0"/>
              </a:rPr>
              <a:t>oxidul de cupru </a:t>
            </a:r>
            <a:r>
              <a:rPr lang="ro-RO" sz="900" b="1" dirty="0" smtClean="0">
                <a:solidFill>
                  <a:schemeClr val="bg1"/>
                </a:solidFill>
                <a:latin typeface="Constantia" pitchFamily="18" charset="0"/>
              </a:rPr>
              <a:t>(</a:t>
            </a:r>
            <a:r>
              <a:rPr lang="ro-RO" sz="900" b="1" dirty="0" err="1" smtClean="0">
                <a:solidFill>
                  <a:schemeClr val="bg1"/>
                </a:solidFill>
                <a:latin typeface="Constantia" pitchFamily="18" charset="0"/>
              </a:rPr>
              <a:t>CuO</a:t>
            </a:r>
            <a:r>
              <a:rPr lang="ro-RO" sz="900" b="1" dirty="0" smtClean="0">
                <a:solidFill>
                  <a:schemeClr val="bg1"/>
                </a:solidFill>
                <a:latin typeface="Constantia" pitchFamily="18" charset="0"/>
              </a:rPr>
              <a:t>). Aşchia de brad se stinge la gura eprubetei datorită celuilalt produs rezultat – </a:t>
            </a:r>
            <a:r>
              <a:rPr lang="ro-RO" sz="900" b="1" i="1" dirty="0" smtClean="0">
                <a:solidFill>
                  <a:schemeClr val="bg1"/>
                </a:solidFill>
                <a:latin typeface="Constantia" pitchFamily="18" charset="0"/>
              </a:rPr>
              <a:t>dioxidul de carbon </a:t>
            </a:r>
            <a:r>
              <a:rPr lang="ro-RO" sz="900" b="1" dirty="0" smtClean="0">
                <a:solidFill>
                  <a:schemeClr val="bg1"/>
                </a:solidFill>
                <a:latin typeface="Constantia" pitchFamily="18" charset="0"/>
              </a:rPr>
              <a:t>(CO</a:t>
            </a:r>
            <a:r>
              <a:rPr lang="ro-RO" sz="900" b="1" baseline="-25000" dirty="0" smtClean="0">
                <a:solidFill>
                  <a:schemeClr val="bg1"/>
                </a:solidFill>
                <a:latin typeface="Constantia" pitchFamily="18" charset="0"/>
              </a:rPr>
              <a:t>2</a:t>
            </a:r>
            <a:r>
              <a:rPr lang="ro-RO" sz="900" b="1" dirty="0" smtClean="0">
                <a:solidFill>
                  <a:schemeClr val="bg1"/>
                </a:solidFill>
                <a:latin typeface="Constantia" pitchFamily="18" charset="0"/>
              </a:rPr>
              <a:t>) – gaz care nu întreţine arderea.</a:t>
            </a:r>
          </a:p>
        </p:txBody>
      </p:sp>
      <p:sp>
        <p:nvSpPr>
          <p:cNvPr id="36" name="Dreptunghi 35"/>
          <p:cNvSpPr/>
          <p:nvPr/>
        </p:nvSpPr>
        <p:spPr>
          <a:xfrm>
            <a:off x="1142976" y="3143248"/>
            <a:ext cx="342902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o-RO" sz="2800" b="1" i="1" dirty="0" smtClean="0">
                <a:ln w="1905"/>
                <a:solidFill>
                  <a:schemeClr val="accent3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CuCO</a:t>
            </a:r>
            <a:r>
              <a:rPr lang="ro-RO" sz="2800" b="1" i="1" baseline="-25000" dirty="0" smtClean="0">
                <a:ln w="1905"/>
                <a:solidFill>
                  <a:schemeClr val="accent3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3</a:t>
            </a:r>
            <a:r>
              <a:rPr lang="ro-RO" sz="2800" b="1" i="1" dirty="0" smtClean="0">
                <a:ln w="1905"/>
                <a:solidFill>
                  <a:schemeClr val="accent3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→</a:t>
            </a:r>
            <a:r>
              <a:rPr lang="ro-RO" sz="2800" b="1" i="1" dirty="0" err="1" smtClean="0">
                <a:ln w="1905"/>
                <a:solidFill>
                  <a:schemeClr val="accent3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CuO</a:t>
            </a:r>
            <a:r>
              <a:rPr lang="ro-RO" sz="2800" b="1" i="1" dirty="0" smtClean="0">
                <a:ln w="1905"/>
                <a:solidFill>
                  <a:schemeClr val="accent3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+ CO</a:t>
            </a:r>
            <a:r>
              <a:rPr lang="ro-RO" sz="2800" b="1" i="1" baseline="-25000" dirty="0" smtClean="0">
                <a:ln w="1905"/>
                <a:solidFill>
                  <a:schemeClr val="accent3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</a:t>
            </a:r>
            <a:r>
              <a:rPr lang="ro-RO" sz="2800" b="1" i="1" dirty="0" smtClean="0">
                <a:ln w="1905"/>
                <a:solidFill>
                  <a:schemeClr val="accent3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libri"/>
              </a:rPr>
              <a:t>↑</a:t>
            </a:r>
            <a:endParaRPr lang="ro-RO" sz="2800" b="1" i="1" dirty="0">
              <a:ln w="1905"/>
              <a:solidFill>
                <a:schemeClr val="accent3">
                  <a:lumMod val="5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39" name="Picture 212" descr="MCj03340700000[1]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>
          <a:xfrm flipH="1">
            <a:off x="357158" y="4286256"/>
            <a:ext cx="357190" cy="357190"/>
          </a:xfrm>
          <a:prstGeom prst="rect">
            <a:avLst/>
          </a:prstGeom>
          <a:noFill/>
        </p:spPr>
      </p:pic>
      <p:pic>
        <p:nvPicPr>
          <p:cNvPr id="40" name="Imagine 39" descr="CuSO41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357555" y="5000636"/>
            <a:ext cx="857256" cy="100013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1" name="Dreptunghi 40"/>
          <p:cNvSpPr/>
          <p:nvPr/>
        </p:nvSpPr>
        <p:spPr>
          <a:xfrm>
            <a:off x="285720" y="5214950"/>
            <a:ext cx="3000396" cy="714380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o-RO" sz="900" b="1" dirty="0" smtClean="0">
                <a:solidFill>
                  <a:schemeClr val="bg1"/>
                </a:solidFill>
                <a:latin typeface="Constantia" pitchFamily="18" charset="0"/>
              </a:rPr>
              <a:t>Cuiul s-a acoperit cu un strat roşiatic de </a:t>
            </a:r>
            <a:r>
              <a:rPr lang="ro-RO" sz="900" b="1" i="1" dirty="0" smtClean="0">
                <a:solidFill>
                  <a:schemeClr val="bg1"/>
                </a:solidFill>
                <a:latin typeface="Constantia" pitchFamily="18" charset="0"/>
              </a:rPr>
              <a:t>cupru</a:t>
            </a:r>
            <a:r>
              <a:rPr lang="ro-RO" sz="900" b="1" dirty="0" smtClean="0">
                <a:solidFill>
                  <a:schemeClr val="bg1"/>
                </a:solidFill>
                <a:latin typeface="Constantia" pitchFamily="18" charset="0"/>
              </a:rPr>
              <a:t> (Cu).</a:t>
            </a:r>
          </a:p>
          <a:p>
            <a:pPr algn="just"/>
            <a:r>
              <a:rPr lang="ro-RO" sz="900" b="1" dirty="0" smtClean="0">
                <a:solidFill>
                  <a:schemeClr val="bg1"/>
                </a:solidFill>
                <a:latin typeface="Constantia" pitchFamily="18" charset="0"/>
              </a:rPr>
              <a:t>Soluţia de CuSO</a:t>
            </a:r>
            <a:r>
              <a:rPr lang="ro-RO" sz="900" b="1" baseline="-25000" dirty="0" smtClean="0">
                <a:solidFill>
                  <a:schemeClr val="bg1"/>
                </a:solidFill>
                <a:latin typeface="Constantia" pitchFamily="18" charset="0"/>
              </a:rPr>
              <a:t>4</a:t>
            </a:r>
            <a:r>
              <a:rPr lang="ro-RO" sz="900" b="1" dirty="0" smtClean="0">
                <a:solidFill>
                  <a:schemeClr val="bg1"/>
                </a:solidFill>
                <a:latin typeface="Constantia" pitchFamily="18" charset="0"/>
              </a:rPr>
              <a:t> s-a deschis la culoare. Dacă vom ţine cuiul în continuare, soluţia se va colora în verde, datorită formării </a:t>
            </a:r>
            <a:r>
              <a:rPr lang="ro-RO" sz="900" b="1" i="1" dirty="0" smtClean="0">
                <a:solidFill>
                  <a:schemeClr val="bg1"/>
                </a:solidFill>
                <a:latin typeface="Constantia" pitchFamily="18" charset="0"/>
              </a:rPr>
              <a:t>sulfatului de fier </a:t>
            </a:r>
            <a:r>
              <a:rPr lang="ro-RO" sz="900" b="1" dirty="0" smtClean="0">
                <a:solidFill>
                  <a:schemeClr val="bg1"/>
                </a:solidFill>
                <a:latin typeface="Constantia" pitchFamily="18" charset="0"/>
              </a:rPr>
              <a:t>(FeSO4).</a:t>
            </a:r>
          </a:p>
        </p:txBody>
      </p:sp>
      <p:sp>
        <p:nvSpPr>
          <p:cNvPr id="43" name="Dreptunghi 42"/>
          <p:cNvSpPr/>
          <p:nvPr/>
        </p:nvSpPr>
        <p:spPr>
          <a:xfrm>
            <a:off x="785786" y="4214818"/>
            <a:ext cx="3500462" cy="107157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buNone/>
            </a:pPr>
            <a:r>
              <a:rPr lang="ro-RO" sz="1100" b="1" dirty="0" smtClean="0">
                <a:solidFill>
                  <a:schemeClr val="tx1"/>
                </a:solidFill>
                <a:latin typeface="Constantia" pitchFamily="18" charset="0"/>
              </a:rPr>
              <a:t>Introdu un cui de fier într-o eprubetă ce conţine soluţie de sulfat de cupru (CuSO</a:t>
            </a:r>
            <a:r>
              <a:rPr lang="ro-RO" sz="1100" b="1" baseline="-25000" dirty="0" smtClean="0">
                <a:solidFill>
                  <a:schemeClr val="tx1"/>
                </a:solidFill>
                <a:latin typeface="Constantia" pitchFamily="18" charset="0"/>
              </a:rPr>
              <a:t>4</a:t>
            </a:r>
            <a:r>
              <a:rPr lang="ro-RO" sz="1100" b="1" dirty="0" smtClean="0">
                <a:solidFill>
                  <a:schemeClr val="tx1"/>
                </a:solidFill>
                <a:latin typeface="Constantia" pitchFamily="18" charset="0"/>
              </a:rPr>
              <a:t>). Scoate-l apoi după câteva minute.</a:t>
            </a:r>
          </a:p>
          <a:p>
            <a:pPr algn="just">
              <a:buNone/>
            </a:pPr>
            <a:r>
              <a:rPr lang="ro-RO" sz="1100" b="1" dirty="0" smtClean="0">
                <a:solidFill>
                  <a:schemeClr val="tx1"/>
                </a:solidFill>
                <a:latin typeface="Constantia" pitchFamily="18" charset="0"/>
              </a:rPr>
              <a:t>Ce ai observat la suprafaţa cuiului? Dar cu soluţia?</a:t>
            </a:r>
          </a:p>
          <a:p>
            <a:pPr algn="just"/>
            <a:endParaRPr lang="ro-RO" sz="1200" b="1" dirty="0" smtClean="0">
              <a:solidFill>
                <a:schemeClr val="tx1"/>
              </a:solidFill>
              <a:latin typeface="Constantia" pitchFamily="18" charset="0"/>
            </a:endParaRPr>
          </a:p>
        </p:txBody>
      </p:sp>
      <p:sp>
        <p:nvSpPr>
          <p:cNvPr id="44" name="Dreptunghi 43"/>
          <p:cNvSpPr/>
          <p:nvPr/>
        </p:nvSpPr>
        <p:spPr>
          <a:xfrm>
            <a:off x="285720" y="3857628"/>
            <a:ext cx="4000528" cy="357190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 prst="angle"/>
            </a:sp3d>
          </a:bodyPr>
          <a:lstStyle/>
          <a:p>
            <a:pPr algn="ctr"/>
            <a:r>
              <a:rPr lang="ro-RO" b="1" i="1" dirty="0" smtClean="0">
                <a:solidFill>
                  <a:schemeClr val="accent3">
                    <a:lumMod val="50000"/>
                  </a:schemeClr>
                </a:solidFill>
              </a:rPr>
              <a:t>Reacția cu metalele</a:t>
            </a:r>
            <a:endParaRPr lang="ro-RO" b="1" i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45" name="Dreptunghi 44"/>
          <p:cNvSpPr/>
          <p:nvPr/>
        </p:nvSpPr>
        <p:spPr>
          <a:xfrm>
            <a:off x="285720" y="6000768"/>
            <a:ext cx="407196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o-RO" sz="2800" b="1" i="1" dirty="0" smtClean="0">
                <a:ln w="1905"/>
                <a:solidFill>
                  <a:schemeClr val="accent3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Fe + CuSO</a:t>
            </a:r>
            <a:r>
              <a:rPr lang="ro-RO" sz="2800" b="1" i="1" baseline="-25000" dirty="0" smtClean="0">
                <a:ln w="1905"/>
                <a:solidFill>
                  <a:schemeClr val="accent3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4</a:t>
            </a:r>
            <a:r>
              <a:rPr lang="ro-RO" sz="2800" b="1" i="1" dirty="0" smtClean="0">
                <a:ln w="1905"/>
                <a:solidFill>
                  <a:schemeClr val="accent3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→FeSO</a:t>
            </a:r>
            <a:r>
              <a:rPr lang="ro-RO" sz="2800" b="1" i="1" baseline="-25000" dirty="0" smtClean="0">
                <a:ln w="1905"/>
                <a:solidFill>
                  <a:schemeClr val="accent3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4 </a:t>
            </a:r>
            <a:r>
              <a:rPr lang="ro-RO" sz="2800" b="1" i="1" dirty="0" smtClean="0">
                <a:ln w="1905"/>
                <a:solidFill>
                  <a:schemeClr val="accent3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+ Cu</a:t>
            </a:r>
            <a:r>
              <a:rPr lang="ro-RO" sz="2800" b="1" i="1" dirty="0" smtClean="0">
                <a:ln w="1905"/>
                <a:solidFill>
                  <a:schemeClr val="accent3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libri"/>
              </a:rPr>
              <a:t>↓</a:t>
            </a:r>
            <a:endParaRPr lang="ro-RO" sz="2800" b="1" i="1" dirty="0">
              <a:ln w="1905"/>
              <a:solidFill>
                <a:schemeClr val="accent3">
                  <a:lumMod val="5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46" name="Dreptunghi rotunjit 45"/>
          <p:cNvSpPr/>
          <p:nvPr/>
        </p:nvSpPr>
        <p:spPr>
          <a:xfrm>
            <a:off x="4572000" y="1000108"/>
            <a:ext cx="4357718" cy="1928826"/>
          </a:xfrm>
          <a:prstGeom prst="roundRect">
            <a:avLst>
              <a:gd name="adj" fmla="val 3609"/>
            </a:avLst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3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ro-RO" sz="1400" b="1" dirty="0" smtClean="0">
              <a:solidFill>
                <a:sysClr val="windowText" lastClr="000000"/>
              </a:solidFill>
              <a:latin typeface="Constantia" pitchFamily="18" charset="0"/>
            </a:endParaRPr>
          </a:p>
        </p:txBody>
      </p:sp>
      <p:sp>
        <p:nvSpPr>
          <p:cNvPr id="47" name="Dreptunghi rotunjit 46"/>
          <p:cNvSpPr/>
          <p:nvPr/>
        </p:nvSpPr>
        <p:spPr>
          <a:xfrm>
            <a:off x="4572000" y="3000372"/>
            <a:ext cx="4357718" cy="1571636"/>
          </a:xfrm>
          <a:prstGeom prst="roundRect">
            <a:avLst>
              <a:gd name="adj" fmla="val 3609"/>
            </a:avLst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3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ro-RO" sz="1400" b="1" dirty="0" smtClean="0">
              <a:solidFill>
                <a:sysClr val="windowText" lastClr="000000"/>
              </a:solidFill>
              <a:latin typeface="Constantia" pitchFamily="18" charset="0"/>
            </a:endParaRPr>
          </a:p>
        </p:txBody>
      </p:sp>
      <p:sp>
        <p:nvSpPr>
          <p:cNvPr id="48" name="Dreptunghi 47"/>
          <p:cNvSpPr/>
          <p:nvPr/>
        </p:nvSpPr>
        <p:spPr>
          <a:xfrm>
            <a:off x="5072066" y="3000372"/>
            <a:ext cx="3643370" cy="385594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 prst="angle"/>
            </a:sp3d>
          </a:bodyPr>
          <a:lstStyle/>
          <a:p>
            <a:pPr algn="ctr"/>
            <a:r>
              <a:rPr lang="ro-RO" sz="1600" b="1" i="1" dirty="0" smtClean="0">
                <a:solidFill>
                  <a:schemeClr val="accent3">
                    <a:lumMod val="50000"/>
                  </a:schemeClr>
                </a:solidFill>
              </a:rPr>
              <a:t>Reacția BaCl</a:t>
            </a:r>
            <a:r>
              <a:rPr lang="ro-RO" sz="1600" b="1" i="1" baseline="-25000" dirty="0" smtClean="0">
                <a:solidFill>
                  <a:schemeClr val="accent3">
                    <a:lumMod val="50000"/>
                  </a:schemeClr>
                </a:solidFill>
              </a:rPr>
              <a:t>2</a:t>
            </a:r>
            <a:r>
              <a:rPr lang="ro-RO" sz="1600" b="1" i="1" dirty="0" smtClean="0">
                <a:solidFill>
                  <a:schemeClr val="accent3">
                    <a:lumMod val="50000"/>
                  </a:schemeClr>
                </a:solidFill>
              </a:rPr>
              <a:t> cu acidul sulfuric/sulfații</a:t>
            </a:r>
            <a:endParaRPr lang="ro-RO" sz="1600" b="1" i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49" name="Dreptunghi 48"/>
          <p:cNvSpPr/>
          <p:nvPr/>
        </p:nvSpPr>
        <p:spPr>
          <a:xfrm>
            <a:off x="5143504" y="3286124"/>
            <a:ext cx="3643338" cy="42862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buNone/>
            </a:pPr>
            <a:r>
              <a:rPr lang="ro-RO" sz="1100" b="1" dirty="0" smtClean="0">
                <a:solidFill>
                  <a:schemeClr val="tx1"/>
                </a:solidFill>
                <a:latin typeface="Constantia" pitchFamily="18" charset="0"/>
              </a:rPr>
              <a:t>Tratează într-o eprubetă o soluție de acid sulfuric  cu o soluție de clorură de bariu (BaCl</a:t>
            </a:r>
            <a:r>
              <a:rPr lang="ro-RO" sz="1100" b="1" baseline="-25000" dirty="0" smtClean="0">
                <a:solidFill>
                  <a:schemeClr val="tx1"/>
                </a:solidFill>
                <a:latin typeface="Constantia" pitchFamily="18" charset="0"/>
              </a:rPr>
              <a:t>2</a:t>
            </a:r>
            <a:r>
              <a:rPr lang="ro-RO" sz="1100" b="1" dirty="0" smtClean="0">
                <a:solidFill>
                  <a:schemeClr val="tx1"/>
                </a:solidFill>
                <a:latin typeface="Constantia" pitchFamily="18" charset="0"/>
              </a:rPr>
              <a:t>)</a:t>
            </a:r>
            <a:endParaRPr lang="ro-RO" sz="1100" b="1" dirty="0" smtClean="0">
              <a:solidFill>
                <a:sysClr val="windowText" lastClr="000000"/>
              </a:solidFill>
              <a:latin typeface="Constantia" pitchFamily="18" charset="0"/>
            </a:endParaRPr>
          </a:p>
        </p:txBody>
      </p:sp>
      <p:sp>
        <p:nvSpPr>
          <p:cNvPr id="50" name="Dreptunghi 49"/>
          <p:cNvSpPr/>
          <p:nvPr/>
        </p:nvSpPr>
        <p:spPr>
          <a:xfrm>
            <a:off x="4572000" y="4143380"/>
            <a:ext cx="4357718" cy="357190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 prst="angle"/>
            </a:sp3d>
          </a:bodyPr>
          <a:lstStyle/>
          <a:p>
            <a:pPr algn="ctr"/>
            <a:r>
              <a:rPr lang="ro-RO" sz="2000" b="1" i="1" dirty="0" smtClean="0">
                <a:solidFill>
                  <a:schemeClr val="accent3">
                    <a:lumMod val="50000"/>
                  </a:schemeClr>
                </a:solidFill>
              </a:rPr>
              <a:t>BaCl</a:t>
            </a:r>
            <a:r>
              <a:rPr lang="ro-RO" sz="2000" b="1" i="1" baseline="-25000" dirty="0" smtClean="0">
                <a:solidFill>
                  <a:schemeClr val="accent3">
                    <a:lumMod val="50000"/>
                  </a:schemeClr>
                </a:solidFill>
              </a:rPr>
              <a:t>2</a:t>
            </a:r>
            <a:r>
              <a:rPr lang="ro-RO" sz="2000" b="1" i="1" dirty="0" smtClean="0">
                <a:solidFill>
                  <a:schemeClr val="accent3">
                    <a:lumMod val="50000"/>
                  </a:schemeClr>
                </a:solidFill>
              </a:rPr>
              <a:t> + SO</a:t>
            </a:r>
            <a:r>
              <a:rPr lang="ro-RO" sz="2000" b="1" i="1" baseline="-25000" dirty="0" smtClean="0">
                <a:solidFill>
                  <a:schemeClr val="accent3">
                    <a:lumMod val="50000"/>
                  </a:schemeClr>
                </a:solidFill>
              </a:rPr>
              <a:t>4</a:t>
            </a:r>
            <a:r>
              <a:rPr lang="ro-RO" sz="2000" b="1" i="1" baseline="30000" dirty="0" smtClean="0">
                <a:solidFill>
                  <a:schemeClr val="accent3">
                    <a:lumMod val="50000"/>
                  </a:schemeClr>
                </a:solidFill>
              </a:rPr>
              <a:t>2-</a:t>
            </a:r>
            <a:r>
              <a:rPr lang="ro-RO" sz="2000" b="1" i="1" dirty="0" smtClean="0">
                <a:solidFill>
                  <a:schemeClr val="accent3">
                    <a:lumMod val="50000"/>
                  </a:schemeClr>
                </a:solidFill>
              </a:rPr>
              <a:t> → BaSO</a:t>
            </a:r>
            <a:r>
              <a:rPr lang="ro-RO" sz="2000" b="1" i="1" baseline="-25000" dirty="0" smtClean="0">
                <a:solidFill>
                  <a:schemeClr val="accent3">
                    <a:lumMod val="50000"/>
                  </a:schemeClr>
                </a:solidFill>
              </a:rPr>
              <a:t>4</a:t>
            </a:r>
            <a:r>
              <a:rPr lang="ro-RO" sz="2000" b="1" i="1" dirty="0" smtClean="0">
                <a:solidFill>
                  <a:schemeClr val="accent3">
                    <a:lumMod val="50000"/>
                  </a:schemeClr>
                </a:solidFill>
              </a:rPr>
              <a:t>↓ + 2Cl </a:t>
            </a:r>
            <a:r>
              <a:rPr lang="ro-RO" sz="2000" b="1" i="1" baseline="30000" dirty="0" smtClean="0">
                <a:solidFill>
                  <a:schemeClr val="accent3">
                    <a:lumMod val="50000"/>
                  </a:schemeClr>
                </a:solidFill>
              </a:rPr>
              <a:t>-</a:t>
            </a:r>
            <a:endParaRPr lang="ro-RO" sz="2000" b="1" i="1" baseline="30000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57" name="Picture 212" descr="MCj03340700000[1]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>
          <a:xfrm flipH="1">
            <a:off x="4643438" y="1071546"/>
            <a:ext cx="357190" cy="357190"/>
          </a:xfrm>
          <a:prstGeom prst="rect">
            <a:avLst/>
          </a:prstGeom>
          <a:noFill/>
        </p:spPr>
      </p:pic>
      <p:pic>
        <p:nvPicPr>
          <p:cNvPr id="58" name="Imagine 57" descr="precautions-4.jp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643438" y="1500174"/>
            <a:ext cx="357190" cy="35719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0" name="Imagine 79" descr="proc13.jpg"/>
          <p:cNvPicPr>
            <a:picLocks noChangeAspect="1"/>
          </p:cNvPicPr>
          <p:nvPr/>
        </p:nvPicPr>
        <p:blipFill>
          <a:blip r:embed="rId9">
            <a:lum bright="40000"/>
          </a:blip>
          <a:stretch>
            <a:fillRect/>
          </a:stretch>
        </p:blipFill>
        <p:spPr>
          <a:xfrm>
            <a:off x="5857884" y="928670"/>
            <a:ext cx="1857388" cy="19551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4" name="Dreptunghi 53"/>
          <p:cNvSpPr/>
          <p:nvPr/>
        </p:nvSpPr>
        <p:spPr>
          <a:xfrm>
            <a:off x="5143504" y="1357299"/>
            <a:ext cx="3643338" cy="5715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buNone/>
            </a:pPr>
            <a:r>
              <a:rPr lang="ro-RO" sz="1100" b="1" dirty="0" smtClean="0">
                <a:solidFill>
                  <a:schemeClr val="tx1"/>
                </a:solidFill>
                <a:latin typeface="Constantia" pitchFamily="18" charset="0"/>
              </a:rPr>
              <a:t>Tratează într-o eprubetă o soluție de acid clorhidric cu nitrat de argint(AgNO</a:t>
            </a:r>
            <a:r>
              <a:rPr lang="ro-RO" sz="1100" b="1" baseline="-25000" dirty="0" smtClean="0">
                <a:solidFill>
                  <a:schemeClr val="tx1"/>
                </a:solidFill>
                <a:latin typeface="Constantia" pitchFamily="18" charset="0"/>
              </a:rPr>
              <a:t>3</a:t>
            </a:r>
            <a:r>
              <a:rPr lang="ro-RO" sz="1100" b="1" dirty="0" smtClean="0">
                <a:solidFill>
                  <a:schemeClr val="tx1"/>
                </a:solidFill>
                <a:latin typeface="Constantia" pitchFamily="18" charset="0"/>
              </a:rPr>
              <a:t>). Atenție la manevrarea nitratului de argint.</a:t>
            </a:r>
            <a:endParaRPr lang="ro-RO" sz="1100" b="1" dirty="0" smtClean="0">
              <a:solidFill>
                <a:sysClr val="windowText" lastClr="000000"/>
              </a:solidFill>
              <a:latin typeface="Constantia" pitchFamily="18" charset="0"/>
            </a:endParaRPr>
          </a:p>
        </p:txBody>
      </p:sp>
      <p:sp>
        <p:nvSpPr>
          <p:cNvPr id="55" name="Dreptunghi rotunjit 54"/>
          <p:cNvSpPr/>
          <p:nvPr/>
        </p:nvSpPr>
        <p:spPr>
          <a:xfrm>
            <a:off x="4714876" y="1928802"/>
            <a:ext cx="4071966" cy="571504"/>
          </a:xfrm>
          <a:prstGeom prst="roundRect">
            <a:avLst>
              <a:gd name="adj" fmla="val 3609"/>
            </a:avLst>
          </a:prstGeom>
          <a:solidFill>
            <a:schemeClr val="accent3">
              <a:lumMod val="50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o-RO" sz="1000" b="1" dirty="0" smtClean="0">
                <a:solidFill>
                  <a:schemeClr val="bg1"/>
                </a:solidFill>
                <a:latin typeface="Constantia" pitchFamily="18" charset="0"/>
              </a:rPr>
              <a:t>Se formează un precipitat alb-brânzos, fotosensibil de </a:t>
            </a:r>
            <a:r>
              <a:rPr lang="ro-RO" sz="1000" b="1" i="1" dirty="0" smtClean="0">
                <a:solidFill>
                  <a:schemeClr val="bg1"/>
                </a:solidFill>
                <a:latin typeface="Constantia" pitchFamily="18" charset="0"/>
              </a:rPr>
              <a:t>clorură de argint</a:t>
            </a:r>
            <a:r>
              <a:rPr lang="ro-RO" sz="1000" b="1" dirty="0" smtClean="0">
                <a:solidFill>
                  <a:schemeClr val="bg1"/>
                </a:solidFill>
                <a:latin typeface="Constantia" pitchFamily="18" charset="0"/>
              </a:rPr>
              <a:t>.</a:t>
            </a:r>
          </a:p>
          <a:p>
            <a:pPr algn="just"/>
            <a:r>
              <a:rPr lang="ro-RO" sz="1000" b="1" dirty="0" smtClean="0">
                <a:solidFill>
                  <a:schemeClr val="bg1"/>
                </a:solidFill>
                <a:latin typeface="Constantia" pitchFamily="18" charset="0"/>
              </a:rPr>
              <a:t>AgNO3 se folosește pentru identificarea anionului clorură.</a:t>
            </a:r>
          </a:p>
        </p:txBody>
      </p:sp>
      <p:sp>
        <p:nvSpPr>
          <p:cNvPr id="56" name="Dreptunghi 55"/>
          <p:cNvSpPr/>
          <p:nvPr/>
        </p:nvSpPr>
        <p:spPr>
          <a:xfrm>
            <a:off x="4572000" y="2500306"/>
            <a:ext cx="4357718" cy="357190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 prst="angle"/>
            </a:sp3d>
          </a:bodyPr>
          <a:lstStyle/>
          <a:p>
            <a:pPr algn="ctr"/>
            <a:r>
              <a:rPr lang="ro-RO" sz="2000" b="1" i="1" dirty="0" smtClean="0">
                <a:solidFill>
                  <a:schemeClr val="accent3">
                    <a:lumMod val="50000"/>
                  </a:schemeClr>
                </a:solidFill>
              </a:rPr>
              <a:t>AgNO</a:t>
            </a:r>
            <a:r>
              <a:rPr lang="ro-RO" sz="2000" b="1" i="1" baseline="-25000" dirty="0" smtClean="0">
                <a:solidFill>
                  <a:schemeClr val="accent3">
                    <a:lumMod val="50000"/>
                  </a:schemeClr>
                </a:solidFill>
              </a:rPr>
              <a:t>3</a:t>
            </a:r>
            <a:r>
              <a:rPr lang="ro-RO" sz="2000" b="1" i="1" dirty="0" smtClean="0">
                <a:solidFill>
                  <a:schemeClr val="accent3">
                    <a:lumMod val="50000"/>
                  </a:schemeClr>
                </a:solidFill>
              </a:rPr>
              <a:t> + Cl </a:t>
            </a:r>
            <a:r>
              <a:rPr lang="ro-RO" sz="2000" b="1" i="1" baseline="30000" dirty="0" smtClean="0">
                <a:solidFill>
                  <a:schemeClr val="accent3">
                    <a:lumMod val="50000"/>
                  </a:schemeClr>
                </a:solidFill>
              </a:rPr>
              <a:t>-</a:t>
            </a:r>
            <a:r>
              <a:rPr lang="ro-RO" sz="2000" b="1" i="1" dirty="0" smtClean="0">
                <a:solidFill>
                  <a:schemeClr val="accent3">
                    <a:lumMod val="50000"/>
                  </a:schemeClr>
                </a:solidFill>
              </a:rPr>
              <a:t> → </a:t>
            </a:r>
            <a:r>
              <a:rPr lang="ro-RO" sz="2000" b="1" i="1" dirty="0" err="1" smtClean="0">
                <a:solidFill>
                  <a:schemeClr val="accent3">
                    <a:lumMod val="50000"/>
                  </a:schemeClr>
                </a:solidFill>
              </a:rPr>
              <a:t>AgCl</a:t>
            </a:r>
            <a:r>
              <a:rPr lang="ro-RO" sz="2000" b="1" i="1" dirty="0" smtClean="0">
                <a:solidFill>
                  <a:schemeClr val="accent3">
                    <a:lumMod val="50000"/>
                  </a:schemeClr>
                </a:solidFill>
              </a:rPr>
              <a:t>↓ + NO</a:t>
            </a:r>
            <a:r>
              <a:rPr lang="ro-RO" sz="2000" b="1" i="1" baseline="-25000" dirty="0" smtClean="0">
                <a:solidFill>
                  <a:schemeClr val="accent3">
                    <a:lumMod val="50000"/>
                  </a:schemeClr>
                </a:solidFill>
              </a:rPr>
              <a:t>3 </a:t>
            </a:r>
            <a:r>
              <a:rPr lang="ro-RO" sz="2000" b="1" i="1" baseline="30000" dirty="0" smtClean="0">
                <a:solidFill>
                  <a:schemeClr val="accent3">
                    <a:lumMod val="50000"/>
                  </a:schemeClr>
                </a:solidFill>
              </a:rPr>
              <a:t>-</a:t>
            </a:r>
            <a:endParaRPr lang="ro-RO" sz="2000" b="1" i="1" baseline="30000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59" name="Dreptunghi 58"/>
          <p:cNvSpPr/>
          <p:nvPr/>
        </p:nvSpPr>
        <p:spPr>
          <a:xfrm>
            <a:off x="4929190" y="1000108"/>
            <a:ext cx="4000496" cy="385594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 prst="angle"/>
            </a:sp3d>
          </a:bodyPr>
          <a:lstStyle/>
          <a:p>
            <a:pPr algn="ctr"/>
            <a:r>
              <a:rPr lang="ro-RO" sz="1600" b="1" i="1" dirty="0" smtClean="0">
                <a:solidFill>
                  <a:schemeClr val="accent3">
                    <a:lumMod val="50000"/>
                  </a:schemeClr>
                </a:solidFill>
              </a:rPr>
              <a:t>Reacția AgNO</a:t>
            </a:r>
            <a:r>
              <a:rPr lang="ro-RO" sz="1600" b="1" i="1" baseline="-25000" dirty="0" smtClean="0">
                <a:solidFill>
                  <a:schemeClr val="accent3">
                    <a:lumMod val="50000"/>
                  </a:schemeClr>
                </a:solidFill>
              </a:rPr>
              <a:t>3</a:t>
            </a:r>
            <a:r>
              <a:rPr lang="ro-RO" sz="1600" b="1" i="1" dirty="0" smtClean="0">
                <a:solidFill>
                  <a:schemeClr val="accent3">
                    <a:lumMod val="50000"/>
                  </a:schemeClr>
                </a:solidFill>
              </a:rPr>
              <a:t> cu acidul clorhidric/clorurile</a:t>
            </a:r>
            <a:endParaRPr lang="ro-RO" sz="1600" b="1" i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81" name="Dreptunghi rotunjit 80"/>
          <p:cNvSpPr/>
          <p:nvPr/>
        </p:nvSpPr>
        <p:spPr>
          <a:xfrm>
            <a:off x="5143504" y="3714752"/>
            <a:ext cx="3643338" cy="428628"/>
          </a:xfrm>
          <a:prstGeom prst="roundRect">
            <a:avLst>
              <a:gd name="adj" fmla="val 3609"/>
            </a:avLst>
          </a:prstGeom>
          <a:solidFill>
            <a:schemeClr val="accent3">
              <a:lumMod val="50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o-RO" sz="1000" b="1" dirty="0" smtClean="0">
                <a:solidFill>
                  <a:schemeClr val="bg1"/>
                </a:solidFill>
                <a:latin typeface="Constantia" pitchFamily="18" charset="0"/>
              </a:rPr>
              <a:t>Se formează un precipitat alb, </a:t>
            </a:r>
            <a:r>
              <a:rPr lang="ro-RO" sz="1000" b="1" i="1" dirty="0" smtClean="0">
                <a:solidFill>
                  <a:schemeClr val="bg1"/>
                </a:solidFill>
                <a:latin typeface="Constantia" pitchFamily="18" charset="0"/>
              </a:rPr>
              <a:t>sulfatul de bariu</a:t>
            </a:r>
            <a:r>
              <a:rPr lang="ro-RO" sz="1000" b="1" dirty="0" smtClean="0">
                <a:solidFill>
                  <a:schemeClr val="bg1"/>
                </a:solidFill>
                <a:latin typeface="Constantia" pitchFamily="18" charset="0"/>
              </a:rPr>
              <a:t>. </a:t>
            </a:r>
          </a:p>
          <a:p>
            <a:r>
              <a:rPr lang="ro-RO" sz="1000" b="1" dirty="0" smtClean="0">
                <a:solidFill>
                  <a:schemeClr val="bg1"/>
                </a:solidFill>
                <a:latin typeface="Constantia" pitchFamily="18" charset="0"/>
              </a:rPr>
              <a:t>BaCl</a:t>
            </a:r>
            <a:r>
              <a:rPr lang="ro-RO" sz="1000" b="1" baseline="-25000" dirty="0" smtClean="0">
                <a:solidFill>
                  <a:schemeClr val="bg1"/>
                </a:solidFill>
                <a:latin typeface="Constantia" pitchFamily="18" charset="0"/>
              </a:rPr>
              <a:t>2</a:t>
            </a:r>
            <a:r>
              <a:rPr lang="ro-RO" sz="1000" b="1" dirty="0" smtClean="0">
                <a:solidFill>
                  <a:schemeClr val="bg1"/>
                </a:solidFill>
                <a:latin typeface="Constantia" pitchFamily="18" charset="0"/>
              </a:rPr>
              <a:t> se folosește pentru identificarea anionului sulfat.</a:t>
            </a:r>
          </a:p>
        </p:txBody>
      </p:sp>
      <p:pic>
        <p:nvPicPr>
          <p:cNvPr id="82" name="Picture 212" descr="MCj03340700000[1]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>
          <a:xfrm flipH="1">
            <a:off x="4643438" y="3071810"/>
            <a:ext cx="357190" cy="357190"/>
          </a:xfrm>
          <a:prstGeom prst="rect">
            <a:avLst/>
          </a:prstGeom>
          <a:noFill/>
        </p:spPr>
      </p:pic>
      <p:pic>
        <p:nvPicPr>
          <p:cNvPr id="83" name="Imagine 82" descr="precautions-4.jp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643438" y="3500438"/>
            <a:ext cx="357190" cy="35719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96" name="Dreptunghi rotunjit 95"/>
          <p:cNvSpPr/>
          <p:nvPr/>
        </p:nvSpPr>
        <p:spPr>
          <a:xfrm>
            <a:off x="4572000" y="4643446"/>
            <a:ext cx="4357718" cy="1928826"/>
          </a:xfrm>
          <a:prstGeom prst="roundRect">
            <a:avLst>
              <a:gd name="adj" fmla="val 3609"/>
            </a:avLst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3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ro-RO" sz="1400" b="1" dirty="0" smtClean="0">
              <a:solidFill>
                <a:sysClr val="windowText" lastClr="000000"/>
              </a:solidFill>
              <a:latin typeface="Constantia" pitchFamily="18" charset="0"/>
            </a:endParaRPr>
          </a:p>
        </p:txBody>
      </p:sp>
      <p:pic>
        <p:nvPicPr>
          <p:cNvPr id="87" name="Picture 212" descr="MCj03340700000[1]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>
          <a:xfrm flipH="1">
            <a:off x="4643438" y="5000636"/>
            <a:ext cx="357190" cy="378621"/>
          </a:xfrm>
          <a:prstGeom prst="rect">
            <a:avLst/>
          </a:prstGeom>
          <a:noFill/>
        </p:spPr>
      </p:pic>
      <p:pic>
        <p:nvPicPr>
          <p:cNvPr id="94" name="Imagine 93" descr="Fe4appt.gif"/>
          <p:cNvPicPr>
            <a:picLocks noChangeAspect="1"/>
          </p:cNvPicPr>
          <p:nvPr/>
        </p:nvPicPr>
        <p:blipFill>
          <a:blip r:embed="rId10">
            <a:lum bright="40000" contrast="30000"/>
          </a:blip>
          <a:stretch>
            <a:fillRect/>
          </a:stretch>
        </p:blipFill>
        <p:spPr>
          <a:xfrm>
            <a:off x="5857884" y="4643446"/>
            <a:ext cx="1785950" cy="19288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6" name="Dreptunghi rotunjit 85"/>
          <p:cNvSpPr/>
          <p:nvPr/>
        </p:nvSpPr>
        <p:spPr>
          <a:xfrm>
            <a:off x="5143504" y="5000636"/>
            <a:ext cx="3643338" cy="428628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buNone/>
            </a:pPr>
            <a:r>
              <a:rPr lang="ro-RO" sz="1100" b="1" dirty="0" smtClean="0">
                <a:solidFill>
                  <a:schemeClr val="tx1"/>
                </a:solidFill>
                <a:latin typeface="Constantia" pitchFamily="18" charset="0"/>
              </a:rPr>
              <a:t>Într-o eprubetă ce conține hidroxid de natriu, adaugă clorură ferică(FeCl</a:t>
            </a:r>
            <a:r>
              <a:rPr lang="ro-RO" sz="1100" b="1" baseline="-25000" dirty="0" smtClean="0">
                <a:solidFill>
                  <a:schemeClr val="tx1"/>
                </a:solidFill>
                <a:latin typeface="Constantia" pitchFamily="18" charset="0"/>
              </a:rPr>
              <a:t>3</a:t>
            </a:r>
            <a:r>
              <a:rPr lang="ro-RO" sz="1100" b="1" dirty="0" smtClean="0">
                <a:solidFill>
                  <a:schemeClr val="tx1"/>
                </a:solidFill>
                <a:latin typeface="Constantia" pitchFamily="18" charset="0"/>
              </a:rPr>
              <a:t>). Ce observi?</a:t>
            </a:r>
          </a:p>
        </p:txBody>
      </p:sp>
      <p:sp>
        <p:nvSpPr>
          <p:cNvPr id="85" name="Dreptunghi rotunjit 84"/>
          <p:cNvSpPr/>
          <p:nvPr/>
        </p:nvSpPr>
        <p:spPr>
          <a:xfrm>
            <a:off x="4643438" y="5500702"/>
            <a:ext cx="4143404" cy="428628"/>
          </a:xfrm>
          <a:prstGeom prst="roundRect">
            <a:avLst>
              <a:gd name="adj" fmla="val 1152"/>
            </a:avLst>
          </a:prstGeom>
          <a:solidFill>
            <a:schemeClr val="accent3">
              <a:lumMod val="50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o-RO" sz="1000" b="1" dirty="0" smtClean="0">
                <a:solidFill>
                  <a:schemeClr val="bg1"/>
                </a:solidFill>
              </a:rPr>
              <a:t>În cele trei eprubete se obțin trei precipitate de culori diferite. Acestea sunt baze insolubile</a:t>
            </a:r>
          </a:p>
        </p:txBody>
      </p:sp>
      <p:sp>
        <p:nvSpPr>
          <p:cNvPr id="91" name="Dreptunghi 90"/>
          <p:cNvSpPr/>
          <p:nvPr/>
        </p:nvSpPr>
        <p:spPr>
          <a:xfrm>
            <a:off x="4643438" y="6000768"/>
            <a:ext cx="421484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o-RO" sz="2000" b="1" i="1" dirty="0" smtClean="0">
                <a:ln w="1905"/>
                <a:solidFill>
                  <a:schemeClr val="accent3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FeCl</a:t>
            </a:r>
            <a:r>
              <a:rPr lang="ro-RO" sz="2000" b="1" i="1" baseline="-25000" dirty="0" smtClean="0">
                <a:ln w="1905"/>
                <a:solidFill>
                  <a:schemeClr val="accent3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3 </a:t>
            </a:r>
            <a:r>
              <a:rPr lang="ro-RO" sz="2000" b="1" i="1" dirty="0" smtClean="0">
                <a:ln w="1905"/>
                <a:solidFill>
                  <a:schemeClr val="accent3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+ 3NaOH →Fe(OH)</a:t>
            </a:r>
            <a:r>
              <a:rPr lang="ro-RO" sz="2000" b="1" i="1" baseline="-25000" dirty="0" smtClean="0">
                <a:ln w="1905"/>
                <a:solidFill>
                  <a:schemeClr val="accent3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3</a:t>
            </a:r>
            <a:r>
              <a:rPr lang="ro-RO" sz="2000" b="1" i="1" dirty="0" smtClean="0">
                <a:ln w="1905"/>
                <a:solidFill>
                  <a:schemeClr val="accent3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↓ + 3NaCl</a:t>
            </a:r>
            <a:endParaRPr lang="ro-RO" sz="2000" b="1" i="1" dirty="0">
              <a:ln w="1905"/>
              <a:solidFill>
                <a:schemeClr val="accent3">
                  <a:lumMod val="5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84" name="Dreptunghi 83"/>
          <p:cNvSpPr/>
          <p:nvPr/>
        </p:nvSpPr>
        <p:spPr>
          <a:xfrm>
            <a:off x="4643438" y="4643446"/>
            <a:ext cx="4143404" cy="357190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 prst="angle"/>
            </a:sp3d>
          </a:bodyPr>
          <a:lstStyle/>
          <a:p>
            <a:pPr algn="ctr"/>
            <a:r>
              <a:rPr lang="ro-RO" b="1" i="1" dirty="0" smtClean="0">
                <a:solidFill>
                  <a:schemeClr val="accent3">
                    <a:lumMod val="50000"/>
                  </a:schemeClr>
                </a:solidFill>
              </a:rPr>
              <a:t>Reacția cu bazele</a:t>
            </a:r>
            <a:endParaRPr lang="ro-RO" b="1" i="1" dirty="0">
              <a:solidFill>
                <a:schemeClr val="accent3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9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4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9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2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7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0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5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8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3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8" dur="2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1" dur="2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4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9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2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5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0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5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0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3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8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1" dur="2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4" dur="2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9" dur="2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4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9" dur="20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2" dur="2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5" dur="2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0" dur="2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3" dur="2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8" dur="2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3" dur="2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29" grpId="0" animBg="1"/>
      <p:bldP spid="30" grpId="0"/>
      <p:bldP spid="31" grpId="0"/>
      <p:bldP spid="35" grpId="0" animBg="1"/>
      <p:bldP spid="36" grpId="0"/>
      <p:bldP spid="41" grpId="0" animBg="1"/>
      <p:bldP spid="43" grpId="0"/>
      <p:bldP spid="44" grpId="0"/>
      <p:bldP spid="45" grpId="0"/>
      <p:bldP spid="46" grpId="0" animBg="1"/>
      <p:bldP spid="47" grpId="0" animBg="1"/>
      <p:bldP spid="48" grpId="0"/>
      <p:bldP spid="49" grpId="0"/>
      <p:bldP spid="50" grpId="0"/>
      <p:bldP spid="54" grpId="0"/>
      <p:bldP spid="55" grpId="0" animBg="1"/>
      <p:bldP spid="56" grpId="0"/>
      <p:bldP spid="59" grpId="0"/>
      <p:bldP spid="81" grpId="0" animBg="1"/>
      <p:bldP spid="96" grpId="0" animBg="1"/>
      <p:bldP spid="86" grpId="0"/>
      <p:bldP spid="85" grpId="0" animBg="1"/>
      <p:bldP spid="91" grpId="0"/>
      <p:bldP spid="8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ine 6" descr="2213840-538028-green-crystals-of-sea-salt-may-be-used-as-background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DDFFDE"/>
              </a:clrFrom>
              <a:clrTo>
                <a:srgbClr val="DDFFDE">
                  <a:alpha val="0"/>
                </a:srgbClr>
              </a:clrTo>
            </a:clrChange>
            <a:lum bright="4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Imagine 5" descr="Lectur3.gif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40000"/>
          </a:blip>
          <a:stretch>
            <a:fillRect/>
          </a:stretch>
        </p:blipFill>
        <p:spPr>
          <a:xfrm>
            <a:off x="500034" y="500042"/>
            <a:ext cx="8215370" cy="589608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Dreptunghi rotunjit 7"/>
          <p:cNvSpPr/>
          <p:nvPr/>
        </p:nvSpPr>
        <p:spPr>
          <a:xfrm>
            <a:off x="5143504" y="0"/>
            <a:ext cx="4000496" cy="928670"/>
          </a:xfrm>
          <a:prstGeom prst="roundRect">
            <a:avLst/>
          </a:prstGeom>
          <a:gradFill flip="none" rotWithShape="1">
            <a:gsLst>
              <a:gs pos="0">
                <a:schemeClr val="accent3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3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3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accent1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 dirty="0"/>
          </a:p>
        </p:txBody>
      </p:sp>
      <p:sp>
        <p:nvSpPr>
          <p:cNvPr id="9" name="Dreptunghi 8"/>
          <p:cNvSpPr/>
          <p:nvPr/>
        </p:nvSpPr>
        <p:spPr>
          <a:xfrm>
            <a:off x="5286380" y="1"/>
            <a:ext cx="3714776" cy="830997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tx2">
                  <a:lumMod val="75000"/>
                </a:schemeClr>
              </a:contourClr>
            </a:sp3d>
          </a:bodyPr>
          <a:lstStyle/>
          <a:p>
            <a:pPr algn="ctr"/>
            <a:r>
              <a:rPr lang="ro-RO" sz="4800" b="1" dirty="0" smtClean="0">
                <a:ln w="11430"/>
                <a:solidFill>
                  <a:schemeClr val="accent5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</a:rPr>
              <a:t>SĂRURI</a:t>
            </a:r>
            <a:endParaRPr lang="ro-RO" sz="4800" b="1" dirty="0">
              <a:ln w="11430"/>
              <a:solidFill>
                <a:schemeClr val="accent5">
                  <a:lumMod val="7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10" name="Dreptunghi 9"/>
          <p:cNvSpPr/>
          <p:nvPr/>
        </p:nvSpPr>
        <p:spPr>
          <a:xfrm>
            <a:off x="0" y="0"/>
            <a:ext cx="4857752" cy="571504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 prst="angle"/>
            </a:sp3d>
          </a:bodyPr>
          <a:lstStyle/>
          <a:p>
            <a:pPr algn="ctr"/>
            <a:r>
              <a:rPr lang="ro-RO" sz="4000" b="1" i="1" dirty="0" smtClean="0">
                <a:solidFill>
                  <a:schemeClr val="accent3">
                    <a:lumMod val="50000"/>
                  </a:schemeClr>
                </a:solidFill>
              </a:rPr>
              <a:t>Utilizări</a:t>
            </a:r>
            <a:endParaRPr lang="ro-RO" sz="4000" b="1" i="1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107" name="Imagine 106" descr="silver-chloride.gif"/>
          <p:cNvPicPr>
            <a:picLocks noChangeAspect="1"/>
          </p:cNvPicPr>
          <p:nvPr/>
        </p:nvPicPr>
        <p:blipFill>
          <a:blip r:embed="rId4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lum bright="30000"/>
          </a:blip>
          <a:stretch>
            <a:fillRect/>
          </a:stretch>
        </p:blipFill>
        <p:spPr>
          <a:xfrm>
            <a:off x="-1428792" y="4071942"/>
            <a:ext cx="4286280" cy="3714776"/>
          </a:xfrm>
          <a:prstGeom prst="rect">
            <a:avLst/>
          </a:prstGeom>
        </p:spPr>
      </p:pic>
      <p:sp>
        <p:nvSpPr>
          <p:cNvPr id="67" name="Dreptunghi rotunjit 66"/>
          <p:cNvSpPr/>
          <p:nvPr/>
        </p:nvSpPr>
        <p:spPr>
          <a:xfrm>
            <a:off x="3929058" y="3143248"/>
            <a:ext cx="4786346" cy="3357586"/>
          </a:xfrm>
          <a:prstGeom prst="roundRect">
            <a:avLst>
              <a:gd name="adj" fmla="val 2402"/>
            </a:avLst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3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buNone/>
            </a:pPr>
            <a:endParaRPr lang="ro-RO" sz="1000" b="1" dirty="0" smtClean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68" name="Dreptunghi 67"/>
          <p:cNvSpPr/>
          <p:nvPr/>
        </p:nvSpPr>
        <p:spPr>
          <a:xfrm>
            <a:off x="5857884" y="4643446"/>
            <a:ext cx="1285884" cy="428628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 prst="angle"/>
            </a:sp3d>
          </a:bodyPr>
          <a:lstStyle/>
          <a:p>
            <a:pPr algn="ctr"/>
            <a:r>
              <a:rPr lang="ro-RO" sz="3200" b="1" i="1" dirty="0" smtClean="0">
                <a:solidFill>
                  <a:schemeClr val="accent3">
                    <a:lumMod val="50000"/>
                  </a:schemeClr>
                </a:solidFill>
              </a:rPr>
              <a:t>CaCO</a:t>
            </a:r>
            <a:r>
              <a:rPr lang="ro-RO" sz="3200" b="1" i="1" baseline="-25000" dirty="0" smtClean="0">
                <a:solidFill>
                  <a:schemeClr val="accent3">
                    <a:lumMod val="50000"/>
                  </a:schemeClr>
                </a:solidFill>
              </a:rPr>
              <a:t>3</a:t>
            </a:r>
            <a:endParaRPr lang="ro-RO" sz="3200" b="1" i="1" baseline="-25000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34" name="Dreptunghi rotunjit 33"/>
          <p:cNvSpPr/>
          <p:nvPr/>
        </p:nvSpPr>
        <p:spPr>
          <a:xfrm>
            <a:off x="357158" y="4000504"/>
            <a:ext cx="3500462" cy="2500330"/>
          </a:xfrm>
          <a:prstGeom prst="roundRect">
            <a:avLst>
              <a:gd name="adj" fmla="val 2402"/>
            </a:avLst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3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buNone/>
            </a:pPr>
            <a:endParaRPr lang="ro-RO" sz="1000" b="1" dirty="0" smtClean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5" name="Dreptunghi 34"/>
          <p:cNvSpPr/>
          <p:nvPr/>
        </p:nvSpPr>
        <p:spPr>
          <a:xfrm>
            <a:off x="1214414" y="5929330"/>
            <a:ext cx="2074348" cy="517310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 prst="angle"/>
            </a:sp3d>
          </a:bodyPr>
          <a:lstStyle/>
          <a:p>
            <a:pPr algn="ctr"/>
            <a:r>
              <a:rPr lang="ro-RO" sz="2800" b="1" i="1" dirty="0" smtClean="0">
                <a:solidFill>
                  <a:schemeClr val="accent3">
                    <a:lumMod val="50000"/>
                  </a:schemeClr>
                </a:solidFill>
              </a:rPr>
              <a:t>CaSO</a:t>
            </a:r>
            <a:r>
              <a:rPr lang="ro-RO" sz="2800" b="1" i="1" baseline="-25000" dirty="0" smtClean="0">
                <a:solidFill>
                  <a:schemeClr val="accent3">
                    <a:lumMod val="50000"/>
                  </a:schemeClr>
                </a:solidFill>
              </a:rPr>
              <a:t>4</a:t>
            </a:r>
            <a:endParaRPr lang="ro-RO" sz="2800" b="1" i="1" baseline="-25000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36" name="Imagine 35" descr="carbid.jpg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929058" y="3571876"/>
            <a:ext cx="1612936" cy="1214446"/>
          </a:xfrm>
          <a:prstGeom prst="rect">
            <a:avLst/>
          </a:prstGeom>
        </p:spPr>
      </p:pic>
      <p:pic>
        <p:nvPicPr>
          <p:cNvPr id="37" name="Imagine 36" descr="construcții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286380" y="3429001"/>
            <a:ext cx="1714512" cy="10715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8" name="Imagine 37" descr="ghips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57158" y="4000504"/>
            <a:ext cx="1643074" cy="10715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9" name="Imagine 38" descr="metalurgie.jp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929454" y="3157676"/>
            <a:ext cx="1785950" cy="13428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0" name="Imagine 39" descr="mortar de var.jp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929058" y="4857760"/>
            <a:ext cx="1928826" cy="13549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1" name="Imagine 40" descr="ptr_var_4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5857884" y="5072074"/>
            <a:ext cx="1664058" cy="11553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2" name="Imagine 41" descr="statui_granit_marmura_01.jpg"/>
          <p:cNvPicPr>
            <a:picLocks noChangeAspect="1"/>
          </p:cNvPicPr>
          <p:nvPr/>
        </p:nvPicPr>
        <p:blipFill>
          <a:blip r:embed="rId11" cstate="print">
            <a:clrChange>
              <a:clrFrom>
                <a:srgbClr val="000308"/>
              </a:clrFrom>
              <a:clrTo>
                <a:srgbClr val="000308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286644" y="4643446"/>
            <a:ext cx="1452677" cy="1673591"/>
          </a:xfrm>
          <a:prstGeom prst="rect">
            <a:avLst/>
          </a:prstGeom>
        </p:spPr>
      </p:pic>
      <p:sp>
        <p:nvSpPr>
          <p:cNvPr id="109" name="Dreptunghi rotunjit 108"/>
          <p:cNvSpPr/>
          <p:nvPr/>
        </p:nvSpPr>
        <p:spPr>
          <a:xfrm>
            <a:off x="384058" y="1000108"/>
            <a:ext cx="4357718" cy="2928958"/>
          </a:xfrm>
          <a:prstGeom prst="roundRect">
            <a:avLst>
              <a:gd name="adj" fmla="val 2402"/>
            </a:avLst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3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buNone/>
            </a:pPr>
            <a:endParaRPr lang="ro-RO" sz="1000" b="1" dirty="0" smtClean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10" name="Dreptunghi 109"/>
          <p:cNvSpPr/>
          <p:nvPr/>
        </p:nvSpPr>
        <p:spPr>
          <a:xfrm>
            <a:off x="1812818" y="2285992"/>
            <a:ext cx="1071570" cy="446488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 prst="angle"/>
            </a:sp3d>
          </a:bodyPr>
          <a:lstStyle/>
          <a:p>
            <a:pPr algn="ctr"/>
            <a:r>
              <a:rPr lang="ro-RO" sz="3200" b="1" i="1" dirty="0" err="1" smtClean="0">
                <a:solidFill>
                  <a:schemeClr val="accent3">
                    <a:lumMod val="50000"/>
                  </a:schemeClr>
                </a:solidFill>
              </a:rPr>
              <a:t>NaCl</a:t>
            </a:r>
            <a:endParaRPr lang="ro-RO" sz="3200" b="1" i="1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51" name="Imagine 50" descr="20081004-047.JP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312620" y="1000108"/>
            <a:ext cx="1857388" cy="14287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4" name="Imagine 53" descr="ind chimică.jp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2786050" y="2500306"/>
            <a:ext cx="1928826" cy="12858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5" name="Imagine 54" descr="ser.jpg"/>
          <p:cNvPicPr>
            <a:picLocks noChangeAspect="1"/>
          </p:cNvPicPr>
          <p:nvPr/>
        </p:nvPicPr>
        <p:blipFill>
          <a:blip r:embed="rId1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928794" y="1071546"/>
            <a:ext cx="1384222" cy="1071570"/>
          </a:xfrm>
          <a:prstGeom prst="rect">
            <a:avLst/>
          </a:prstGeom>
        </p:spPr>
      </p:pic>
      <p:pic>
        <p:nvPicPr>
          <p:cNvPr id="56" name="Imagine 55" descr="sodă caustică.jpg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1357290" y="2786058"/>
            <a:ext cx="1785950" cy="114300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7" name="Imagine 56" descr="tăbăcărie.jpg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3313016" y="1071546"/>
            <a:ext cx="1428760" cy="15716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0" name="Dreptunghi 59"/>
          <p:cNvSpPr/>
          <p:nvPr/>
        </p:nvSpPr>
        <p:spPr>
          <a:xfrm>
            <a:off x="384058" y="2071678"/>
            <a:ext cx="107157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None/>
            </a:pPr>
            <a:r>
              <a:rPr lang="ro-RO" sz="1200" b="1" dirty="0" smtClean="0">
                <a:solidFill>
                  <a:schemeClr val="bg1"/>
                </a:solidFill>
                <a:latin typeface="Constantia" pitchFamily="18" charset="0"/>
              </a:rPr>
              <a:t>Conservant</a:t>
            </a:r>
          </a:p>
        </p:txBody>
      </p:sp>
      <p:sp>
        <p:nvSpPr>
          <p:cNvPr id="61" name="Dreptunghi 60"/>
          <p:cNvSpPr/>
          <p:nvPr/>
        </p:nvSpPr>
        <p:spPr>
          <a:xfrm>
            <a:off x="2098570" y="2143116"/>
            <a:ext cx="1214446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None/>
            </a:pPr>
            <a:r>
              <a:rPr lang="ro-RO" sz="1200" b="1" dirty="0" smtClean="0">
                <a:latin typeface="Constantia" pitchFamily="18" charset="0"/>
              </a:rPr>
              <a:t>Ser fiziologic</a:t>
            </a:r>
          </a:p>
        </p:txBody>
      </p:sp>
      <p:sp>
        <p:nvSpPr>
          <p:cNvPr id="63" name="Dreptunghi 62"/>
          <p:cNvSpPr/>
          <p:nvPr/>
        </p:nvSpPr>
        <p:spPr>
          <a:xfrm>
            <a:off x="384058" y="3571876"/>
            <a:ext cx="1214446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None/>
            </a:pPr>
            <a:r>
              <a:rPr lang="ro-RO" sz="1200" b="1" dirty="0" smtClean="0">
                <a:latin typeface="Constantia" pitchFamily="18" charset="0"/>
              </a:rPr>
              <a:t>Condiment</a:t>
            </a:r>
          </a:p>
        </p:txBody>
      </p:sp>
      <p:sp>
        <p:nvSpPr>
          <p:cNvPr id="64" name="Dreptunghi 63"/>
          <p:cNvSpPr/>
          <p:nvPr/>
        </p:nvSpPr>
        <p:spPr>
          <a:xfrm>
            <a:off x="3455892" y="2357430"/>
            <a:ext cx="1214446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buNone/>
            </a:pPr>
            <a:r>
              <a:rPr lang="ro-RO" sz="1200" b="1" dirty="0" smtClean="0">
                <a:latin typeface="Constantia" pitchFamily="18" charset="0"/>
              </a:rPr>
              <a:t>Tăbăcărie</a:t>
            </a:r>
          </a:p>
        </p:txBody>
      </p:sp>
      <p:pic>
        <p:nvPicPr>
          <p:cNvPr id="52" name="Imagine 51" descr="images.jpg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384058" y="2500306"/>
            <a:ext cx="1352509" cy="107157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5" name="Dreptunghi 64"/>
          <p:cNvSpPr/>
          <p:nvPr/>
        </p:nvSpPr>
        <p:spPr>
          <a:xfrm>
            <a:off x="3071802" y="3643314"/>
            <a:ext cx="1643074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ro-RO" sz="1200" b="1" dirty="0" smtClean="0">
                <a:latin typeface="Constantia" pitchFamily="18" charset="0"/>
              </a:rPr>
              <a:t>Produse clorosodice</a:t>
            </a:r>
          </a:p>
        </p:txBody>
      </p:sp>
      <p:sp>
        <p:nvSpPr>
          <p:cNvPr id="66" name="Dreptunghi 65"/>
          <p:cNvSpPr/>
          <p:nvPr/>
        </p:nvSpPr>
        <p:spPr>
          <a:xfrm>
            <a:off x="1857356" y="2643182"/>
            <a:ext cx="1214446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None/>
            </a:pPr>
            <a:r>
              <a:rPr lang="ro-RO" sz="1200" b="1" dirty="0" smtClean="0">
                <a:latin typeface="Constantia" pitchFamily="18" charset="0"/>
              </a:rPr>
              <a:t>Sodă caustică</a:t>
            </a:r>
          </a:p>
        </p:txBody>
      </p:sp>
      <p:sp>
        <p:nvSpPr>
          <p:cNvPr id="43" name="Dreptunghi 42"/>
          <p:cNvSpPr/>
          <p:nvPr/>
        </p:nvSpPr>
        <p:spPr>
          <a:xfrm>
            <a:off x="4071934" y="4572008"/>
            <a:ext cx="1214446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ro-RO" sz="1200" b="1" dirty="0" smtClean="0">
                <a:latin typeface="Constantia" pitchFamily="18" charset="0"/>
              </a:rPr>
              <a:t>Carbid</a:t>
            </a:r>
          </a:p>
        </p:txBody>
      </p:sp>
      <p:sp>
        <p:nvSpPr>
          <p:cNvPr id="69" name="Dreptunghi rotunjit 68"/>
          <p:cNvSpPr/>
          <p:nvPr/>
        </p:nvSpPr>
        <p:spPr>
          <a:xfrm>
            <a:off x="4857752" y="1000108"/>
            <a:ext cx="1785950" cy="2571768"/>
          </a:xfrm>
          <a:prstGeom prst="roundRect">
            <a:avLst>
              <a:gd name="adj" fmla="val 2402"/>
            </a:avLst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3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buNone/>
            </a:pPr>
            <a:endParaRPr lang="ro-RO" sz="1000" b="1" dirty="0" smtClean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70" name="Dreptunghi 69"/>
          <p:cNvSpPr/>
          <p:nvPr/>
        </p:nvSpPr>
        <p:spPr>
          <a:xfrm>
            <a:off x="5072066" y="2000240"/>
            <a:ext cx="1428760" cy="428628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 prst="angle"/>
            </a:sp3d>
          </a:bodyPr>
          <a:lstStyle/>
          <a:p>
            <a:pPr algn="ctr"/>
            <a:r>
              <a:rPr lang="ro-RO" sz="2800" b="1" i="1" dirty="0" smtClean="0">
                <a:solidFill>
                  <a:schemeClr val="accent3">
                    <a:lumMod val="50000"/>
                  </a:schemeClr>
                </a:solidFill>
              </a:rPr>
              <a:t>NH</a:t>
            </a:r>
            <a:r>
              <a:rPr lang="ro-RO" sz="2800" b="1" i="1" baseline="-25000" dirty="0" smtClean="0">
                <a:solidFill>
                  <a:schemeClr val="accent3">
                    <a:lumMod val="50000"/>
                  </a:schemeClr>
                </a:solidFill>
              </a:rPr>
              <a:t>4</a:t>
            </a:r>
            <a:r>
              <a:rPr lang="ro-RO" sz="2800" b="1" i="1" dirty="0" smtClean="0">
                <a:solidFill>
                  <a:schemeClr val="accent3">
                    <a:lumMod val="50000"/>
                  </a:schemeClr>
                </a:solidFill>
              </a:rPr>
              <a:t>NO</a:t>
            </a:r>
            <a:r>
              <a:rPr lang="ro-RO" sz="2800" b="1" i="1" baseline="-25000" dirty="0" smtClean="0">
                <a:solidFill>
                  <a:schemeClr val="accent3">
                    <a:lumMod val="50000"/>
                  </a:schemeClr>
                </a:solidFill>
              </a:rPr>
              <a:t>3</a:t>
            </a:r>
            <a:endParaRPr lang="ro-RO" sz="2800" b="1" i="1" baseline="-25000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72" name="Imagine 71" descr="explozibil.jpg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4857752" y="1000108"/>
            <a:ext cx="1714512" cy="104901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3" name="Imagine 72" descr="azotat de amoniu.jpg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4857752" y="2357430"/>
            <a:ext cx="1714512" cy="10207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4" name="Dreptunghi 73"/>
          <p:cNvSpPr/>
          <p:nvPr/>
        </p:nvSpPr>
        <p:spPr>
          <a:xfrm>
            <a:off x="5357818" y="3286124"/>
            <a:ext cx="1214446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buNone/>
            </a:pPr>
            <a:r>
              <a:rPr lang="ro-RO" sz="1200" b="1" dirty="0" smtClean="0">
                <a:latin typeface="Constantia" pitchFamily="18" charset="0"/>
              </a:rPr>
              <a:t>Îngrășământ</a:t>
            </a:r>
          </a:p>
        </p:txBody>
      </p:sp>
      <p:sp>
        <p:nvSpPr>
          <p:cNvPr id="75" name="Dreptunghi 74"/>
          <p:cNvSpPr/>
          <p:nvPr/>
        </p:nvSpPr>
        <p:spPr>
          <a:xfrm>
            <a:off x="4929190" y="1000108"/>
            <a:ext cx="1214446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ro-RO" sz="1200" b="1" dirty="0" smtClean="0">
                <a:latin typeface="Constantia" pitchFamily="18" charset="0"/>
              </a:rPr>
              <a:t>Explozibil</a:t>
            </a:r>
          </a:p>
        </p:txBody>
      </p:sp>
      <p:sp>
        <p:nvSpPr>
          <p:cNvPr id="76" name="Dreptunghi rotunjit 75"/>
          <p:cNvSpPr/>
          <p:nvPr/>
        </p:nvSpPr>
        <p:spPr>
          <a:xfrm>
            <a:off x="6786578" y="1000108"/>
            <a:ext cx="1928826" cy="2071702"/>
          </a:xfrm>
          <a:prstGeom prst="roundRect">
            <a:avLst>
              <a:gd name="adj" fmla="val 2402"/>
            </a:avLst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3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buNone/>
            </a:pPr>
            <a:endParaRPr lang="ro-RO" sz="1000" b="1" dirty="0" smtClean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81" name="Dreptunghi 80"/>
          <p:cNvSpPr/>
          <p:nvPr/>
        </p:nvSpPr>
        <p:spPr>
          <a:xfrm>
            <a:off x="6786578" y="1000108"/>
            <a:ext cx="1143008" cy="428628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 prst="angle"/>
            </a:sp3d>
          </a:bodyPr>
          <a:lstStyle/>
          <a:p>
            <a:pPr algn="ctr"/>
            <a:r>
              <a:rPr lang="ro-RO" sz="2800" b="1" i="1" dirty="0" smtClean="0">
                <a:solidFill>
                  <a:schemeClr val="accent3">
                    <a:lumMod val="50000"/>
                  </a:schemeClr>
                </a:solidFill>
              </a:rPr>
              <a:t>CuSO</a:t>
            </a:r>
            <a:r>
              <a:rPr lang="ro-RO" sz="2800" b="1" i="1" baseline="-25000" dirty="0" smtClean="0">
                <a:solidFill>
                  <a:schemeClr val="accent3">
                    <a:lumMod val="50000"/>
                  </a:schemeClr>
                </a:solidFill>
              </a:rPr>
              <a:t>4</a:t>
            </a:r>
            <a:endParaRPr lang="ro-RO" sz="2800" b="1" i="1" baseline="-25000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82" name="Imagine 81" descr="agricultura.jpg"/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6786578" y="1428736"/>
            <a:ext cx="1928826" cy="133773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3" name="Dreptunghi 82"/>
          <p:cNvSpPr/>
          <p:nvPr/>
        </p:nvSpPr>
        <p:spPr>
          <a:xfrm>
            <a:off x="7429520" y="2714620"/>
            <a:ext cx="1214446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buNone/>
            </a:pPr>
            <a:r>
              <a:rPr lang="ro-RO" sz="1200" b="1" dirty="0" smtClean="0">
                <a:latin typeface="Constantia" pitchFamily="18" charset="0"/>
              </a:rPr>
              <a:t>Insecticid</a:t>
            </a:r>
          </a:p>
        </p:txBody>
      </p:sp>
      <p:sp>
        <p:nvSpPr>
          <p:cNvPr id="44" name="Dreptunghi 43"/>
          <p:cNvSpPr/>
          <p:nvPr/>
        </p:nvSpPr>
        <p:spPr>
          <a:xfrm>
            <a:off x="4071934" y="6143644"/>
            <a:ext cx="1214446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ro-RO" sz="1200" b="1" dirty="0" smtClean="0">
                <a:latin typeface="Constantia" pitchFamily="18" charset="0"/>
              </a:rPr>
              <a:t>Mortar de var</a:t>
            </a:r>
          </a:p>
        </p:txBody>
      </p:sp>
      <p:sp>
        <p:nvSpPr>
          <p:cNvPr id="45" name="Dreptunghi 44"/>
          <p:cNvSpPr/>
          <p:nvPr/>
        </p:nvSpPr>
        <p:spPr>
          <a:xfrm>
            <a:off x="5429256" y="4357694"/>
            <a:ext cx="1214446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ro-RO" sz="1200" b="1" dirty="0" smtClean="0">
                <a:latin typeface="Constantia" pitchFamily="18" charset="0"/>
              </a:rPr>
              <a:t>Construcții</a:t>
            </a:r>
          </a:p>
        </p:txBody>
      </p:sp>
      <p:sp>
        <p:nvSpPr>
          <p:cNvPr id="46" name="Dreptunghi 45"/>
          <p:cNvSpPr/>
          <p:nvPr/>
        </p:nvSpPr>
        <p:spPr>
          <a:xfrm>
            <a:off x="6929454" y="4429132"/>
            <a:ext cx="1643074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buNone/>
            </a:pPr>
            <a:r>
              <a:rPr lang="ro-RO" sz="1200" b="1" dirty="0" smtClean="0">
                <a:latin typeface="Constantia" pitchFamily="18" charset="0"/>
              </a:rPr>
              <a:t>Metalurgie</a:t>
            </a:r>
          </a:p>
        </p:txBody>
      </p:sp>
      <p:sp>
        <p:nvSpPr>
          <p:cNvPr id="47" name="Dreptunghi 46"/>
          <p:cNvSpPr/>
          <p:nvPr/>
        </p:nvSpPr>
        <p:spPr>
          <a:xfrm>
            <a:off x="7572396" y="6143644"/>
            <a:ext cx="1143008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ro-RO" sz="1200" b="1" dirty="0" smtClean="0">
                <a:latin typeface="Constantia" pitchFamily="18" charset="0"/>
              </a:rPr>
              <a:t>Statui</a:t>
            </a:r>
          </a:p>
        </p:txBody>
      </p:sp>
      <p:sp>
        <p:nvSpPr>
          <p:cNvPr id="48" name="Dreptunghi 47"/>
          <p:cNvSpPr/>
          <p:nvPr/>
        </p:nvSpPr>
        <p:spPr>
          <a:xfrm>
            <a:off x="6072198" y="6143644"/>
            <a:ext cx="1214446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ro-RO" sz="1200" b="1" dirty="0" smtClean="0">
                <a:latin typeface="Constantia" pitchFamily="18" charset="0"/>
              </a:rPr>
              <a:t>Var nestins</a:t>
            </a:r>
          </a:p>
        </p:txBody>
      </p:sp>
      <p:pic>
        <p:nvPicPr>
          <p:cNvPr id="49" name="Imagine 48" descr="construcții012.jpg"/>
          <p:cNvPicPr>
            <a:picLocks noChangeAspect="1"/>
          </p:cNvPicPr>
          <p:nvPr/>
        </p:nvPicPr>
        <p:blipFill>
          <a:blip r:embed="rId2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85720" y="5214950"/>
            <a:ext cx="1214446" cy="1071570"/>
          </a:xfrm>
          <a:prstGeom prst="rect">
            <a:avLst/>
          </a:prstGeom>
        </p:spPr>
      </p:pic>
      <p:pic>
        <p:nvPicPr>
          <p:cNvPr id="50" name="Imagine 49" descr="CRETA-SCOLARA-ALBA.gif.jpg"/>
          <p:cNvPicPr>
            <a:picLocks noChangeAspect="1"/>
          </p:cNvPicPr>
          <p:nvPr/>
        </p:nvPicPr>
        <p:blipFill>
          <a:blip r:embed="rId2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428728" y="4643446"/>
            <a:ext cx="1323705" cy="1071570"/>
          </a:xfrm>
          <a:prstGeom prst="rect">
            <a:avLst/>
          </a:prstGeom>
        </p:spPr>
      </p:pic>
      <p:pic>
        <p:nvPicPr>
          <p:cNvPr id="53" name="Imagine 52" descr="IMG_2197.jpg"/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>
            <a:off x="2214546" y="4000504"/>
            <a:ext cx="1643074" cy="95250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9" name="Dreptunghi 58"/>
          <p:cNvSpPr/>
          <p:nvPr/>
        </p:nvSpPr>
        <p:spPr>
          <a:xfrm>
            <a:off x="357158" y="6143644"/>
            <a:ext cx="1214446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ro-RO" sz="1200" b="1" dirty="0" smtClean="0">
                <a:latin typeface="Constantia" pitchFamily="18" charset="0"/>
              </a:rPr>
              <a:t>Construcții</a:t>
            </a:r>
          </a:p>
        </p:txBody>
      </p:sp>
      <p:sp>
        <p:nvSpPr>
          <p:cNvPr id="62" name="Dreptunghi 61"/>
          <p:cNvSpPr/>
          <p:nvPr/>
        </p:nvSpPr>
        <p:spPr>
          <a:xfrm>
            <a:off x="428596" y="5000636"/>
            <a:ext cx="1214446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ro-RO" sz="1200" b="1" dirty="0" smtClean="0">
                <a:latin typeface="Constantia" pitchFamily="18" charset="0"/>
              </a:rPr>
              <a:t>Medicină</a:t>
            </a:r>
          </a:p>
        </p:txBody>
      </p:sp>
      <p:sp>
        <p:nvSpPr>
          <p:cNvPr id="71" name="Dreptunghi 70"/>
          <p:cNvSpPr/>
          <p:nvPr/>
        </p:nvSpPr>
        <p:spPr>
          <a:xfrm>
            <a:off x="1428728" y="5500702"/>
            <a:ext cx="1214446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ro-RO" sz="1200" b="1" dirty="0" smtClean="0">
                <a:latin typeface="Constantia" pitchFamily="18" charset="0"/>
              </a:rPr>
              <a:t>Cretă școlară</a:t>
            </a:r>
          </a:p>
        </p:txBody>
      </p:sp>
      <p:sp>
        <p:nvSpPr>
          <p:cNvPr id="77" name="Dreptunghi 76"/>
          <p:cNvSpPr/>
          <p:nvPr/>
        </p:nvSpPr>
        <p:spPr>
          <a:xfrm>
            <a:off x="2643174" y="4857760"/>
            <a:ext cx="1214446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buNone/>
            </a:pPr>
            <a:r>
              <a:rPr lang="ro-RO" sz="1200" b="1" dirty="0" smtClean="0">
                <a:latin typeface="Constantia" pitchFamily="18" charset="0"/>
              </a:rPr>
              <a:t>Stucaturi</a:t>
            </a:r>
          </a:p>
        </p:txBody>
      </p:sp>
      <p:pic>
        <p:nvPicPr>
          <p:cNvPr id="78" name="Imagine 77" descr="statui ghips.jpg"/>
          <p:cNvPicPr>
            <a:picLocks noChangeAspect="1"/>
          </p:cNvPicPr>
          <p:nvPr/>
        </p:nvPicPr>
        <p:blipFill>
          <a:blip r:embed="rId2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643174" y="5143512"/>
            <a:ext cx="1357322" cy="1062251"/>
          </a:xfrm>
          <a:prstGeom prst="rect">
            <a:avLst/>
          </a:prstGeom>
        </p:spPr>
      </p:pic>
      <p:sp>
        <p:nvSpPr>
          <p:cNvPr id="79" name="Dreptunghi 78"/>
          <p:cNvSpPr/>
          <p:nvPr/>
        </p:nvSpPr>
        <p:spPr>
          <a:xfrm>
            <a:off x="2857488" y="6215082"/>
            <a:ext cx="1143008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ro-RO" sz="1200" b="1" dirty="0" smtClean="0">
                <a:latin typeface="Constantia" pitchFamily="18" charset="0"/>
              </a:rPr>
              <a:t>Statui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2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20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" dur="2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4" dur="2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0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3" dur="2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6" dur="20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1" dur="2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4" dur="2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7" dur="2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0" dur="2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5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8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1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4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7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0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3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6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9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2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5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8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1" dur="2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4" dur="2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9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2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5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8" dur="2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1" dur="2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4" dur="2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7" dur="2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0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3" dur="2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6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9" dur="2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2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7" dur="2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0" dur="2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3" dur="2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6" dur="2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9" dur="2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2" dur="2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" grpId="0" animBg="1"/>
      <p:bldP spid="68" grpId="0"/>
      <p:bldP spid="34" grpId="0" animBg="1"/>
      <p:bldP spid="35" grpId="0"/>
      <p:bldP spid="109" grpId="0" animBg="1"/>
      <p:bldP spid="110" grpId="0"/>
      <p:bldP spid="60" grpId="0"/>
      <p:bldP spid="61" grpId="0"/>
      <p:bldP spid="63" grpId="0"/>
      <p:bldP spid="64" grpId="0"/>
      <p:bldP spid="65" grpId="0"/>
      <p:bldP spid="66" grpId="0"/>
      <p:bldP spid="43" grpId="0"/>
      <p:bldP spid="69" grpId="0" animBg="1"/>
      <p:bldP spid="70" grpId="0"/>
      <p:bldP spid="74" grpId="0"/>
      <p:bldP spid="75" grpId="0"/>
      <p:bldP spid="76" grpId="0" animBg="1"/>
      <p:bldP spid="81" grpId="0"/>
      <p:bldP spid="83" grpId="0"/>
      <p:bldP spid="44" grpId="0"/>
      <p:bldP spid="45" grpId="0"/>
      <p:bldP spid="46" grpId="0"/>
      <p:bldP spid="47" grpId="0"/>
      <p:bldP spid="48" grpId="0"/>
      <p:bldP spid="59" grpId="0"/>
      <p:bldP spid="62" grpId="0"/>
      <p:bldP spid="71" grpId="0"/>
      <p:bldP spid="77" grpId="0"/>
      <p:bldP spid="7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ine 6" descr="2213840-538028-green-crystals-of-sea-salt-may-be-used-as-background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DDFFDE"/>
              </a:clrFrom>
              <a:clrTo>
                <a:srgbClr val="DDFFDE">
                  <a:alpha val="0"/>
                </a:srgbClr>
              </a:clrTo>
            </a:clrChange>
            <a:lum bright="4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63" name="Imagine 162" descr="silver-chloride.gif"/>
          <p:cNvPicPr>
            <a:picLocks noChangeAspect="1"/>
          </p:cNvPicPr>
          <p:nvPr/>
        </p:nvPicPr>
        <p:blipFill>
          <a:blip r:embed="rId3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lum bright="30000"/>
          </a:blip>
          <a:stretch>
            <a:fillRect/>
          </a:stretch>
        </p:blipFill>
        <p:spPr>
          <a:xfrm>
            <a:off x="-1428792" y="4071942"/>
            <a:ext cx="4286280" cy="3714776"/>
          </a:xfrm>
          <a:prstGeom prst="rect">
            <a:avLst/>
          </a:prstGeom>
        </p:spPr>
      </p:pic>
      <p:pic>
        <p:nvPicPr>
          <p:cNvPr id="6" name="Imagine 5" descr="Lectur3.gif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40000"/>
          </a:blip>
          <a:stretch>
            <a:fillRect/>
          </a:stretch>
        </p:blipFill>
        <p:spPr>
          <a:xfrm>
            <a:off x="500034" y="500042"/>
            <a:ext cx="8215370" cy="589608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Dreptunghi rotunjit 7"/>
          <p:cNvSpPr/>
          <p:nvPr/>
        </p:nvSpPr>
        <p:spPr>
          <a:xfrm>
            <a:off x="5143504" y="0"/>
            <a:ext cx="4000496" cy="928670"/>
          </a:xfrm>
          <a:prstGeom prst="roundRect">
            <a:avLst/>
          </a:prstGeom>
          <a:gradFill flip="none" rotWithShape="1">
            <a:gsLst>
              <a:gs pos="0">
                <a:schemeClr val="accent3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3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3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accent1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 dirty="0"/>
          </a:p>
        </p:txBody>
      </p:sp>
      <p:sp>
        <p:nvSpPr>
          <p:cNvPr id="9" name="Dreptunghi 8"/>
          <p:cNvSpPr/>
          <p:nvPr/>
        </p:nvSpPr>
        <p:spPr>
          <a:xfrm>
            <a:off x="5286380" y="1"/>
            <a:ext cx="3714776" cy="830997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tx2">
                  <a:lumMod val="75000"/>
                </a:schemeClr>
              </a:contourClr>
            </a:sp3d>
          </a:bodyPr>
          <a:lstStyle/>
          <a:p>
            <a:pPr algn="ctr"/>
            <a:r>
              <a:rPr lang="ro-RO" sz="4800" b="1" dirty="0" smtClean="0">
                <a:ln w="11430"/>
                <a:solidFill>
                  <a:schemeClr val="accent5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</a:rPr>
              <a:t>SĂRURI</a:t>
            </a:r>
            <a:endParaRPr lang="ro-RO" sz="4800" b="1" dirty="0">
              <a:ln w="11430"/>
              <a:solidFill>
                <a:schemeClr val="accent5">
                  <a:lumMod val="7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10" name="Dreptunghi 9"/>
          <p:cNvSpPr/>
          <p:nvPr/>
        </p:nvSpPr>
        <p:spPr>
          <a:xfrm>
            <a:off x="0" y="142852"/>
            <a:ext cx="4857752" cy="571504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 prst="angle"/>
            </a:sp3d>
          </a:bodyPr>
          <a:lstStyle/>
          <a:p>
            <a:pPr algn="ctr"/>
            <a:r>
              <a:rPr lang="ro-RO" sz="4000" b="1" i="1" dirty="0" smtClean="0">
                <a:solidFill>
                  <a:schemeClr val="accent3">
                    <a:lumMod val="50000"/>
                  </a:schemeClr>
                </a:solidFill>
              </a:rPr>
              <a:t>Experiment… virtual</a:t>
            </a:r>
            <a:endParaRPr lang="ro-RO" sz="4000" b="1" i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11" name="Dreptunghi rotunjit 10"/>
          <p:cNvSpPr/>
          <p:nvPr/>
        </p:nvSpPr>
        <p:spPr>
          <a:xfrm>
            <a:off x="357158" y="1214422"/>
            <a:ext cx="8429684" cy="5072098"/>
          </a:xfrm>
          <a:prstGeom prst="roundRect">
            <a:avLst>
              <a:gd name="adj" fmla="val 2402"/>
            </a:avLst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3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buNone/>
            </a:pPr>
            <a:endParaRPr lang="ro-RO" sz="1000" b="1" dirty="0" smtClean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97" name="Dreptunghi 196"/>
          <p:cNvSpPr/>
          <p:nvPr/>
        </p:nvSpPr>
        <p:spPr>
          <a:xfrm>
            <a:off x="571472" y="1357298"/>
            <a:ext cx="592935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None/>
            </a:pPr>
            <a:r>
              <a:rPr lang="ro-RO" sz="1200" b="1" dirty="0" smtClean="0">
                <a:latin typeface="Constantia" pitchFamily="18" charset="0"/>
              </a:rPr>
              <a:t>În cele cinci pahare Berzelius neetichetate se află soluții de nitrat de sodiu, sulfat de cupru, carbonat de sodiu, sulfat de sodiu și clorură de sodiu. Folosindu-te de indicațiile din dreptunghiul cu contur roșu, etichetează corect cele cinci pahare cu soluții. Mult succes! </a:t>
            </a:r>
          </a:p>
        </p:txBody>
      </p:sp>
      <p:sp>
        <p:nvSpPr>
          <p:cNvPr id="54" name="Oval 53"/>
          <p:cNvSpPr/>
          <p:nvPr/>
        </p:nvSpPr>
        <p:spPr>
          <a:xfrm>
            <a:off x="2928926" y="3643314"/>
            <a:ext cx="1000132" cy="285752"/>
          </a:xfrm>
          <a:prstGeom prst="ellipse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sp>
        <p:nvSpPr>
          <p:cNvPr id="56" name="Dreptunghi 55"/>
          <p:cNvSpPr/>
          <p:nvPr/>
        </p:nvSpPr>
        <p:spPr>
          <a:xfrm>
            <a:off x="2928926" y="3143248"/>
            <a:ext cx="1000132" cy="6429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sp>
        <p:nvSpPr>
          <p:cNvPr id="59" name="Oval 58"/>
          <p:cNvSpPr/>
          <p:nvPr/>
        </p:nvSpPr>
        <p:spPr>
          <a:xfrm>
            <a:off x="2928926" y="3000372"/>
            <a:ext cx="1000132" cy="285752"/>
          </a:xfrm>
          <a:prstGeom prst="ellipse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sp>
        <p:nvSpPr>
          <p:cNvPr id="60" name="Oval 59"/>
          <p:cNvSpPr/>
          <p:nvPr/>
        </p:nvSpPr>
        <p:spPr>
          <a:xfrm>
            <a:off x="4143372" y="3643314"/>
            <a:ext cx="1000132" cy="285752"/>
          </a:xfrm>
          <a:prstGeom prst="ellipse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sp>
        <p:nvSpPr>
          <p:cNvPr id="62" name="Dreptunghi 61"/>
          <p:cNvSpPr/>
          <p:nvPr/>
        </p:nvSpPr>
        <p:spPr>
          <a:xfrm>
            <a:off x="4143372" y="3143248"/>
            <a:ext cx="1000132" cy="6429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sp>
        <p:nvSpPr>
          <p:cNvPr id="79" name="Oval 78"/>
          <p:cNvSpPr/>
          <p:nvPr/>
        </p:nvSpPr>
        <p:spPr>
          <a:xfrm>
            <a:off x="4143372" y="3000372"/>
            <a:ext cx="1000132" cy="285752"/>
          </a:xfrm>
          <a:prstGeom prst="ellipse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sp>
        <p:nvSpPr>
          <p:cNvPr id="80" name="Oval 79"/>
          <p:cNvSpPr/>
          <p:nvPr/>
        </p:nvSpPr>
        <p:spPr>
          <a:xfrm>
            <a:off x="5429256" y="3643314"/>
            <a:ext cx="1000132" cy="285752"/>
          </a:xfrm>
          <a:prstGeom prst="ellipse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sp>
        <p:nvSpPr>
          <p:cNvPr id="82" name="Dreptunghi 81"/>
          <p:cNvSpPr/>
          <p:nvPr/>
        </p:nvSpPr>
        <p:spPr>
          <a:xfrm>
            <a:off x="5429256" y="3143248"/>
            <a:ext cx="1000132" cy="6429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sp>
        <p:nvSpPr>
          <p:cNvPr id="85" name="Oval 84"/>
          <p:cNvSpPr/>
          <p:nvPr/>
        </p:nvSpPr>
        <p:spPr>
          <a:xfrm>
            <a:off x="5429256" y="3000372"/>
            <a:ext cx="1000132" cy="285752"/>
          </a:xfrm>
          <a:prstGeom prst="ellipse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sp>
        <p:nvSpPr>
          <p:cNvPr id="86" name="Oval 85"/>
          <p:cNvSpPr/>
          <p:nvPr/>
        </p:nvSpPr>
        <p:spPr>
          <a:xfrm>
            <a:off x="4143372" y="3643314"/>
            <a:ext cx="1000132" cy="285752"/>
          </a:xfrm>
          <a:prstGeom prst="ellipse">
            <a:avLst/>
          </a:prstGeom>
          <a:noFill/>
          <a:ln w="2857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sp>
        <p:nvSpPr>
          <p:cNvPr id="87" name="Dreptunghi 86"/>
          <p:cNvSpPr/>
          <p:nvPr/>
        </p:nvSpPr>
        <p:spPr>
          <a:xfrm>
            <a:off x="4143372" y="3143248"/>
            <a:ext cx="1000132" cy="6429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sp>
        <p:nvSpPr>
          <p:cNvPr id="91" name="Oval 90"/>
          <p:cNvSpPr/>
          <p:nvPr/>
        </p:nvSpPr>
        <p:spPr>
          <a:xfrm>
            <a:off x="4143372" y="3000372"/>
            <a:ext cx="1000132" cy="285752"/>
          </a:xfrm>
          <a:prstGeom prst="ellipse">
            <a:avLst/>
          </a:prstGeom>
          <a:noFill/>
          <a:ln w="2857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sp>
        <p:nvSpPr>
          <p:cNvPr id="102" name="Dreptunghi 101"/>
          <p:cNvSpPr/>
          <p:nvPr/>
        </p:nvSpPr>
        <p:spPr>
          <a:xfrm>
            <a:off x="3357554" y="3357562"/>
            <a:ext cx="214314" cy="21431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400" b="1" dirty="0" smtClean="0">
                <a:solidFill>
                  <a:schemeClr val="tx1"/>
                </a:solidFill>
              </a:rPr>
              <a:t>3</a:t>
            </a:r>
            <a:endParaRPr lang="ro-RO" sz="1400" b="1" dirty="0">
              <a:solidFill>
                <a:schemeClr val="tx1"/>
              </a:solidFill>
            </a:endParaRPr>
          </a:p>
        </p:txBody>
      </p:sp>
      <p:sp>
        <p:nvSpPr>
          <p:cNvPr id="103" name="Dreptunghi 102"/>
          <p:cNvSpPr/>
          <p:nvPr/>
        </p:nvSpPr>
        <p:spPr>
          <a:xfrm>
            <a:off x="4572000" y="3357562"/>
            <a:ext cx="214314" cy="21431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400" b="1" dirty="0" smtClean="0">
                <a:solidFill>
                  <a:schemeClr val="tx1"/>
                </a:solidFill>
              </a:rPr>
              <a:t>4</a:t>
            </a:r>
            <a:endParaRPr lang="ro-RO" sz="1400" b="1" baseline="-25000" dirty="0">
              <a:solidFill>
                <a:schemeClr val="tx1"/>
              </a:solidFill>
            </a:endParaRPr>
          </a:p>
        </p:txBody>
      </p:sp>
      <p:sp>
        <p:nvSpPr>
          <p:cNvPr id="104" name="Dreptunghi 103"/>
          <p:cNvSpPr/>
          <p:nvPr/>
        </p:nvSpPr>
        <p:spPr>
          <a:xfrm>
            <a:off x="5857884" y="3357562"/>
            <a:ext cx="214314" cy="21431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400" b="1" dirty="0" smtClean="0">
                <a:solidFill>
                  <a:schemeClr val="tx1"/>
                </a:solidFill>
              </a:rPr>
              <a:t>5</a:t>
            </a:r>
            <a:endParaRPr lang="ro-RO" sz="1400" b="1" baseline="-25000" dirty="0">
              <a:solidFill>
                <a:schemeClr val="tx1"/>
              </a:solidFill>
            </a:endParaRPr>
          </a:p>
        </p:txBody>
      </p:sp>
      <p:sp>
        <p:nvSpPr>
          <p:cNvPr id="105" name="Dreptunghi 104"/>
          <p:cNvSpPr/>
          <p:nvPr/>
        </p:nvSpPr>
        <p:spPr>
          <a:xfrm>
            <a:off x="785786" y="4857760"/>
            <a:ext cx="5500726" cy="1143008"/>
          </a:xfrm>
          <a:prstGeom prst="rect">
            <a:avLst/>
          </a:prstGeom>
          <a:noFill/>
          <a:ln w="38100"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b="1" dirty="0" smtClean="0">
                <a:solidFill>
                  <a:schemeClr val="accent3">
                    <a:lumMod val="50000"/>
                  </a:schemeClr>
                </a:solidFill>
              </a:rPr>
              <a:t>Click pe buton pentru începerea experimentului</a:t>
            </a:r>
          </a:p>
          <a:p>
            <a:pPr algn="ctr"/>
            <a:endParaRPr lang="ro-RO" b="1" dirty="0" smtClean="0">
              <a:solidFill>
                <a:schemeClr val="accent3">
                  <a:lumMod val="50000"/>
                </a:schemeClr>
              </a:solidFill>
            </a:endParaRPr>
          </a:p>
          <a:p>
            <a:pPr algn="ctr"/>
            <a:endParaRPr lang="ro-RO" dirty="0" smtClean="0">
              <a:solidFill>
                <a:schemeClr val="tx1"/>
              </a:solidFill>
            </a:endParaRPr>
          </a:p>
        </p:txBody>
      </p:sp>
      <p:pic>
        <p:nvPicPr>
          <p:cNvPr id="106" name="Imagine 105" descr="Click_Advisors-sm.jpg"/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prstClr val="black"/>
              <a:schemeClr val="accent3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3214678" y="5429264"/>
            <a:ext cx="428628" cy="397437"/>
          </a:xfrm>
          <a:prstGeom prst="rect">
            <a:avLst/>
          </a:prstGeom>
        </p:spPr>
      </p:pic>
      <p:sp>
        <p:nvSpPr>
          <p:cNvPr id="107" name="Dreptunghi 106"/>
          <p:cNvSpPr/>
          <p:nvPr/>
        </p:nvSpPr>
        <p:spPr>
          <a:xfrm>
            <a:off x="857224" y="4929198"/>
            <a:ext cx="5357850" cy="1000132"/>
          </a:xfrm>
          <a:prstGeom prst="rect">
            <a:avLst/>
          </a:prstGeom>
          <a:solidFill>
            <a:schemeClr val="accent3">
              <a:lumMod val="75000"/>
            </a:schemeClr>
          </a:solidFill>
          <a:ln w="38100">
            <a:solidFill>
              <a:schemeClr val="accent3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600" b="1" dirty="0" smtClean="0">
                <a:solidFill>
                  <a:schemeClr val="bg1"/>
                </a:solidFill>
              </a:rPr>
              <a:t>În care dintre cele 5 vase soluția este de culoare albastră?</a:t>
            </a:r>
          </a:p>
          <a:p>
            <a:pPr algn="ctr"/>
            <a:endParaRPr lang="ro-RO" sz="1600" b="1" dirty="0" smtClean="0">
              <a:solidFill>
                <a:schemeClr val="bg1"/>
              </a:solidFill>
            </a:endParaRPr>
          </a:p>
          <a:p>
            <a:pPr algn="ctr"/>
            <a:endParaRPr lang="ro-RO" dirty="0" smtClean="0">
              <a:solidFill>
                <a:schemeClr val="tx1"/>
              </a:solidFill>
            </a:endParaRPr>
          </a:p>
        </p:txBody>
      </p:sp>
      <p:sp>
        <p:nvSpPr>
          <p:cNvPr id="108" name="Dreptunghi 107"/>
          <p:cNvSpPr/>
          <p:nvPr/>
        </p:nvSpPr>
        <p:spPr>
          <a:xfrm>
            <a:off x="1142976" y="5429264"/>
            <a:ext cx="714380" cy="28575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400" b="1" dirty="0" smtClean="0">
                <a:solidFill>
                  <a:schemeClr val="tx1"/>
                </a:solidFill>
              </a:rPr>
              <a:t>1</a:t>
            </a:r>
            <a:endParaRPr lang="ro-RO" sz="1400" b="1" baseline="-25000" dirty="0">
              <a:solidFill>
                <a:schemeClr val="tx1"/>
              </a:solidFill>
            </a:endParaRPr>
          </a:p>
        </p:txBody>
      </p:sp>
      <p:sp>
        <p:nvSpPr>
          <p:cNvPr id="113" name="Dreptunghi 112"/>
          <p:cNvSpPr/>
          <p:nvPr/>
        </p:nvSpPr>
        <p:spPr>
          <a:xfrm>
            <a:off x="2071670" y="5429264"/>
            <a:ext cx="714380" cy="28575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400" b="1" dirty="0" smtClean="0">
                <a:solidFill>
                  <a:schemeClr val="tx1"/>
                </a:solidFill>
              </a:rPr>
              <a:t>2</a:t>
            </a:r>
            <a:endParaRPr lang="ro-RO" sz="1400" b="1" baseline="-25000" dirty="0">
              <a:solidFill>
                <a:schemeClr val="tx1"/>
              </a:solidFill>
            </a:endParaRPr>
          </a:p>
        </p:txBody>
      </p:sp>
      <p:sp>
        <p:nvSpPr>
          <p:cNvPr id="114" name="Dreptunghi 113"/>
          <p:cNvSpPr/>
          <p:nvPr/>
        </p:nvSpPr>
        <p:spPr>
          <a:xfrm>
            <a:off x="3000364" y="5429264"/>
            <a:ext cx="714380" cy="28575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400" b="1" dirty="0" smtClean="0">
                <a:solidFill>
                  <a:schemeClr val="tx1"/>
                </a:solidFill>
              </a:rPr>
              <a:t>3</a:t>
            </a:r>
            <a:endParaRPr lang="ro-RO" sz="1400" b="1" baseline="-25000" dirty="0">
              <a:solidFill>
                <a:schemeClr val="tx1"/>
              </a:solidFill>
            </a:endParaRPr>
          </a:p>
        </p:txBody>
      </p:sp>
      <p:sp>
        <p:nvSpPr>
          <p:cNvPr id="115" name="Dreptunghi 114"/>
          <p:cNvSpPr/>
          <p:nvPr/>
        </p:nvSpPr>
        <p:spPr>
          <a:xfrm>
            <a:off x="4000496" y="5429264"/>
            <a:ext cx="714380" cy="28575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400" b="1" dirty="0" smtClean="0">
                <a:solidFill>
                  <a:schemeClr val="tx1"/>
                </a:solidFill>
              </a:rPr>
              <a:t>4</a:t>
            </a:r>
            <a:endParaRPr lang="ro-RO" sz="1400" b="1" baseline="-25000" dirty="0">
              <a:solidFill>
                <a:schemeClr val="tx1"/>
              </a:solidFill>
            </a:endParaRPr>
          </a:p>
        </p:txBody>
      </p:sp>
      <p:sp>
        <p:nvSpPr>
          <p:cNvPr id="116" name="Dreptunghi 115"/>
          <p:cNvSpPr/>
          <p:nvPr/>
        </p:nvSpPr>
        <p:spPr>
          <a:xfrm>
            <a:off x="5000628" y="5429264"/>
            <a:ext cx="714380" cy="28575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400" b="1" dirty="0" smtClean="0">
                <a:solidFill>
                  <a:schemeClr val="tx1"/>
                </a:solidFill>
              </a:rPr>
              <a:t>5</a:t>
            </a:r>
            <a:endParaRPr lang="ro-RO" sz="1400" b="1" baseline="-25000" dirty="0">
              <a:solidFill>
                <a:schemeClr val="tx1"/>
              </a:solidFill>
            </a:endParaRPr>
          </a:p>
        </p:txBody>
      </p:sp>
      <p:sp>
        <p:nvSpPr>
          <p:cNvPr id="117" name="Dreptunghi 116"/>
          <p:cNvSpPr/>
          <p:nvPr/>
        </p:nvSpPr>
        <p:spPr>
          <a:xfrm>
            <a:off x="1142976" y="5429264"/>
            <a:ext cx="714380" cy="285752"/>
          </a:xfrm>
          <a:prstGeom prst="rect">
            <a:avLst/>
          </a:prstGeom>
          <a:solidFill>
            <a:srgbClr val="C00000"/>
          </a:solid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200" b="1" dirty="0" smtClean="0">
                <a:solidFill>
                  <a:schemeClr val="bg1"/>
                </a:solidFill>
              </a:rPr>
              <a:t>GREȘIT</a:t>
            </a:r>
            <a:endParaRPr lang="ro-RO" sz="1200" b="1" dirty="0">
              <a:solidFill>
                <a:schemeClr val="bg1"/>
              </a:solidFill>
            </a:endParaRPr>
          </a:p>
        </p:txBody>
      </p:sp>
      <p:sp>
        <p:nvSpPr>
          <p:cNvPr id="118" name="Dreptunghi 117"/>
          <p:cNvSpPr/>
          <p:nvPr/>
        </p:nvSpPr>
        <p:spPr>
          <a:xfrm>
            <a:off x="3000364" y="5429264"/>
            <a:ext cx="714380" cy="285752"/>
          </a:xfrm>
          <a:prstGeom prst="rect">
            <a:avLst/>
          </a:prstGeom>
          <a:solidFill>
            <a:srgbClr val="C00000"/>
          </a:solid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200" b="1" dirty="0" smtClean="0">
                <a:solidFill>
                  <a:schemeClr val="bg1"/>
                </a:solidFill>
              </a:rPr>
              <a:t>GREȘIT</a:t>
            </a:r>
            <a:endParaRPr lang="ro-RO" sz="1200" b="1" dirty="0">
              <a:solidFill>
                <a:schemeClr val="bg1"/>
              </a:solidFill>
            </a:endParaRPr>
          </a:p>
        </p:txBody>
      </p:sp>
      <p:sp>
        <p:nvSpPr>
          <p:cNvPr id="119" name="Dreptunghi 118"/>
          <p:cNvSpPr/>
          <p:nvPr/>
        </p:nvSpPr>
        <p:spPr>
          <a:xfrm>
            <a:off x="4000496" y="5429264"/>
            <a:ext cx="714380" cy="285752"/>
          </a:xfrm>
          <a:prstGeom prst="rect">
            <a:avLst/>
          </a:prstGeom>
          <a:solidFill>
            <a:srgbClr val="C00000"/>
          </a:solid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200" b="1" dirty="0" smtClean="0">
                <a:solidFill>
                  <a:schemeClr val="bg1"/>
                </a:solidFill>
              </a:rPr>
              <a:t>GREȘIT</a:t>
            </a:r>
            <a:endParaRPr lang="ro-RO" sz="1200" b="1" dirty="0">
              <a:solidFill>
                <a:schemeClr val="bg1"/>
              </a:solidFill>
            </a:endParaRPr>
          </a:p>
        </p:txBody>
      </p:sp>
      <p:sp>
        <p:nvSpPr>
          <p:cNvPr id="120" name="Dreptunghi 119"/>
          <p:cNvSpPr/>
          <p:nvPr/>
        </p:nvSpPr>
        <p:spPr>
          <a:xfrm>
            <a:off x="5000628" y="5429264"/>
            <a:ext cx="714380" cy="285752"/>
          </a:xfrm>
          <a:prstGeom prst="rect">
            <a:avLst/>
          </a:prstGeom>
          <a:solidFill>
            <a:srgbClr val="C00000"/>
          </a:solid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200" b="1" dirty="0" smtClean="0">
                <a:solidFill>
                  <a:schemeClr val="bg1"/>
                </a:solidFill>
              </a:rPr>
              <a:t>GREȘIT</a:t>
            </a:r>
            <a:endParaRPr lang="ro-RO" sz="1200" b="1" dirty="0">
              <a:solidFill>
                <a:schemeClr val="bg1"/>
              </a:solidFill>
            </a:endParaRPr>
          </a:p>
        </p:txBody>
      </p:sp>
      <p:sp>
        <p:nvSpPr>
          <p:cNvPr id="121" name="Dreptunghi 120"/>
          <p:cNvSpPr/>
          <p:nvPr/>
        </p:nvSpPr>
        <p:spPr>
          <a:xfrm>
            <a:off x="2071670" y="5429264"/>
            <a:ext cx="714380" cy="285752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200" b="1" dirty="0" smtClean="0">
                <a:solidFill>
                  <a:schemeClr val="bg1"/>
                </a:solidFill>
              </a:rPr>
              <a:t>CORECT</a:t>
            </a:r>
            <a:endParaRPr lang="ro-RO" sz="1200" b="1" dirty="0">
              <a:solidFill>
                <a:schemeClr val="bg1"/>
              </a:solidFill>
            </a:endParaRPr>
          </a:p>
        </p:txBody>
      </p:sp>
      <p:sp>
        <p:nvSpPr>
          <p:cNvPr id="122" name="Dreptunghi 121"/>
          <p:cNvSpPr/>
          <p:nvPr/>
        </p:nvSpPr>
        <p:spPr>
          <a:xfrm>
            <a:off x="857224" y="4929198"/>
            <a:ext cx="5357850" cy="1000132"/>
          </a:xfrm>
          <a:prstGeom prst="rect">
            <a:avLst/>
          </a:prstGeom>
          <a:solidFill>
            <a:schemeClr val="accent3">
              <a:lumMod val="75000"/>
            </a:schemeClr>
          </a:solidFill>
          <a:ln w="38100">
            <a:solidFill>
              <a:schemeClr val="accent3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600" b="1" dirty="0" smtClean="0">
                <a:solidFill>
                  <a:schemeClr val="bg1"/>
                </a:solidFill>
              </a:rPr>
              <a:t>În paharul cu soluție albastră se află:</a:t>
            </a:r>
          </a:p>
          <a:p>
            <a:pPr algn="ctr"/>
            <a:endParaRPr lang="ro-RO" sz="1600" b="1" dirty="0" smtClean="0">
              <a:solidFill>
                <a:schemeClr val="bg1"/>
              </a:solidFill>
            </a:endParaRPr>
          </a:p>
          <a:p>
            <a:pPr algn="ctr"/>
            <a:endParaRPr lang="ro-RO" dirty="0" smtClean="0">
              <a:solidFill>
                <a:schemeClr val="tx1"/>
              </a:solidFill>
            </a:endParaRPr>
          </a:p>
        </p:txBody>
      </p:sp>
      <p:sp>
        <p:nvSpPr>
          <p:cNvPr id="123" name="Dreptunghi 122"/>
          <p:cNvSpPr/>
          <p:nvPr/>
        </p:nvSpPr>
        <p:spPr>
          <a:xfrm>
            <a:off x="1142976" y="5429264"/>
            <a:ext cx="714380" cy="28575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200" b="1" dirty="0" smtClean="0">
                <a:solidFill>
                  <a:schemeClr val="tx1"/>
                </a:solidFill>
              </a:rPr>
              <a:t>Na</a:t>
            </a:r>
            <a:r>
              <a:rPr lang="ro-RO" sz="1200" b="1" baseline="-25000" dirty="0" smtClean="0">
                <a:solidFill>
                  <a:schemeClr val="tx1"/>
                </a:solidFill>
              </a:rPr>
              <a:t>2</a:t>
            </a:r>
            <a:r>
              <a:rPr lang="ro-RO" sz="1200" b="1" dirty="0" smtClean="0">
                <a:solidFill>
                  <a:schemeClr val="tx1"/>
                </a:solidFill>
              </a:rPr>
              <a:t>CO</a:t>
            </a:r>
            <a:r>
              <a:rPr lang="ro-RO" sz="1200" b="1" baseline="-25000" dirty="0" smtClean="0">
                <a:solidFill>
                  <a:schemeClr val="tx1"/>
                </a:solidFill>
              </a:rPr>
              <a:t>3</a:t>
            </a:r>
            <a:endParaRPr lang="ro-RO" sz="1200" b="1" baseline="-25000" dirty="0">
              <a:solidFill>
                <a:schemeClr val="tx1"/>
              </a:solidFill>
            </a:endParaRPr>
          </a:p>
        </p:txBody>
      </p:sp>
      <p:sp>
        <p:nvSpPr>
          <p:cNvPr id="124" name="Dreptunghi 123"/>
          <p:cNvSpPr/>
          <p:nvPr/>
        </p:nvSpPr>
        <p:spPr>
          <a:xfrm>
            <a:off x="2071670" y="5429264"/>
            <a:ext cx="714380" cy="28575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200" b="1" dirty="0" err="1" smtClean="0">
                <a:solidFill>
                  <a:schemeClr val="tx1"/>
                </a:solidFill>
              </a:rPr>
              <a:t>NaCl</a:t>
            </a:r>
            <a:endParaRPr lang="ro-RO" sz="1200" b="1" baseline="-25000" dirty="0">
              <a:solidFill>
                <a:schemeClr val="tx1"/>
              </a:solidFill>
            </a:endParaRPr>
          </a:p>
        </p:txBody>
      </p:sp>
      <p:sp>
        <p:nvSpPr>
          <p:cNvPr id="125" name="Dreptunghi 124"/>
          <p:cNvSpPr/>
          <p:nvPr/>
        </p:nvSpPr>
        <p:spPr>
          <a:xfrm>
            <a:off x="3000364" y="5429264"/>
            <a:ext cx="714380" cy="28575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200" b="1" dirty="0" smtClean="0">
                <a:solidFill>
                  <a:schemeClr val="tx1"/>
                </a:solidFill>
              </a:rPr>
              <a:t>CuSO</a:t>
            </a:r>
            <a:r>
              <a:rPr lang="ro-RO" sz="1200" b="1" baseline="-25000" dirty="0" smtClean="0">
                <a:solidFill>
                  <a:schemeClr val="tx1"/>
                </a:solidFill>
              </a:rPr>
              <a:t>4</a:t>
            </a:r>
            <a:endParaRPr lang="ro-RO" sz="1200" b="1" baseline="-25000" dirty="0">
              <a:solidFill>
                <a:schemeClr val="tx1"/>
              </a:solidFill>
            </a:endParaRPr>
          </a:p>
        </p:txBody>
      </p:sp>
      <p:sp>
        <p:nvSpPr>
          <p:cNvPr id="126" name="Dreptunghi 125"/>
          <p:cNvSpPr/>
          <p:nvPr/>
        </p:nvSpPr>
        <p:spPr>
          <a:xfrm>
            <a:off x="4000496" y="5429264"/>
            <a:ext cx="714380" cy="28575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200" b="1" dirty="0" smtClean="0">
                <a:solidFill>
                  <a:schemeClr val="tx1"/>
                </a:solidFill>
              </a:rPr>
              <a:t>NaNO</a:t>
            </a:r>
            <a:r>
              <a:rPr lang="ro-RO" sz="1200" b="1" baseline="-25000" dirty="0" smtClean="0">
                <a:solidFill>
                  <a:schemeClr val="tx1"/>
                </a:solidFill>
              </a:rPr>
              <a:t>3</a:t>
            </a:r>
            <a:endParaRPr lang="ro-RO" sz="1200" b="1" baseline="-25000" dirty="0">
              <a:solidFill>
                <a:schemeClr val="tx1"/>
              </a:solidFill>
            </a:endParaRPr>
          </a:p>
        </p:txBody>
      </p:sp>
      <p:sp>
        <p:nvSpPr>
          <p:cNvPr id="127" name="Dreptunghi 126"/>
          <p:cNvSpPr/>
          <p:nvPr/>
        </p:nvSpPr>
        <p:spPr>
          <a:xfrm>
            <a:off x="5000628" y="5429264"/>
            <a:ext cx="714380" cy="28575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200" b="1" dirty="0" smtClean="0">
                <a:solidFill>
                  <a:schemeClr val="tx1"/>
                </a:solidFill>
              </a:rPr>
              <a:t>Na</a:t>
            </a:r>
            <a:r>
              <a:rPr lang="ro-RO" sz="1200" b="1" baseline="-25000" dirty="0" smtClean="0">
                <a:solidFill>
                  <a:schemeClr val="tx1"/>
                </a:solidFill>
              </a:rPr>
              <a:t>2</a:t>
            </a:r>
            <a:r>
              <a:rPr lang="ro-RO" sz="1200" b="1" dirty="0" smtClean="0">
                <a:solidFill>
                  <a:schemeClr val="tx1"/>
                </a:solidFill>
              </a:rPr>
              <a:t>SO</a:t>
            </a:r>
            <a:r>
              <a:rPr lang="ro-RO" sz="1200" b="1" baseline="-25000" dirty="0" smtClean="0">
                <a:solidFill>
                  <a:schemeClr val="tx1"/>
                </a:solidFill>
              </a:rPr>
              <a:t>4</a:t>
            </a:r>
            <a:endParaRPr lang="ro-RO" sz="1200" b="1" baseline="-25000" dirty="0">
              <a:solidFill>
                <a:schemeClr val="tx1"/>
              </a:solidFill>
            </a:endParaRPr>
          </a:p>
        </p:txBody>
      </p:sp>
      <p:sp>
        <p:nvSpPr>
          <p:cNvPr id="128" name="Dreptunghi 127"/>
          <p:cNvSpPr/>
          <p:nvPr/>
        </p:nvSpPr>
        <p:spPr>
          <a:xfrm>
            <a:off x="1142976" y="5429264"/>
            <a:ext cx="714380" cy="285752"/>
          </a:xfrm>
          <a:prstGeom prst="rect">
            <a:avLst/>
          </a:prstGeom>
          <a:solidFill>
            <a:srgbClr val="C00000"/>
          </a:solid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200" b="1" dirty="0" smtClean="0">
                <a:solidFill>
                  <a:schemeClr val="bg1"/>
                </a:solidFill>
              </a:rPr>
              <a:t>GREȘIT</a:t>
            </a:r>
            <a:endParaRPr lang="ro-RO" sz="1200" b="1" dirty="0">
              <a:solidFill>
                <a:schemeClr val="bg1"/>
              </a:solidFill>
            </a:endParaRPr>
          </a:p>
        </p:txBody>
      </p:sp>
      <p:sp>
        <p:nvSpPr>
          <p:cNvPr id="129" name="Dreptunghi 128"/>
          <p:cNvSpPr/>
          <p:nvPr/>
        </p:nvSpPr>
        <p:spPr>
          <a:xfrm>
            <a:off x="2071670" y="5429264"/>
            <a:ext cx="714380" cy="285752"/>
          </a:xfrm>
          <a:prstGeom prst="rect">
            <a:avLst/>
          </a:prstGeom>
          <a:solidFill>
            <a:srgbClr val="C00000"/>
          </a:solid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200" b="1" dirty="0" smtClean="0">
                <a:solidFill>
                  <a:schemeClr val="bg1"/>
                </a:solidFill>
              </a:rPr>
              <a:t>GREȘIT</a:t>
            </a:r>
            <a:endParaRPr lang="ro-RO" sz="1200" b="1" dirty="0">
              <a:solidFill>
                <a:schemeClr val="bg1"/>
              </a:solidFill>
            </a:endParaRPr>
          </a:p>
        </p:txBody>
      </p:sp>
      <p:sp>
        <p:nvSpPr>
          <p:cNvPr id="130" name="Dreptunghi 129"/>
          <p:cNvSpPr/>
          <p:nvPr/>
        </p:nvSpPr>
        <p:spPr>
          <a:xfrm>
            <a:off x="4000496" y="5429264"/>
            <a:ext cx="714380" cy="285752"/>
          </a:xfrm>
          <a:prstGeom prst="rect">
            <a:avLst/>
          </a:prstGeom>
          <a:solidFill>
            <a:srgbClr val="C00000"/>
          </a:solid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200" b="1" dirty="0" smtClean="0">
                <a:solidFill>
                  <a:schemeClr val="bg1"/>
                </a:solidFill>
              </a:rPr>
              <a:t>GREȘIT</a:t>
            </a:r>
            <a:endParaRPr lang="ro-RO" sz="1200" b="1" dirty="0">
              <a:solidFill>
                <a:schemeClr val="bg1"/>
              </a:solidFill>
            </a:endParaRPr>
          </a:p>
        </p:txBody>
      </p:sp>
      <p:sp>
        <p:nvSpPr>
          <p:cNvPr id="131" name="Dreptunghi 130"/>
          <p:cNvSpPr/>
          <p:nvPr/>
        </p:nvSpPr>
        <p:spPr>
          <a:xfrm>
            <a:off x="5000628" y="5429264"/>
            <a:ext cx="714380" cy="285752"/>
          </a:xfrm>
          <a:prstGeom prst="rect">
            <a:avLst/>
          </a:prstGeom>
          <a:solidFill>
            <a:srgbClr val="C00000"/>
          </a:solid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200" b="1" dirty="0" smtClean="0">
                <a:solidFill>
                  <a:schemeClr val="bg1"/>
                </a:solidFill>
              </a:rPr>
              <a:t>GREȘIT</a:t>
            </a:r>
            <a:endParaRPr lang="ro-RO" sz="1200" b="1" dirty="0">
              <a:solidFill>
                <a:schemeClr val="bg1"/>
              </a:solidFill>
            </a:endParaRPr>
          </a:p>
        </p:txBody>
      </p:sp>
      <p:sp>
        <p:nvSpPr>
          <p:cNvPr id="132" name="Dreptunghi 131"/>
          <p:cNvSpPr/>
          <p:nvPr/>
        </p:nvSpPr>
        <p:spPr>
          <a:xfrm>
            <a:off x="3000364" y="5429264"/>
            <a:ext cx="714380" cy="285752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200" b="1" dirty="0" smtClean="0">
                <a:solidFill>
                  <a:schemeClr val="bg1"/>
                </a:solidFill>
              </a:rPr>
              <a:t>CORECT</a:t>
            </a:r>
            <a:endParaRPr lang="ro-RO" sz="1200" b="1" dirty="0">
              <a:solidFill>
                <a:schemeClr val="bg1"/>
              </a:solidFill>
            </a:endParaRPr>
          </a:p>
        </p:txBody>
      </p:sp>
      <p:sp>
        <p:nvSpPr>
          <p:cNvPr id="144" name="Dreptunghi 143"/>
          <p:cNvSpPr/>
          <p:nvPr/>
        </p:nvSpPr>
        <p:spPr>
          <a:xfrm>
            <a:off x="857224" y="4929198"/>
            <a:ext cx="5357850" cy="1000132"/>
          </a:xfrm>
          <a:prstGeom prst="rect">
            <a:avLst/>
          </a:prstGeom>
          <a:solidFill>
            <a:schemeClr val="accent3">
              <a:lumMod val="75000"/>
            </a:schemeClr>
          </a:solidFill>
          <a:ln w="38100">
            <a:solidFill>
              <a:schemeClr val="accent3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600" b="1" dirty="0" smtClean="0">
                <a:solidFill>
                  <a:schemeClr val="bg1"/>
                </a:solidFill>
              </a:rPr>
              <a:t>Adaugă soluție de nitrat de argint în cele patru recipiente rămase neetichetate </a:t>
            </a:r>
          </a:p>
          <a:p>
            <a:pPr algn="ctr"/>
            <a:r>
              <a:rPr lang="ro-RO" sz="1600" b="1" dirty="0" smtClean="0">
                <a:solidFill>
                  <a:schemeClr val="bg1"/>
                </a:solidFill>
              </a:rPr>
              <a:t>(dă click pe eticheta recipientului cu AgNO</a:t>
            </a:r>
            <a:r>
              <a:rPr lang="ro-RO" sz="1600" b="1" baseline="-25000" dirty="0" smtClean="0">
                <a:solidFill>
                  <a:schemeClr val="bg1"/>
                </a:solidFill>
              </a:rPr>
              <a:t>3</a:t>
            </a:r>
            <a:r>
              <a:rPr lang="ro-RO" sz="1600" b="1" dirty="0" smtClean="0">
                <a:solidFill>
                  <a:schemeClr val="bg1"/>
                </a:solidFill>
              </a:rPr>
              <a:t> aflat în dreapta)</a:t>
            </a:r>
          </a:p>
        </p:txBody>
      </p:sp>
      <p:sp>
        <p:nvSpPr>
          <p:cNvPr id="217" name="Oval 216"/>
          <p:cNvSpPr/>
          <p:nvPr/>
        </p:nvSpPr>
        <p:spPr>
          <a:xfrm>
            <a:off x="5429256" y="3643314"/>
            <a:ext cx="1000132" cy="285752"/>
          </a:xfrm>
          <a:prstGeom prst="ellipse">
            <a:avLst/>
          </a:prstGeom>
          <a:noFill/>
          <a:ln w="2857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sp>
        <p:nvSpPr>
          <p:cNvPr id="218" name="Dreptunghi 217"/>
          <p:cNvSpPr/>
          <p:nvPr/>
        </p:nvSpPr>
        <p:spPr>
          <a:xfrm>
            <a:off x="5429256" y="3143248"/>
            <a:ext cx="1000132" cy="6429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sp>
        <p:nvSpPr>
          <p:cNvPr id="219" name="Oval 218"/>
          <p:cNvSpPr/>
          <p:nvPr/>
        </p:nvSpPr>
        <p:spPr>
          <a:xfrm>
            <a:off x="5429256" y="3000372"/>
            <a:ext cx="1000132" cy="285752"/>
          </a:xfrm>
          <a:prstGeom prst="ellipse">
            <a:avLst/>
          </a:prstGeom>
          <a:noFill/>
          <a:ln w="2857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sp>
        <p:nvSpPr>
          <p:cNvPr id="206" name="Dreptunghi 205"/>
          <p:cNvSpPr/>
          <p:nvPr/>
        </p:nvSpPr>
        <p:spPr>
          <a:xfrm>
            <a:off x="857224" y="4929198"/>
            <a:ext cx="5357850" cy="1000132"/>
          </a:xfrm>
          <a:prstGeom prst="rect">
            <a:avLst/>
          </a:prstGeom>
          <a:solidFill>
            <a:schemeClr val="accent3">
              <a:lumMod val="75000"/>
            </a:schemeClr>
          </a:solidFill>
          <a:ln w="38100">
            <a:solidFill>
              <a:schemeClr val="accent3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600" b="1" dirty="0" smtClean="0">
                <a:solidFill>
                  <a:schemeClr val="bg1"/>
                </a:solidFill>
              </a:rPr>
              <a:t>În care dintre cele 4 recipiente a avut loc o reacție chimică?</a:t>
            </a:r>
          </a:p>
          <a:p>
            <a:pPr algn="ctr"/>
            <a:endParaRPr lang="ro-RO" sz="1600" b="1" dirty="0" smtClean="0">
              <a:solidFill>
                <a:schemeClr val="bg1"/>
              </a:solidFill>
            </a:endParaRPr>
          </a:p>
          <a:p>
            <a:pPr algn="ctr"/>
            <a:endParaRPr lang="ro-RO" dirty="0" smtClean="0">
              <a:solidFill>
                <a:schemeClr val="tx1"/>
              </a:solidFill>
            </a:endParaRPr>
          </a:p>
        </p:txBody>
      </p:sp>
      <p:sp>
        <p:nvSpPr>
          <p:cNvPr id="207" name="Dreptunghi 206"/>
          <p:cNvSpPr/>
          <p:nvPr/>
        </p:nvSpPr>
        <p:spPr>
          <a:xfrm>
            <a:off x="1142976" y="5429264"/>
            <a:ext cx="714380" cy="28575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200" b="1" dirty="0" smtClean="0">
                <a:solidFill>
                  <a:schemeClr val="tx1"/>
                </a:solidFill>
              </a:rPr>
              <a:t>1</a:t>
            </a:r>
            <a:endParaRPr lang="ro-RO" sz="1200" b="1" baseline="-25000" dirty="0">
              <a:solidFill>
                <a:schemeClr val="tx1"/>
              </a:solidFill>
            </a:endParaRPr>
          </a:p>
        </p:txBody>
      </p:sp>
      <p:sp>
        <p:nvSpPr>
          <p:cNvPr id="208" name="Dreptunghi 207"/>
          <p:cNvSpPr/>
          <p:nvPr/>
        </p:nvSpPr>
        <p:spPr>
          <a:xfrm>
            <a:off x="2428860" y="5429264"/>
            <a:ext cx="714380" cy="28575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200" b="1" dirty="0" smtClean="0">
                <a:solidFill>
                  <a:schemeClr val="tx1"/>
                </a:solidFill>
              </a:rPr>
              <a:t>3</a:t>
            </a:r>
            <a:endParaRPr lang="ro-RO" sz="1200" b="1" baseline="-25000" dirty="0">
              <a:solidFill>
                <a:schemeClr val="tx1"/>
              </a:solidFill>
            </a:endParaRPr>
          </a:p>
        </p:txBody>
      </p:sp>
      <p:sp>
        <p:nvSpPr>
          <p:cNvPr id="210" name="Dreptunghi 209"/>
          <p:cNvSpPr/>
          <p:nvPr/>
        </p:nvSpPr>
        <p:spPr>
          <a:xfrm>
            <a:off x="3786182" y="5429264"/>
            <a:ext cx="714380" cy="28575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200" b="1" dirty="0" smtClean="0">
                <a:solidFill>
                  <a:schemeClr val="tx1"/>
                </a:solidFill>
              </a:rPr>
              <a:t>4</a:t>
            </a:r>
            <a:endParaRPr lang="ro-RO" sz="1200" b="1" baseline="-25000" dirty="0">
              <a:solidFill>
                <a:schemeClr val="tx1"/>
              </a:solidFill>
            </a:endParaRPr>
          </a:p>
        </p:txBody>
      </p:sp>
      <p:sp>
        <p:nvSpPr>
          <p:cNvPr id="211" name="Dreptunghi 210"/>
          <p:cNvSpPr/>
          <p:nvPr/>
        </p:nvSpPr>
        <p:spPr>
          <a:xfrm>
            <a:off x="5000628" y="5429264"/>
            <a:ext cx="714380" cy="28575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200" b="1" dirty="0" smtClean="0">
                <a:solidFill>
                  <a:schemeClr val="tx1"/>
                </a:solidFill>
              </a:rPr>
              <a:t>5</a:t>
            </a:r>
            <a:endParaRPr lang="ro-RO" sz="1200" b="1" baseline="-25000" dirty="0">
              <a:solidFill>
                <a:schemeClr val="tx1"/>
              </a:solidFill>
            </a:endParaRPr>
          </a:p>
        </p:txBody>
      </p:sp>
      <p:sp>
        <p:nvSpPr>
          <p:cNvPr id="212" name="Dreptunghi 211"/>
          <p:cNvSpPr/>
          <p:nvPr/>
        </p:nvSpPr>
        <p:spPr>
          <a:xfrm>
            <a:off x="1142976" y="5429264"/>
            <a:ext cx="714380" cy="285752"/>
          </a:xfrm>
          <a:prstGeom prst="rect">
            <a:avLst/>
          </a:prstGeom>
          <a:solidFill>
            <a:srgbClr val="C00000"/>
          </a:solid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200" b="1" dirty="0" smtClean="0">
                <a:solidFill>
                  <a:schemeClr val="bg1"/>
                </a:solidFill>
              </a:rPr>
              <a:t>GREȘIT</a:t>
            </a:r>
            <a:endParaRPr lang="ro-RO" sz="1200" b="1" dirty="0">
              <a:solidFill>
                <a:schemeClr val="bg1"/>
              </a:solidFill>
            </a:endParaRPr>
          </a:p>
        </p:txBody>
      </p:sp>
      <p:sp>
        <p:nvSpPr>
          <p:cNvPr id="214" name="Dreptunghi 213"/>
          <p:cNvSpPr/>
          <p:nvPr/>
        </p:nvSpPr>
        <p:spPr>
          <a:xfrm>
            <a:off x="2428860" y="5429264"/>
            <a:ext cx="714380" cy="285752"/>
          </a:xfrm>
          <a:prstGeom prst="rect">
            <a:avLst/>
          </a:prstGeom>
          <a:solidFill>
            <a:srgbClr val="C00000"/>
          </a:solid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200" b="1" dirty="0" smtClean="0">
                <a:solidFill>
                  <a:schemeClr val="bg1"/>
                </a:solidFill>
              </a:rPr>
              <a:t>GREȘIT</a:t>
            </a:r>
            <a:endParaRPr lang="ro-RO" sz="1200" b="1" dirty="0">
              <a:solidFill>
                <a:schemeClr val="bg1"/>
              </a:solidFill>
            </a:endParaRPr>
          </a:p>
        </p:txBody>
      </p:sp>
      <p:sp>
        <p:nvSpPr>
          <p:cNvPr id="215" name="Dreptunghi 214"/>
          <p:cNvSpPr/>
          <p:nvPr/>
        </p:nvSpPr>
        <p:spPr>
          <a:xfrm>
            <a:off x="5000628" y="5429264"/>
            <a:ext cx="714380" cy="285752"/>
          </a:xfrm>
          <a:prstGeom prst="rect">
            <a:avLst/>
          </a:prstGeom>
          <a:solidFill>
            <a:srgbClr val="C00000"/>
          </a:solid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200" b="1" dirty="0" smtClean="0">
                <a:solidFill>
                  <a:schemeClr val="bg1"/>
                </a:solidFill>
              </a:rPr>
              <a:t>GREȘIT</a:t>
            </a:r>
            <a:endParaRPr lang="ro-RO" sz="1200" b="1" dirty="0">
              <a:solidFill>
                <a:schemeClr val="bg1"/>
              </a:solidFill>
            </a:endParaRPr>
          </a:p>
        </p:txBody>
      </p:sp>
      <p:sp>
        <p:nvSpPr>
          <p:cNvPr id="216" name="Dreptunghi 215"/>
          <p:cNvSpPr/>
          <p:nvPr/>
        </p:nvSpPr>
        <p:spPr>
          <a:xfrm>
            <a:off x="3786182" y="5429264"/>
            <a:ext cx="714380" cy="285752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200" b="1" dirty="0" smtClean="0">
                <a:solidFill>
                  <a:schemeClr val="bg1"/>
                </a:solidFill>
              </a:rPr>
              <a:t>CORECT</a:t>
            </a:r>
            <a:endParaRPr lang="ro-RO" sz="1200" b="1" dirty="0">
              <a:solidFill>
                <a:schemeClr val="bg1"/>
              </a:solidFill>
            </a:endParaRPr>
          </a:p>
        </p:txBody>
      </p:sp>
      <p:sp>
        <p:nvSpPr>
          <p:cNvPr id="220" name="Dreptunghi 219"/>
          <p:cNvSpPr/>
          <p:nvPr/>
        </p:nvSpPr>
        <p:spPr>
          <a:xfrm>
            <a:off x="857224" y="4929198"/>
            <a:ext cx="5357850" cy="1000132"/>
          </a:xfrm>
          <a:prstGeom prst="rect">
            <a:avLst/>
          </a:prstGeom>
          <a:solidFill>
            <a:schemeClr val="accent3">
              <a:lumMod val="75000"/>
            </a:schemeClr>
          </a:solidFill>
          <a:ln w="38100">
            <a:solidFill>
              <a:schemeClr val="accent3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600" b="1" dirty="0" smtClean="0">
                <a:solidFill>
                  <a:schemeClr val="bg1"/>
                </a:solidFill>
              </a:rPr>
              <a:t>Care din sărurile de mai jos se recunoaște cu AgNO</a:t>
            </a:r>
            <a:r>
              <a:rPr lang="ro-RO" sz="1600" b="1" baseline="-25000" dirty="0" smtClean="0">
                <a:solidFill>
                  <a:schemeClr val="bg1"/>
                </a:solidFill>
              </a:rPr>
              <a:t>3</a:t>
            </a:r>
            <a:r>
              <a:rPr lang="ro-RO" sz="1600" b="1" dirty="0" smtClean="0">
                <a:solidFill>
                  <a:schemeClr val="bg1"/>
                </a:solidFill>
              </a:rPr>
              <a:t>?</a:t>
            </a:r>
          </a:p>
          <a:p>
            <a:pPr algn="ctr"/>
            <a:endParaRPr lang="ro-RO" sz="1600" b="1" dirty="0" smtClean="0">
              <a:solidFill>
                <a:schemeClr val="bg1"/>
              </a:solidFill>
            </a:endParaRPr>
          </a:p>
          <a:p>
            <a:pPr algn="ctr"/>
            <a:endParaRPr lang="ro-RO" dirty="0" smtClean="0">
              <a:solidFill>
                <a:schemeClr val="tx1"/>
              </a:solidFill>
            </a:endParaRPr>
          </a:p>
        </p:txBody>
      </p:sp>
      <p:sp>
        <p:nvSpPr>
          <p:cNvPr id="134" name="Dreptunghi 133"/>
          <p:cNvSpPr/>
          <p:nvPr/>
        </p:nvSpPr>
        <p:spPr>
          <a:xfrm>
            <a:off x="2428892" y="5429264"/>
            <a:ext cx="714380" cy="28575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200" b="1" dirty="0" smtClean="0">
                <a:solidFill>
                  <a:schemeClr val="tx1"/>
                </a:solidFill>
              </a:rPr>
              <a:t>Na</a:t>
            </a:r>
            <a:r>
              <a:rPr lang="ro-RO" sz="1200" b="1" baseline="-25000" dirty="0" smtClean="0">
                <a:solidFill>
                  <a:schemeClr val="tx1"/>
                </a:solidFill>
              </a:rPr>
              <a:t>2</a:t>
            </a:r>
            <a:r>
              <a:rPr lang="ro-RO" sz="1200" b="1" dirty="0" smtClean="0">
                <a:solidFill>
                  <a:schemeClr val="tx1"/>
                </a:solidFill>
              </a:rPr>
              <a:t>CO</a:t>
            </a:r>
            <a:r>
              <a:rPr lang="ro-RO" sz="1200" b="1" baseline="-25000" dirty="0" smtClean="0">
                <a:solidFill>
                  <a:schemeClr val="tx1"/>
                </a:solidFill>
              </a:rPr>
              <a:t>3</a:t>
            </a:r>
            <a:endParaRPr lang="ro-RO" sz="1200" b="1" baseline="-25000" dirty="0">
              <a:solidFill>
                <a:schemeClr val="tx1"/>
              </a:solidFill>
            </a:endParaRPr>
          </a:p>
        </p:txBody>
      </p:sp>
      <p:sp>
        <p:nvSpPr>
          <p:cNvPr id="137" name="Dreptunghi 136"/>
          <p:cNvSpPr/>
          <p:nvPr/>
        </p:nvSpPr>
        <p:spPr>
          <a:xfrm>
            <a:off x="3786214" y="5429264"/>
            <a:ext cx="714380" cy="28575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200" b="1" dirty="0" smtClean="0">
                <a:solidFill>
                  <a:schemeClr val="tx1"/>
                </a:solidFill>
              </a:rPr>
              <a:t>NaNO</a:t>
            </a:r>
            <a:r>
              <a:rPr lang="ro-RO" sz="1200" b="1" baseline="-25000" dirty="0" smtClean="0">
                <a:solidFill>
                  <a:schemeClr val="tx1"/>
                </a:solidFill>
              </a:rPr>
              <a:t>3</a:t>
            </a:r>
            <a:endParaRPr lang="ro-RO" sz="1200" b="1" baseline="-25000" dirty="0">
              <a:solidFill>
                <a:schemeClr val="tx1"/>
              </a:solidFill>
            </a:endParaRPr>
          </a:p>
        </p:txBody>
      </p:sp>
      <p:sp>
        <p:nvSpPr>
          <p:cNvPr id="138" name="Dreptunghi 137"/>
          <p:cNvSpPr/>
          <p:nvPr/>
        </p:nvSpPr>
        <p:spPr>
          <a:xfrm>
            <a:off x="5000660" y="5429264"/>
            <a:ext cx="714380" cy="28575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200" b="1" dirty="0" smtClean="0">
                <a:solidFill>
                  <a:schemeClr val="tx1"/>
                </a:solidFill>
              </a:rPr>
              <a:t>Na</a:t>
            </a:r>
            <a:r>
              <a:rPr lang="ro-RO" sz="1200" b="1" baseline="-25000" dirty="0" smtClean="0">
                <a:solidFill>
                  <a:schemeClr val="tx1"/>
                </a:solidFill>
              </a:rPr>
              <a:t>2</a:t>
            </a:r>
            <a:r>
              <a:rPr lang="ro-RO" sz="1200" b="1" dirty="0" smtClean="0">
                <a:solidFill>
                  <a:schemeClr val="tx1"/>
                </a:solidFill>
              </a:rPr>
              <a:t>SO</a:t>
            </a:r>
            <a:r>
              <a:rPr lang="ro-RO" sz="1200" b="1" baseline="-25000" dirty="0" smtClean="0">
                <a:solidFill>
                  <a:schemeClr val="tx1"/>
                </a:solidFill>
              </a:rPr>
              <a:t>4</a:t>
            </a:r>
            <a:endParaRPr lang="ro-RO" sz="1200" b="1" baseline="-25000" dirty="0">
              <a:solidFill>
                <a:schemeClr val="tx1"/>
              </a:solidFill>
            </a:endParaRPr>
          </a:p>
        </p:txBody>
      </p:sp>
      <p:sp>
        <p:nvSpPr>
          <p:cNvPr id="135" name="Dreptunghi 134"/>
          <p:cNvSpPr/>
          <p:nvPr/>
        </p:nvSpPr>
        <p:spPr>
          <a:xfrm>
            <a:off x="1143008" y="5429264"/>
            <a:ext cx="714380" cy="28575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200" b="1" dirty="0" err="1" smtClean="0">
                <a:solidFill>
                  <a:schemeClr val="tx1"/>
                </a:solidFill>
              </a:rPr>
              <a:t>NaCl</a:t>
            </a:r>
            <a:endParaRPr lang="ro-RO" sz="1200" b="1" baseline="-25000" dirty="0">
              <a:solidFill>
                <a:schemeClr val="tx1"/>
              </a:solidFill>
            </a:endParaRPr>
          </a:p>
        </p:txBody>
      </p:sp>
      <p:sp>
        <p:nvSpPr>
          <p:cNvPr id="225" name="Dreptunghi 224"/>
          <p:cNvSpPr/>
          <p:nvPr/>
        </p:nvSpPr>
        <p:spPr>
          <a:xfrm>
            <a:off x="3786182" y="5429264"/>
            <a:ext cx="714380" cy="285752"/>
          </a:xfrm>
          <a:prstGeom prst="rect">
            <a:avLst/>
          </a:prstGeom>
          <a:solidFill>
            <a:srgbClr val="C00000"/>
          </a:solid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200" b="1" dirty="0" smtClean="0">
                <a:solidFill>
                  <a:schemeClr val="bg1"/>
                </a:solidFill>
              </a:rPr>
              <a:t>GREȘIT</a:t>
            </a:r>
            <a:endParaRPr lang="ro-RO" sz="1200" b="1" dirty="0">
              <a:solidFill>
                <a:schemeClr val="bg1"/>
              </a:solidFill>
            </a:endParaRPr>
          </a:p>
        </p:txBody>
      </p:sp>
      <p:sp>
        <p:nvSpPr>
          <p:cNvPr id="226" name="Dreptunghi 225"/>
          <p:cNvSpPr/>
          <p:nvPr/>
        </p:nvSpPr>
        <p:spPr>
          <a:xfrm>
            <a:off x="2428828" y="5429264"/>
            <a:ext cx="714380" cy="285752"/>
          </a:xfrm>
          <a:prstGeom prst="rect">
            <a:avLst/>
          </a:prstGeom>
          <a:solidFill>
            <a:srgbClr val="C00000"/>
          </a:solid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200" b="1" dirty="0" smtClean="0">
                <a:solidFill>
                  <a:schemeClr val="bg1"/>
                </a:solidFill>
              </a:rPr>
              <a:t>GREȘIT</a:t>
            </a:r>
            <a:endParaRPr lang="ro-RO" sz="1200" b="1" dirty="0">
              <a:solidFill>
                <a:schemeClr val="bg1"/>
              </a:solidFill>
            </a:endParaRPr>
          </a:p>
        </p:txBody>
      </p:sp>
      <p:sp>
        <p:nvSpPr>
          <p:cNvPr id="227" name="Dreptunghi 226"/>
          <p:cNvSpPr/>
          <p:nvPr/>
        </p:nvSpPr>
        <p:spPr>
          <a:xfrm>
            <a:off x="5000596" y="5429264"/>
            <a:ext cx="714380" cy="285752"/>
          </a:xfrm>
          <a:prstGeom prst="rect">
            <a:avLst/>
          </a:prstGeom>
          <a:solidFill>
            <a:srgbClr val="C00000"/>
          </a:solid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200" b="1" dirty="0" smtClean="0">
                <a:solidFill>
                  <a:schemeClr val="bg1"/>
                </a:solidFill>
              </a:rPr>
              <a:t>GREȘIT</a:t>
            </a:r>
            <a:endParaRPr lang="ro-RO" sz="1200" b="1" dirty="0">
              <a:solidFill>
                <a:schemeClr val="bg1"/>
              </a:solidFill>
            </a:endParaRPr>
          </a:p>
        </p:txBody>
      </p:sp>
      <p:sp>
        <p:nvSpPr>
          <p:cNvPr id="228" name="Dreptunghi 227"/>
          <p:cNvSpPr/>
          <p:nvPr/>
        </p:nvSpPr>
        <p:spPr>
          <a:xfrm>
            <a:off x="1142976" y="5429264"/>
            <a:ext cx="714380" cy="285752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200" b="1" dirty="0" smtClean="0">
                <a:solidFill>
                  <a:schemeClr val="bg1"/>
                </a:solidFill>
              </a:rPr>
              <a:t>CORECT</a:t>
            </a:r>
            <a:endParaRPr lang="ro-RO" sz="1200" b="1" dirty="0">
              <a:solidFill>
                <a:schemeClr val="bg1"/>
              </a:solidFill>
            </a:endParaRPr>
          </a:p>
        </p:txBody>
      </p:sp>
      <p:sp>
        <p:nvSpPr>
          <p:cNvPr id="229" name="Dreptunghi 228"/>
          <p:cNvSpPr/>
          <p:nvPr/>
        </p:nvSpPr>
        <p:spPr>
          <a:xfrm>
            <a:off x="857224" y="4929198"/>
            <a:ext cx="5357850" cy="1000132"/>
          </a:xfrm>
          <a:prstGeom prst="rect">
            <a:avLst/>
          </a:prstGeom>
          <a:solidFill>
            <a:schemeClr val="accent3">
              <a:lumMod val="75000"/>
            </a:schemeClr>
          </a:solidFill>
          <a:ln w="38100">
            <a:solidFill>
              <a:schemeClr val="accent3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600" b="1" dirty="0" smtClean="0">
                <a:solidFill>
                  <a:schemeClr val="bg1"/>
                </a:solidFill>
              </a:rPr>
              <a:t>Adaugă soluție de clorură de bariu în  cele trei recipiente rămase neetichetate</a:t>
            </a:r>
          </a:p>
          <a:p>
            <a:pPr algn="ctr"/>
            <a:r>
              <a:rPr lang="ro-RO" sz="1600" b="1" dirty="0" smtClean="0">
                <a:solidFill>
                  <a:schemeClr val="bg1"/>
                </a:solidFill>
              </a:rPr>
              <a:t>(dă click pe eticheta sticlei cu BaCl</a:t>
            </a:r>
            <a:r>
              <a:rPr lang="ro-RO" sz="1600" b="1" baseline="-25000" dirty="0" smtClean="0">
                <a:solidFill>
                  <a:schemeClr val="bg1"/>
                </a:solidFill>
              </a:rPr>
              <a:t>2</a:t>
            </a:r>
            <a:r>
              <a:rPr lang="ro-RO" sz="1600" b="1" dirty="0" smtClean="0">
                <a:solidFill>
                  <a:schemeClr val="bg1"/>
                </a:solidFill>
              </a:rPr>
              <a:t>)</a:t>
            </a:r>
          </a:p>
        </p:txBody>
      </p:sp>
      <p:sp>
        <p:nvSpPr>
          <p:cNvPr id="230" name="Dreptunghi 229"/>
          <p:cNvSpPr/>
          <p:nvPr/>
        </p:nvSpPr>
        <p:spPr>
          <a:xfrm>
            <a:off x="857224" y="4929198"/>
            <a:ext cx="5357850" cy="1000132"/>
          </a:xfrm>
          <a:prstGeom prst="rect">
            <a:avLst/>
          </a:prstGeom>
          <a:solidFill>
            <a:schemeClr val="accent3">
              <a:lumMod val="75000"/>
            </a:schemeClr>
          </a:solidFill>
          <a:ln w="38100">
            <a:solidFill>
              <a:schemeClr val="accent3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600" b="1" dirty="0" smtClean="0">
                <a:solidFill>
                  <a:schemeClr val="bg1"/>
                </a:solidFill>
              </a:rPr>
              <a:t>În care din recipientele rămase a avut loc o reacție chimică?</a:t>
            </a:r>
          </a:p>
          <a:p>
            <a:pPr algn="ctr"/>
            <a:endParaRPr lang="ro-RO" sz="1600" b="1" dirty="0" smtClean="0">
              <a:solidFill>
                <a:schemeClr val="bg1"/>
              </a:solidFill>
            </a:endParaRPr>
          </a:p>
          <a:p>
            <a:pPr algn="ctr"/>
            <a:endParaRPr lang="ro-RO" dirty="0" smtClean="0">
              <a:solidFill>
                <a:schemeClr val="tx1"/>
              </a:solidFill>
            </a:endParaRPr>
          </a:p>
        </p:txBody>
      </p:sp>
      <p:sp>
        <p:nvSpPr>
          <p:cNvPr id="231" name="Dreptunghi 230"/>
          <p:cNvSpPr/>
          <p:nvPr/>
        </p:nvSpPr>
        <p:spPr>
          <a:xfrm>
            <a:off x="3071802" y="5429264"/>
            <a:ext cx="714380" cy="28575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200" b="1" dirty="0" smtClean="0">
                <a:solidFill>
                  <a:schemeClr val="tx1"/>
                </a:solidFill>
              </a:rPr>
              <a:t>3</a:t>
            </a:r>
            <a:endParaRPr lang="ro-RO" sz="1200" b="1" baseline="-25000" dirty="0">
              <a:solidFill>
                <a:schemeClr val="tx1"/>
              </a:solidFill>
            </a:endParaRPr>
          </a:p>
        </p:txBody>
      </p:sp>
      <p:sp>
        <p:nvSpPr>
          <p:cNvPr id="232" name="Dreptunghi 231"/>
          <p:cNvSpPr/>
          <p:nvPr/>
        </p:nvSpPr>
        <p:spPr>
          <a:xfrm>
            <a:off x="5214942" y="5429264"/>
            <a:ext cx="714380" cy="28575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200" b="1" dirty="0" smtClean="0">
                <a:solidFill>
                  <a:schemeClr val="tx1"/>
                </a:solidFill>
              </a:rPr>
              <a:t>5</a:t>
            </a:r>
            <a:endParaRPr lang="ro-RO" sz="1200" b="1" baseline="-25000" dirty="0">
              <a:solidFill>
                <a:schemeClr val="tx1"/>
              </a:solidFill>
            </a:endParaRPr>
          </a:p>
        </p:txBody>
      </p:sp>
      <p:sp>
        <p:nvSpPr>
          <p:cNvPr id="234" name="Dreptunghi 233"/>
          <p:cNvSpPr/>
          <p:nvPr/>
        </p:nvSpPr>
        <p:spPr>
          <a:xfrm>
            <a:off x="1071538" y="5429264"/>
            <a:ext cx="714380" cy="28575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200" b="1" dirty="0" smtClean="0">
                <a:solidFill>
                  <a:schemeClr val="tx1"/>
                </a:solidFill>
              </a:rPr>
              <a:t>1</a:t>
            </a:r>
            <a:endParaRPr lang="ro-RO" sz="1200" b="1" baseline="-25000" dirty="0">
              <a:solidFill>
                <a:schemeClr val="tx1"/>
              </a:solidFill>
            </a:endParaRPr>
          </a:p>
        </p:txBody>
      </p:sp>
      <p:sp>
        <p:nvSpPr>
          <p:cNvPr id="235" name="Dreptunghi 234"/>
          <p:cNvSpPr/>
          <p:nvPr/>
        </p:nvSpPr>
        <p:spPr>
          <a:xfrm>
            <a:off x="3071802" y="5429264"/>
            <a:ext cx="714380" cy="285752"/>
          </a:xfrm>
          <a:prstGeom prst="rect">
            <a:avLst/>
          </a:prstGeom>
          <a:solidFill>
            <a:srgbClr val="C00000"/>
          </a:solid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200" b="1" dirty="0" smtClean="0">
                <a:solidFill>
                  <a:schemeClr val="bg1"/>
                </a:solidFill>
              </a:rPr>
              <a:t>GREȘIT</a:t>
            </a:r>
            <a:endParaRPr lang="ro-RO" sz="1200" b="1" dirty="0">
              <a:solidFill>
                <a:schemeClr val="bg1"/>
              </a:solidFill>
            </a:endParaRPr>
          </a:p>
        </p:txBody>
      </p:sp>
      <p:sp>
        <p:nvSpPr>
          <p:cNvPr id="236" name="Dreptunghi 235"/>
          <p:cNvSpPr/>
          <p:nvPr/>
        </p:nvSpPr>
        <p:spPr>
          <a:xfrm>
            <a:off x="1071538" y="5429264"/>
            <a:ext cx="714380" cy="285752"/>
          </a:xfrm>
          <a:prstGeom prst="rect">
            <a:avLst/>
          </a:prstGeom>
          <a:solidFill>
            <a:srgbClr val="C00000"/>
          </a:solid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200" b="1" dirty="0" smtClean="0">
                <a:solidFill>
                  <a:schemeClr val="bg1"/>
                </a:solidFill>
              </a:rPr>
              <a:t>GREȘIT</a:t>
            </a:r>
            <a:endParaRPr lang="ro-RO" sz="1200" b="1" dirty="0">
              <a:solidFill>
                <a:schemeClr val="bg1"/>
              </a:solidFill>
            </a:endParaRPr>
          </a:p>
        </p:txBody>
      </p:sp>
      <p:sp>
        <p:nvSpPr>
          <p:cNvPr id="237" name="Dreptunghi 236"/>
          <p:cNvSpPr/>
          <p:nvPr/>
        </p:nvSpPr>
        <p:spPr>
          <a:xfrm>
            <a:off x="5214942" y="5429264"/>
            <a:ext cx="714380" cy="285752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200" b="1" dirty="0" smtClean="0">
                <a:solidFill>
                  <a:schemeClr val="bg1"/>
                </a:solidFill>
              </a:rPr>
              <a:t>CORECT</a:t>
            </a:r>
            <a:endParaRPr lang="ro-RO" sz="1200" b="1" dirty="0">
              <a:solidFill>
                <a:schemeClr val="bg1"/>
              </a:solidFill>
            </a:endParaRPr>
          </a:p>
        </p:txBody>
      </p:sp>
      <p:sp>
        <p:nvSpPr>
          <p:cNvPr id="238" name="Dreptunghi 237"/>
          <p:cNvSpPr/>
          <p:nvPr/>
        </p:nvSpPr>
        <p:spPr>
          <a:xfrm>
            <a:off x="857224" y="4929198"/>
            <a:ext cx="5357850" cy="1000132"/>
          </a:xfrm>
          <a:prstGeom prst="rect">
            <a:avLst/>
          </a:prstGeom>
          <a:solidFill>
            <a:schemeClr val="accent3">
              <a:lumMod val="75000"/>
            </a:schemeClr>
          </a:solidFill>
          <a:ln w="38100">
            <a:solidFill>
              <a:schemeClr val="accent3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600" b="1" dirty="0" smtClean="0">
                <a:solidFill>
                  <a:schemeClr val="bg1"/>
                </a:solidFill>
              </a:rPr>
              <a:t>Dă reacție cu BaCl</a:t>
            </a:r>
            <a:r>
              <a:rPr lang="ro-RO" sz="1600" b="1" baseline="-25000" dirty="0" smtClean="0">
                <a:solidFill>
                  <a:schemeClr val="bg1"/>
                </a:solidFill>
              </a:rPr>
              <a:t>2</a:t>
            </a:r>
            <a:r>
              <a:rPr lang="ro-RO" sz="1600" b="1" dirty="0" smtClean="0">
                <a:solidFill>
                  <a:schemeClr val="bg1"/>
                </a:solidFill>
              </a:rPr>
              <a:t>:</a:t>
            </a:r>
          </a:p>
          <a:p>
            <a:pPr algn="ctr"/>
            <a:endParaRPr lang="ro-RO" sz="1600" b="1" dirty="0" smtClean="0">
              <a:solidFill>
                <a:schemeClr val="bg1"/>
              </a:solidFill>
            </a:endParaRPr>
          </a:p>
          <a:p>
            <a:pPr algn="ctr"/>
            <a:endParaRPr lang="ro-RO" dirty="0" smtClean="0">
              <a:solidFill>
                <a:schemeClr val="tx1"/>
              </a:solidFill>
            </a:endParaRPr>
          </a:p>
        </p:txBody>
      </p:sp>
      <p:sp>
        <p:nvSpPr>
          <p:cNvPr id="239" name="Dreptunghi 238"/>
          <p:cNvSpPr/>
          <p:nvPr/>
        </p:nvSpPr>
        <p:spPr>
          <a:xfrm>
            <a:off x="3071802" y="5429264"/>
            <a:ext cx="714380" cy="28575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200" b="1" dirty="0" smtClean="0">
                <a:solidFill>
                  <a:schemeClr val="tx1"/>
                </a:solidFill>
              </a:rPr>
              <a:t>Na</a:t>
            </a:r>
            <a:r>
              <a:rPr lang="ro-RO" sz="1200" b="1" baseline="-25000" dirty="0" smtClean="0">
                <a:solidFill>
                  <a:schemeClr val="tx1"/>
                </a:solidFill>
              </a:rPr>
              <a:t>2</a:t>
            </a:r>
            <a:r>
              <a:rPr lang="ro-RO" sz="1200" b="1" dirty="0" smtClean="0">
                <a:solidFill>
                  <a:schemeClr val="tx1"/>
                </a:solidFill>
              </a:rPr>
              <a:t>SO</a:t>
            </a:r>
            <a:r>
              <a:rPr lang="ro-RO" sz="1200" b="1" baseline="-25000" dirty="0" smtClean="0">
                <a:solidFill>
                  <a:schemeClr val="tx1"/>
                </a:solidFill>
              </a:rPr>
              <a:t>4</a:t>
            </a:r>
            <a:endParaRPr lang="ro-RO" sz="1200" b="1" baseline="-25000" dirty="0">
              <a:solidFill>
                <a:schemeClr val="tx1"/>
              </a:solidFill>
            </a:endParaRPr>
          </a:p>
        </p:txBody>
      </p:sp>
      <p:sp>
        <p:nvSpPr>
          <p:cNvPr id="240" name="Dreptunghi 239"/>
          <p:cNvSpPr/>
          <p:nvPr/>
        </p:nvSpPr>
        <p:spPr>
          <a:xfrm>
            <a:off x="5214942" y="5429264"/>
            <a:ext cx="714380" cy="28575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200" b="1" dirty="0" smtClean="0">
                <a:solidFill>
                  <a:schemeClr val="tx1"/>
                </a:solidFill>
              </a:rPr>
              <a:t>Na</a:t>
            </a:r>
            <a:r>
              <a:rPr lang="ro-RO" sz="1200" b="1" baseline="-25000" dirty="0" smtClean="0">
                <a:solidFill>
                  <a:schemeClr val="tx1"/>
                </a:solidFill>
              </a:rPr>
              <a:t>2</a:t>
            </a:r>
            <a:r>
              <a:rPr lang="ro-RO" sz="1200" b="1" dirty="0" smtClean="0">
                <a:solidFill>
                  <a:schemeClr val="tx1"/>
                </a:solidFill>
              </a:rPr>
              <a:t>CO</a:t>
            </a:r>
            <a:r>
              <a:rPr lang="ro-RO" sz="1200" b="1" baseline="-25000" dirty="0" smtClean="0">
                <a:solidFill>
                  <a:schemeClr val="tx1"/>
                </a:solidFill>
              </a:rPr>
              <a:t>3</a:t>
            </a:r>
            <a:endParaRPr lang="ro-RO" sz="1200" b="1" baseline="-25000" dirty="0">
              <a:solidFill>
                <a:schemeClr val="tx1"/>
              </a:solidFill>
            </a:endParaRPr>
          </a:p>
        </p:txBody>
      </p:sp>
      <p:sp>
        <p:nvSpPr>
          <p:cNvPr id="241" name="Dreptunghi 240"/>
          <p:cNvSpPr/>
          <p:nvPr/>
        </p:nvSpPr>
        <p:spPr>
          <a:xfrm>
            <a:off x="1071538" y="5429264"/>
            <a:ext cx="714380" cy="28575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200" b="1" dirty="0" smtClean="0">
                <a:solidFill>
                  <a:schemeClr val="tx1"/>
                </a:solidFill>
              </a:rPr>
              <a:t>NaNO</a:t>
            </a:r>
            <a:r>
              <a:rPr lang="ro-RO" sz="1200" b="1" baseline="-25000" dirty="0" smtClean="0">
                <a:solidFill>
                  <a:schemeClr val="tx1"/>
                </a:solidFill>
              </a:rPr>
              <a:t>3</a:t>
            </a:r>
            <a:endParaRPr lang="ro-RO" sz="1200" b="1" baseline="-25000" dirty="0">
              <a:solidFill>
                <a:schemeClr val="tx1"/>
              </a:solidFill>
            </a:endParaRPr>
          </a:p>
        </p:txBody>
      </p:sp>
      <p:sp>
        <p:nvSpPr>
          <p:cNvPr id="242" name="Dreptunghi 241"/>
          <p:cNvSpPr/>
          <p:nvPr/>
        </p:nvSpPr>
        <p:spPr>
          <a:xfrm>
            <a:off x="5214942" y="5429264"/>
            <a:ext cx="714380" cy="285752"/>
          </a:xfrm>
          <a:prstGeom prst="rect">
            <a:avLst/>
          </a:prstGeom>
          <a:solidFill>
            <a:srgbClr val="C00000"/>
          </a:solid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200" b="1" dirty="0" smtClean="0">
                <a:solidFill>
                  <a:schemeClr val="bg1"/>
                </a:solidFill>
              </a:rPr>
              <a:t>GREȘIT</a:t>
            </a:r>
            <a:endParaRPr lang="ro-RO" sz="1200" b="1" dirty="0">
              <a:solidFill>
                <a:schemeClr val="bg1"/>
              </a:solidFill>
            </a:endParaRPr>
          </a:p>
        </p:txBody>
      </p:sp>
      <p:sp>
        <p:nvSpPr>
          <p:cNvPr id="243" name="Dreptunghi 242"/>
          <p:cNvSpPr/>
          <p:nvPr/>
        </p:nvSpPr>
        <p:spPr>
          <a:xfrm>
            <a:off x="1071538" y="5429264"/>
            <a:ext cx="714380" cy="285752"/>
          </a:xfrm>
          <a:prstGeom prst="rect">
            <a:avLst/>
          </a:prstGeom>
          <a:solidFill>
            <a:srgbClr val="C00000"/>
          </a:solid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200" b="1" dirty="0" smtClean="0">
                <a:solidFill>
                  <a:schemeClr val="bg1"/>
                </a:solidFill>
              </a:rPr>
              <a:t>GREȘIT</a:t>
            </a:r>
            <a:endParaRPr lang="ro-RO" sz="1200" b="1" dirty="0">
              <a:solidFill>
                <a:schemeClr val="bg1"/>
              </a:solidFill>
            </a:endParaRPr>
          </a:p>
        </p:txBody>
      </p:sp>
      <p:sp>
        <p:nvSpPr>
          <p:cNvPr id="244" name="Dreptunghi 243"/>
          <p:cNvSpPr/>
          <p:nvPr/>
        </p:nvSpPr>
        <p:spPr>
          <a:xfrm>
            <a:off x="3071802" y="5429264"/>
            <a:ext cx="714380" cy="285752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200" b="1" dirty="0" smtClean="0">
                <a:solidFill>
                  <a:schemeClr val="bg1"/>
                </a:solidFill>
              </a:rPr>
              <a:t>CORECT</a:t>
            </a:r>
            <a:endParaRPr lang="ro-RO" sz="1200" b="1" dirty="0">
              <a:solidFill>
                <a:schemeClr val="bg1"/>
              </a:solidFill>
            </a:endParaRPr>
          </a:p>
        </p:txBody>
      </p:sp>
      <p:sp>
        <p:nvSpPr>
          <p:cNvPr id="245" name="Dreptunghi 244"/>
          <p:cNvSpPr/>
          <p:nvPr/>
        </p:nvSpPr>
        <p:spPr>
          <a:xfrm>
            <a:off x="857224" y="4929198"/>
            <a:ext cx="5357850" cy="1000132"/>
          </a:xfrm>
          <a:prstGeom prst="rect">
            <a:avLst/>
          </a:prstGeom>
          <a:solidFill>
            <a:schemeClr val="accent3">
              <a:lumMod val="75000"/>
            </a:schemeClr>
          </a:solidFill>
          <a:ln w="38100">
            <a:solidFill>
              <a:schemeClr val="accent3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600" b="1" dirty="0" smtClean="0">
                <a:solidFill>
                  <a:schemeClr val="bg1"/>
                </a:solidFill>
              </a:rPr>
              <a:t>În recipientele neetichetate, adăugați soluție de acid clorhidric </a:t>
            </a:r>
          </a:p>
          <a:p>
            <a:pPr algn="ctr"/>
            <a:r>
              <a:rPr lang="ro-RO" sz="1600" b="1" dirty="0" smtClean="0">
                <a:solidFill>
                  <a:schemeClr val="bg1"/>
                </a:solidFill>
              </a:rPr>
              <a:t>(dă click pe sticla cu acid clorhidric, aflată în dreapta)</a:t>
            </a:r>
          </a:p>
        </p:txBody>
      </p:sp>
      <p:sp>
        <p:nvSpPr>
          <p:cNvPr id="251" name="Oval 250"/>
          <p:cNvSpPr/>
          <p:nvPr/>
        </p:nvSpPr>
        <p:spPr>
          <a:xfrm>
            <a:off x="2928926" y="3643314"/>
            <a:ext cx="1000132" cy="285752"/>
          </a:xfrm>
          <a:prstGeom prst="ellipse">
            <a:avLst/>
          </a:prstGeom>
          <a:noFill/>
          <a:ln w="2857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sp>
        <p:nvSpPr>
          <p:cNvPr id="252" name="Dreptunghi 251"/>
          <p:cNvSpPr/>
          <p:nvPr/>
        </p:nvSpPr>
        <p:spPr>
          <a:xfrm>
            <a:off x="2928926" y="3143248"/>
            <a:ext cx="1000132" cy="6429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sp>
        <p:nvSpPr>
          <p:cNvPr id="253" name="Oval 252"/>
          <p:cNvSpPr/>
          <p:nvPr/>
        </p:nvSpPr>
        <p:spPr>
          <a:xfrm>
            <a:off x="2928926" y="3000372"/>
            <a:ext cx="1000132" cy="285752"/>
          </a:xfrm>
          <a:prstGeom prst="ellipse">
            <a:avLst/>
          </a:prstGeom>
          <a:noFill/>
          <a:ln w="2857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pic>
        <p:nvPicPr>
          <p:cNvPr id="255" name="Imagine 254" descr="EFERV.gif"/>
          <p:cNvPicPr>
            <a:picLocks noChangeAspect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357422" y="2571744"/>
            <a:ext cx="2071702" cy="1247775"/>
          </a:xfrm>
          <a:prstGeom prst="rect">
            <a:avLst/>
          </a:prstGeom>
        </p:spPr>
      </p:pic>
      <p:sp>
        <p:nvSpPr>
          <p:cNvPr id="36" name="Oval 35"/>
          <p:cNvSpPr/>
          <p:nvPr/>
        </p:nvSpPr>
        <p:spPr>
          <a:xfrm>
            <a:off x="1714480" y="3643314"/>
            <a:ext cx="1000132" cy="285752"/>
          </a:xfrm>
          <a:prstGeom prst="ellipse">
            <a:avLst/>
          </a:prstGeom>
          <a:ln w="2857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sp>
        <p:nvSpPr>
          <p:cNvPr id="37" name="Oval 36"/>
          <p:cNvSpPr/>
          <p:nvPr/>
        </p:nvSpPr>
        <p:spPr>
          <a:xfrm>
            <a:off x="1643042" y="2500306"/>
            <a:ext cx="1143008" cy="285752"/>
          </a:xfrm>
          <a:prstGeom prst="ellipse">
            <a:avLst/>
          </a:prstGeom>
          <a:noFill/>
          <a:ln w="2857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sp>
        <p:nvSpPr>
          <p:cNvPr id="42" name="Dreptunghi 41"/>
          <p:cNvSpPr/>
          <p:nvPr/>
        </p:nvSpPr>
        <p:spPr>
          <a:xfrm>
            <a:off x="1714480" y="3143248"/>
            <a:ext cx="1000132" cy="64294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cxnSp>
        <p:nvCxnSpPr>
          <p:cNvPr id="32" name="Conector drept 31"/>
          <p:cNvCxnSpPr>
            <a:endCxn id="36" idx="2"/>
          </p:cNvCxnSpPr>
          <p:nvPr/>
        </p:nvCxnSpPr>
        <p:spPr>
          <a:xfrm rot="5400000">
            <a:off x="1178695" y="3250405"/>
            <a:ext cx="1071570" cy="1588"/>
          </a:xfrm>
          <a:prstGeom prst="line">
            <a:avLst/>
          </a:prstGeom>
          <a:ln w="2857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4" name="Conector drept 33"/>
          <p:cNvCxnSpPr>
            <a:endCxn id="36" idx="6"/>
          </p:cNvCxnSpPr>
          <p:nvPr/>
        </p:nvCxnSpPr>
        <p:spPr>
          <a:xfrm rot="5400000">
            <a:off x="2178827" y="3250405"/>
            <a:ext cx="1071570" cy="1588"/>
          </a:xfrm>
          <a:prstGeom prst="line">
            <a:avLst/>
          </a:prstGeom>
          <a:ln w="2857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5" name="Oval 34"/>
          <p:cNvSpPr/>
          <p:nvPr/>
        </p:nvSpPr>
        <p:spPr>
          <a:xfrm>
            <a:off x="1714480" y="3000372"/>
            <a:ext cx="1000132" cy="285752"/>
          </a:xfrm>
          <a:prstGeom prst="ellipse">
            <a:avLst/>
          </a:prstGeom>
          <a:ln w="2857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sp>
        <p:nvSpPr>
          <p:cNvPr id="45" name="Oval 44"/>
          <p:cNvSpPr/>
          <p:nvPr/>
        </p:nvSpPr>
        <p:spPr>
          <a:xfrm>
            <a:off x="500034" y="3643314"/>
            <a:ext cx="1000132" cy="285752"/>
          </a:xfrm>
          <a:prstGeom prst="ellipse">
            <a:avLst/>
          </a:prstGeom>
          <a:noFill/>
          <a:ln w="2857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sp>
        <p:nvSpPr>
          <p:cNvPr id="46" name="Oval 45"/>
          <p:cNvSpPr/>
          <p:nvPr/>
        </p:nvSpPr>
        <p:spPr>
          <a:xfrm>
            <a:off x="428596" y="2500306"/>
            <a:ext cx="1143008" cy="285752"/>
          </a:xfrm>
          <a:prstGeom prst="ellipse">
            <a:avLst/>
          </a:prstGeom>
          <a:noFill/>
          <a:ln w="2857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sp>
        <p:nvSpPr>
          <p:cNvPr id="47" name="Dreptunghi 46"/>
          <p:cNvSpPr/>
          <p:nvPr/>
        </p:nvSpPr>
        <p:spPr>
          <a:xfrm>
            <a:off x="500034" y="3143248"/>
            <a:ext cx="1000132" cy="6429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cxnSp>
        <p:nvCxnSpPr>
          <p:cNvPr id="48" name="Conector drept 47"/>
          <p:cNvCxnSpPr>
            <a:endCxn id="45" idx="2"/>
          </p:cNvCxnSpPr>
          <p:nvPr/>
        </p:nvCxnSpPr>
        <p:spPr>
          <a:xfrm rot="5400000">
            <a:off x="-35751" y="3250405"/>
            <a:ext cx="1071570" cy="158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9" name="Conector drept 48"/>
          <p:cNvCxnSpPr>
            <a:endCxn id="45" idx="6"/>
          </p:cNvCxnSpPr>
          <p:nvPr/>
        </p:nvCxnSpPr>
        <p:spPr>
          <a:xfrm rot="5400000">
            <a:off x="964381" y="3250405"/>
            <a:ext cx="1071570" cy="1588"/>
          </a:xfrm>
          <a:prstGeom prst="line">
            <a:avLst/>
          </a:prstGeom>
          <a:ln w="2857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0" name="Oval 49"/>
          <p:cNvSpPr/>
          <p:nvPr/>
        </p:nvSpPr>
        <p:spPr>
          <a:xfrm>
            <a:off x="500034" y="3000372"/>
            <a:ext cx="1000132" cy="285752"/>
          </a:xfrm>
          <a:prstGeom prst="ellipse">
            <a:avLst/>
          </a:prstGeom>
          <a:noFill/>
          <a:ln w="2857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sp>
        <p:nvSpPr>
          <p:cNvPr id="100" name="Dreptunghi 99"/>
          <p:cNvSpPr/>
          <p:nvPr/>
        </p:nvSpPr>
        <p:spPr>
          <a:xfrm>
            <a:off x="857224" y="3357562"/>
            <a:ext cx="214314" cy="21431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400" b="1" dirty="0" smtClean="0">
                <a:solidFill>
                  <a:schemeClr val="tx1"/>
                </a:solidFill>
              </a:rPr>
              <a:t>1</a:t>
            </a:r>
            <a:endParaRPr lang="ro-RO" sz="1400" b="1" baseline="-25000" dirty="0">
              <a:solidFill>
                <a:schemeClr val="tx1"/>
              </a:solidFill>
            </a:endParaRPr>
          </a:p>
        </p:txBody>
      </p:sp>
      <p:sp>
        <p:nvSpPr>
          <p:cNvPr id="101" name="Dreptunghi 100"/>
          <p:cNvSpPr/>
          <p:nvPr/>
        </p:nvSpPr>
        <p:spPr>
          <a:xfrm>
            <a:off x="2071670" y="3357562"/>
            <a:ext cx="214314" cy="21431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400" b="1" dirty="0" smtClean="0">
                <a:solidFill>
                  <a:schemeClr val="tx1"/>
                </a:solidFill>
              </a:rPr>
              <a:t>2</a:t>
            </a:r>
            <a:endParaRPr lang="ro-RO" sz="1400" b="1" dirty="0">
              <a:solidFill>
                <a:schemeClr val="tx1"/>
              </a:solidFill>
            </a:endParaRPr>
          </a:p>
        </p:txBody>
      </p:sp>
      <p:sp>
        <p:nvSpPr>
          <p:cNvPr id="246" name="Dreptunghi 245"/>
          <p:cNvSpPr/>
          <p:nvPr/>
        </p:nvSpPr>
        <p:spPr>
          <a:xfrm>
            <a:off x="857224" y="4929198"/>
            <a:ext cx="5357850" cy="1000132"/>
          </a:xfrm>
          <a:prstGeom prst="rect">
            <a:avLst/>
          </a:prstGeom>
          <a:solidFill>
            <a:schemeClr val="accent3">
              <a:lumMod val="75000"/>
            </a:schemeClr>
          </a:solidFill>
          <a:ln w="38100">
            <a:solidFill>
              <a:schemeClr val="accent3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600" b="1" dirty="0" smtClean="0">
                <a:solidFill>
                  <a:schemeClr val="bg1"/>
                </a:solidFill>
              </a:rPr>
              <a:t>În care dintre recipiente are loc o reacție chimică:</a:t>
            </a:r>
          </a:p>
          <a:p>
            <a:pPr algn="ctr"/>
            <a:endParaRPr lang="ro-RO" sz="1600" b="1" dirty="0" smtClean="0">
              <a:solidFill>
                <a:schemeClr val="bg1"/>
              </a:solidFill>
            </a:endParaRPr>
          </a:p>
          <a:p>
            <a:pPr algn="ctr"/>
            <a:endParaRPr lang="ro-RO" dirty="0" smtClean="0">
              <a:solidFill>
                <a:schemeClr val="tx1"/>
              </a:solidFill>
            </a:endParaRPr>
          </a:p>
        </p:txBody>
      </p:sp>
      <p:sp>
        <p:nvSpPr>
          <p:cNvPr id="247" name="Dreptunghi 246"/>
          <p:cNvSpPr/>
          <p:nvPr/>
        </p:nvSpPr>
        <p:spPr>
          <a:xfrm>
            <a:off x="4214810" y="5429264"/>
            <a:ext cx="714380" cy="28575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200" b="1" dirty="0" smtClean="0">
                <a:solidFill>
                  <a:schemeClr val="tx1"/>
                </a:solidFill>
              </a:rPr>
              <a:t>3</a:t>
            </a:r>
            <a:endParaRPr lang="ro-RO" sz="1200" b="1" baseline="-25000" dirty="0">
              <a:solidFill>
                <a:schemeClr val="tx1"/>
              </a:solidFill>
            </a:endParaRPr>
          </a:p>
        </p:txBody>
      </p:sp>
      <p:sp>
        <p:nvSpPr>
          <p:cNvPr id="248" name="Dreptunghi 247"/>
          <p:cNvSpPr/>
          <p:nvPr/>
        </p:nvSpPr>
        <p:spPr>
          <a:xfrm>
            <a:off x="2143108" y="5429264"/>
            <a:ext cx="714380" cy="28575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200" b="1" dirty="0" smtClean="0">
                <a:solidFill>
                  <a:schemeClr val="tx1"/>
                </a:solidFill>
              </a:rPr>
              <a:t>1</a:t>
            </a:r>
            <a:endParaRPr lang="ro-RO" sz="1200" b="1" baseline="-25000" dirty="0">
              <a:solidFill>
                <a:schemeClr val="tx1"/>
              </a:solidFill>
            </a:endParaRPr>
          </a:p>
        </p:txBody>
      </p:sp>
      <p:sp>
        <p:nvSpPr>
          <p:cNvPr id="249" name="Dreptunghi 248"/>
          <p:cNvSpPr/>
          <p:nvPr/>
        </p:nvSpPr>
        <p:spPr>
          <a:xfrm>
            <a:off x="2143108" y="5429264"/>
            <a:ext cx="714380" cy="285752"/>
          </a:xfrm>
          <a:prstGeom prst="rect">
            <a:avLst/>
          </a:prstGeom>
          <a:solidFill>
            <a:srgbClr val="C00000"/>
          </a:solid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200" b="1" dirty="0" smtClean="0">
                <a:solidFill>
                  <a:schemeClr val="bg1"/>
                </a:solidFill>
              </a:rPr>
              <a:t>GREȘIT</a:t>
            </a:r>
            <a:endParaRPr lang="ro-RO" sz="1200" b="1" dirty="0">
              <a:solidFill>
                <a:schemeClr val="bg1"/>
              </a:solidFill>
            </a:endParaRPr>
          </a:p>
        </p:txBody>
      </p:sp>
      <p:sp>
        <p:nvSpPr>
          <p:cNvPr id="250" name="Dreptunghi 249"/>
          <p:cNvSpPr/>
          <p:nvPr/>
        </p:nvSpPr>
        <p:spPr>
          <a:xfrm>
            <a:off x="4214810" y="5429264"/>
            <a:ext cx="714380" cy="285752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200" b="1" dirty="0" smtClean="0">
                <a:solidFill>
                  <a:schemeClr val="bg1"/>
                </a:solidFill>
              </a:rPr>
              <a:t>CORECT</a:t>
            </a:r>
            <a:endParaRPr lang="ro-RO" sz="1200" b="1" dirty="0">
              <a:solidFill>
                <a:schemeClr val="bg1"/>
              </a:solidFill>
            </a:endParaRPr>
          </a:p>
        </p:txBody>
      </p:sp>
      <p:sp>
        <p:nvSpPr>
          <p:cNvPr id="256" name="Dreptunghi 255"/>
          <p:cNvSpPr/>
          <p:nvPr/>
        </p:nvSpPr>
        <p:spPr>
          <a:xfrm>
            <a:off x="857224" y="4929198"/>
            <a:ext cx="5357850" cy="1000132"/>
          </a:xfrm>
          <a:prstGeom prst="rect">
            <a:avLst/>
          </a:prstGeom>
          <a:solidFill>
            <a:schemeClr val="accent3">
              <a:lumMod val="75000"/>
            </a:schemeClr>
          </a:solidFill>
          <a:ln w="38100">
            <a:solidFill>
              <a:schemeClr val="accent3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600" b="1" dirty="0" smtClean="0">
                <a:solidFill>
                  <a:schemeClr val="bg1"/>
                </a:solidFill>
              </a:rPr>
              <a:t>Dă reacție cu efervescență:</a:t>
            </a:r>
          </a:p>
          <a:p>
            <a:pPr algn="ctr"/>
            <a:endParaRPr lang="ro-RO" sz="1600" b="1" dirty="0" smtClean="0">
              <a:solidFill>
                <a:schemeClr val="bg1"/>
              </a:solidFill>
            </a:endParaRPr>
          </a:p>
          <a:p>
            <a:pPr algn="ctr"/>
            <a:endParaRPr lang="ro-RO" dirty="0" smtClean="0">
              <a:solidFill>
                <a:schemeClr val="tx1"/>
              </a:solidFill>
            </a:endParaRPr>
          </a:p>
        </p:txBody>
      </p:sp>
      <p:sp>
        <p:nvSpPr>
          <p:cNvPr id="257" name="Dreptunghi 256"/>
          <p:cNvSpPr/>
          <p:nvPr/>
        </p:nvSpPr>
        <p:spPr>
          <a:xfrm>
            <a:off x="4214810" y="5429264"/>
            <a:ext cx="714380" cy="28575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200" b="1" dirty="0" smtClean="0">
                <a:solidFill>
                  <a:schemeClr val="tx1"/>
                </a:solidFill>
              </a:rPr>
              <a:t>NaNO</a:t>
            </a:r>
            <a:r>
              <a:rPr lang="ro-RO" sz="1200" b="1" baseline="-25000" dirty="0" smtClean="0">
                <a:solidFill>
                  <a:schemeClr val="tx1"/>
                </a:solidFill>
              </a:rPr>
              <a:t>3</a:t>
            </a:r>
            <a:endParaRPr lang="ro-RO" sz="1200" b="1" baseline="-25000" dirty="0">
              <a:solidFill>
                <a:schemeClr val="tx1"/>
              </a:solidFill>
            </a:endParaRPr>
          </a:p>
        </p:txBody>
      </p:sp>
      <p:sp>
        <p:nvSpPr>
          <p:cNvPr id="258" name="Dreptunghi 257"/>
          <p:cNvSpPr/>
          <p:nvPr/>
        </p:nvSpPr>
        <p:spPr>
          <a:xfrm>
            <a:off x="2143108" y="5429264"/>
            <a:ext cx="714380" cy="28575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200" b="1" dirty="0" smtClean="0">
                <a:solidFill>
                  <a:schemeClr val="tx1"/>
                </a:solidFill>
              </a:rPr>
              <a:t>Na</a:t>
            </a:r>
            <a:r>
              <a:rPr lang="ro-RO" sz="1200" b="1" baseline="-25000" dirty="0" smtClean="0">
                <a:solidFill>
                  <a:schemeClr val="tx1"/>
                </a:solidFill>
              </a:rPr>
              <a:t>2</a:t>
            </a:r>
            <a:r>
              <a:rPr lang="ro-RO" sz="1200" b="1" dirty="0" smtClean="0">
                <a:solidFill>
                  <a:schemeClr val="tx1"/>
                </a:solidFill>
              </a:rPr>
              <a:t>CO</a:t>
            </a:r>
            <a:r>
              <a:rPr lang="ro-RO" sz="1200" b="1" baseline="-25000" dirty="0" smtClean="0">
                <a:solidFill>
                  <a:schemeClr val="tx1"/>
                </a:solidFill>
              </a:rPr>
              <a:t>3</a:t>
            </a:r>
            <a:endParaRPr lang="ro-RO" sz="1200" b="1" baseline="-25000" dirty="0">
              <a:solidFill>
                <a:schemeClr val="tx1"/>
              </a:solidFill>
            </a:endParaRPr>
          </a:p>
        </p:txBody>
      </p:sp>
      <p:sp>
        <p:nvSpPr>
          <p:cNvPr id="259" name="Dreptunghi 258"/>
          <p:cNvSpPr/>
          <p:nvPr/>
        </p:nvSpPr>
        <p:spPr>
          <a:xfrm>
            <a:off x="4214810" y="5429264"/>
            <a:ext cx="714380" cy="285752"/>
          </a:xfrm>
          <a:prstGeom prst="rect">
            <a:avLst/>
          </a:prstGeom>
          <a:solidFill>
            <a:srgbClr val="C00000"/>
          </a:solid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200" b="1" dirty="0" smtClean="0">
                <a:solidFill>
                  <a:schemeClr val="bg1"/>
                </a:solidFill>
              </a:rPr>
              <a:t>GREȘIT</a:t>
            </a:r>
            <a:endParaRPr lang="ro-RO" sz="1200" b="1" dirty="0">
              <a:solidFill>
                <a:schemeClr val="bg1"/>
              </a:solidFill>
            </a:endParaRPr>
          </a:p>
        </p:txBody>
      </p:sp>
      <p:sp>
        <p:nvSpPr>
          <p:cNvPr id="260" name="Dreptunghi 259"/>
          <p:cNvSpPr/>
          <p:nvPr/>
        </p:nvSpPr>
        <p:spPr>
          <a:xfrm>
            <a:off x="2143108" y="5429264"/>
            <a:ext cx="714380" cy="285752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200" b="1" dirty="0" smtClean="0">
                <a:solidFill>
                  <a:schemeClr val="bg1"/>
                </a:solidFill>
              </a:rPr>
              <a:t>CORECT</a:t>
            </a:r>
            <a:endParaRPr lang="ro-RO" sz="1200" b="1" dirty="0">
              <a:solidFill>
                <a:schemeClr val="bg1"/>
              </a:solidFill>
            </a:endParaRPr>
          </a:p>
        </p:txBody>
      </p:sp>
      <p:sp>
        <p:nvSpPr>
          <p:cNvPr id="261" name="Dreptunghi 260"/>
          <p:cNvSpPr/>
          <p:nvPr/>
        </p:nvSpPr>
        <p:spPr>
          <a:xfrm>
            <a:off x="857224" y="4929198"/>
            <a:ext cx="5357850" cy="1000132"/>
          </a:xfrm>
          <a:prstGeom prst="rect">
            <a:avLst/>
          </a:prstGeom>
          <a:solidFill>
            <a:schemeClr val="accent3">
              <a:lumMod val="75000"/>
            </a:schemeClr>
          </a:solidFill>
          <a:ln w="38100">
            <a:solidFill>
              <a:schemeClr val="accent3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600" b="1" dirty="0" smtClean="0">
                <a:solidFill>
                  <a:schemeClr val="bg1"/>
                </a:solidFill>
              </a:rPr>
              <a:t>Dă click pe eticheta rămasă</a:t>
            </a:r>
          </a:p>
        </p:txBody>
      </p:sp>
      <p:sp>
        <p:nvSpPr>
          <p:cNvPr id="262" name="Dreptunghi 261"/>
          <p:cNvSpPr/>
          <p:nvPr/>
        </p:nvSpPr>
        <p:spPr>
          <a:xfrm>
            <a:off x="857224" y="4929198"/>
            <a:ext cx="5357850" cy="1000132"/>
          </a:xfrm>
          <a:prstGeom prst="rect">
            <a:avLst/>
          </a:prstGeom>
          <a:solidFill>
            <a:schemeClr val="accent3">
              <a:lumMod val="50000"/>
            </a:schemeClr>
          </a:solidFill>
          <a:ln w="381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600" b="1" dirty="0" smtClean="0">
                <a:solidFill>
                  <a:schemeClr val="bg1"/>
                </a:solidFill>
              </a:rPr>
              <a:t>FELICITĂRI!!!</a:t>
            </a:r>
          </a:p>
          <a:p>
            <a:pPr algn="ctr"/>
            <a:r>
              <a:rPr lang="ro-RO" sz="1600" b="1" dirty="0" smtClean="0">
                <a:solidFill>
                  <a:schemeClr val="bg1"/>
                </a:solidFill>
              </a:rPr>
              <a:t>Ai etichetat toate recipientele!</a:t>
            </a:r>
          </a:p>
        </p:txBody>
      </p:sp>
      <p:cxnSp>
        <p:nvCxnSpPr>
          <p:cNvPr id="77" name="Conector drept 76"/>
          <p:cNvCxnSpPr>
            <a:endCxn id="60" idx="2"/>
          </p:cNvCxnSpPr>
          <p:nvPr/>
        </p:nvCxnSpPr>
        <p:spPr>
          <a:xfrm rot="10800000" flipV="1">
            <a:off x="4143372" y="2714620"/>
            <a:ext cx="1588" cy="1071570"/>
          </a:xfrm>
          <a:prstGeom prst="line">
            <a:avLst/>
          </a:prstGeom>
          <a:ln w="2857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8" name="Conector drept 77"/>
          <p:cNvCxnSpPr>
            <a:endCxn id="60" idx="6"/>
          </p:cNvCxnSpPr>
          <p:nvPr/>
        </p:nvCxnSpPr>
        <p:spPr>
          <a:xfrm>
            <a:off x="5143504" y="2714620"/>
            <a:ext cx="1588" cy="1071570"/>
          </a:xfrm>
          <a:prstGeom prst="line">
            <a:avLst/>
          </a:prstGeom>
          <a:ln w="2857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3" name="Conector drept 82"/>
          <p:cNvCxnSpPr>
            <a:endCxn id="80" idx="2"/>
          </p:cNvCxnSpPr>
          <p:nvPr/>
        </p:nvCxnSpPr>
        <p:spPr>
          <a:xfrm rot="10800000" flipV="1">
            <a:off x="5429256" y="2714620"/>
            <a:ext cx="1588" cy="1071570"/>
          </a:xfrm>
          <a:prstGeom prst="line">
            <a:avLst/>
          </a:prstGeom>
          <a:ln w="2857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4" name="Conector drept 83"/>
          <p:cNvCxnSpPr>
            <a:endCxn id="80" idx="6"/>
          </p:cNvCxnSpPr>
          <p:nvPr/>
        </p:nvCxnSpPr>
        <p:spPr>
          <a:xfrm>
            <a:off x="6429388" y="2714620"/>
            <a:ext cx="1588" cy="1071570"/>
          </a:xfrm>
          <a:prstGeom prst="line">
            <a:avLst/>
          </a:prstGeom>
          <a:ln w="2857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7" name="Conector drept 56"/>
          <p:cNvCxnSpPr>
            <a:endCxn id="54" idx="2"/>
          </p:cNvCxnSpPr>
          <p:nvPr/>
        </p:nvCxnSpPr>
        <p:spPr>
          <a:xfrm rot="10800000" flipV="1">
            <a:off x="2928926" y="2714620"/>
            <a:ext cx="1588" cy="1071570"/>
          </a:xfrm>
          <a:prstGeom prst="line">
            <a:avLst/>
          </a:prstGeom>
          <a:ln w="2857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8" name="Conector drept 57"/>
          <p:cNvCxnSpPr/>
          <p:nvPr/>
        </p:nvCxnSpPr>
        <p:spPr>
          <a:xfrm>
            <a:off x="3929058" y="2714620"/>
            <a:ext cx="1588" cy="1071570"/>
          </a:xfrm>
          <a:prstGeom prst="line">
            <a:avLst/>
          </a:prstGeom>
          <a:ln w="2857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9" name="Dreptunghi 98"/>
          <p:cNvSpPr/>
          <p:nvPr/>
        </p:nvSpPr>
        <p:spPr>
          <a:xfrm>
            <a:off x="4286248" y="4214818"/>
            <a:ext cx="785818" cy="35719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400" b="1" dirty="0" smtClean="0">
                <a:solidFill>
                  <a:schemeClr val="tx1"/>
                </a:solidFill>
              </a:rPr>
              <a:t>CuSO</a:t>
            </a:r>
            <a:r>
              <a:rPr lang="ro-RO" sz="1400" b="1" baseline="-25000" dirty="0" smtClean="0">
                <a:solidFill>
                  <a:schemeClr val="tx1"/>
                </a:solidFill>
              </a:rPr>
              <a:t>4</a:t>
            </a:r>
            <a:endParaRPr lang="ro-RO" sz="1400" b="1" baseline="-25000" dirty="0">
              <a:solidFill>
                <a:schemeClr val="tx1"/>
              </a:solidFill>
            </a:endParaRPr>
          </a:p>
        </p:txBody>
      </p:sp>
      <p:sp>
        <p:nvSpPr>
          <p:cNvPr id="96" name="Dreptunghi 95"/>
          <p:cNvSpPr/>
          <p:nvPr/>
        </p:nvSpPr>
        <p:spPr>
          <a:xfrm>
            <a:off x="1857356" y="4214818"/>
            <a:ext cx="785818" cy="35719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400" b="1" dirty="0" err="1" smtClean="0">
                <a:solidFill>
                  <a:schemeClr val="tx1"/>
                </a:solidFill>
              </a:rPr>
              <a:t>NaCl</a:t>
            </a:r>
            <a:endParaRPr lang="ro-RO" sz="1400" b="1" baseline="-25000" dirty="0">
              <a:solidFill>
                <a:schemeClr val="tx1"/>
              </a:solidFill>
            </a:endParaRPr>
          </a:p>
        </p:txBody>
      </p:sp>
      <p:sp>
        <p:nvSpPr>
          <p:cNvPr id="97" name="Dreptunghi 96"/>
          <p:cNvSpPr/>
          <p:nvPr/>
        </p:nvSpPr>
        <p:spPr>
          <a:xfrm>
            <a:off x="3071802" y="4214818"/>
            <a:ext cx="785818" cy="35719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400" b="1" dirty="0" smtClean="0">
                <a:solidFill>
                  <a:schemeClr val="tx1"/>
                </a:solidFill>
              </a:rPr>
              <a:t>Na</a:t>
            </a:r>
            <a:r>
              <a:rPr lang="ro-RO" sz="1400" b="1" baseline="-25000" dirty="0" smtClean="0">
                <a:solidFill>
                  <a:schemeClr val="tx1"/>
                </a:solidFill>
              </a:rPr>
              <a:t>2</a:t>
            </a:r>
            <a:r>
              <a:rPr lang="ro-RO" sz="1400" b="1" dirty="0" smtClean="0">
                <a:solidFill>
                  <a:schemeClr val="tx1"/>
                </a:solidFill>
              </a:rPr>
              <a:t>SO</a:t>
            </a:r>
            <a:r>
              <a:rPr lang="ro-RO" sz="1400" b="1" baseline="-25000" dirty="0" smtClean="0">
                <a:solidFill>
                  <a:schemeClr val="tx1"/>
                </a:solidFill>
              </a:rPr>
              <a:t>4</a:t>
            </a:r>
            <a:endParaRPr lang="ro-RO" sz="1400" b="1" baseline="-25000" dirty="0">
              <a:solidFill>
                <a:schemeClr val="tx1"/>
              </a:solidFill>
            </a:endParaRPr>
          </a:p>
        </p:txBody>
      </p:sp>
      <p:sp>
        <p:nvSpPr>
          <p:cNvPr id="94" name="Dreptunghi 93"/>
          <p:cNvSpPr/>
          <p:nvPr/>
        </p:nvSpPr>
        <p:spPr>
          <a:xfrm>
            <a:off x="642910" y="4214818"/>
            <a:ext cx="785818" cy="35719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400" b="1" dirty="0" smtClean="0">
                <a:solidFill>
                  <a:schemeClr val="tx1"/>
                </a:solidFill>
              </a:rPr>
              <a:t>Na</a:t>
            </a:r>
            <a:r>
              <a:rPr lang="ro-RO" sz="1400" b="1" baseline="-25000" dirty="0" smtClean="0">
                <a:solidFill>
                  <a:schemeClr val="tx1"/>
                </a:solidFill>
              </a:rPr>
              <a:t>2</a:t>
            </a:r>
            <a:r>
              <a:rPr lang="ro-RO" sz="1400" b="1" dirty="0" smtClean="0">
                <a:solidFill>
                  <a:schemeClr val="tx1"/>
                </a:solidFill>
              </a:rPr>
              <a:t>CO</a:t>
            </a:r>
            <a:r>
              <a:rPr lang="ro-RO" sz="1400" b="1" baseline="-25000" dirty="0" smtClean="0">
                <a:solidFill>
                  <a:schemeClr val="tx1"/>
                </a:solidFill>
              </a:rPr>
              <a:t>3</a:t>
            </a:r>
            <a:endParaRPr lang="ro-RO" sz="1400" b="1" baseline="-25000" dirty="0">
              <a:solidFill>
                <a:schemeClr val="tx1"/>
              </a:solidFill>
            </a:endParaRPr>
          </a:p>
        </p:txBody>
      </p:sp>
      <p:sp>
        <p:nvSpPr>
          <p:cNvPr id="98" name="Dreptunghi 97"/>
          <p:cNvSpPr/>
          <p:nvPr/>
        </p:nvSpPr>
        <p:spPr>
          <a:xfrm>
            <a:off x="5572132" y="4214818"/>
            <a:ext cx="785818" cy="35719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400" b="1" dirty="0" smtClean="0">
                <a:solidFill>
                  <a:schemeClr val="tx1"/>
                </a:solidFill>
              </a:rPr>
              <a:t>NaNO</a:t>
            </a:r>
            <a:r>
              <a:rPr lang="ro-RO" sz="1400" b="1" baseline="-25000" dirty="0" smtClean="0">
                <a:solidFill>
                  <a:schemeClr val="tx1"/>
                </a:solidFill>
              </a:rPr>
              <a:t>3</a:t>
            </a:r>
            <a:endParaRPr lang="ro-RO" sz="1400" b="1" baseline="-25000" dirty="0">
              <a:solidFill>
                <a:schemeClr val="tx1"/>
              </a:solidFill>
            </a:endParaRPr>
          </a:p>
        </p:txBody>
      </p:sp>
      <p:sp>
        <p:nvSpPr>
          <p:cNvPr id="277" name="Oval 276"/>
          <p:cNvSpPr/>
          <p:nvPr/>
        </p:nvSpPr>
        <p:spPr>
          <a:xfrm>
            <a:off x="7643834" y="2786058"/>
            <a:ext cx="1000132" cy="285752"/>
          </a:xfrm>
          <a:prstGeom prst="ellipse">
            <a:avLst/>
          </a:prstGeom>
          <a:solidFill>
            <a:schemeClr val="bg2">
              <a:lumMod val="50000"/>
            </a:schemeClr>
          </a:solidFill>
          <a:ln w="285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278" name="Oval 277"/>
          <p:cNvSpPr/>
          <p:nvPr/>
        </p:nvSpPr>
        <p:spPr>
          <a:xfrm>
            <a:off x="7786710" y="1643050"/>
            <a:ext cx="714380" cy="214314"/>
          </a:xfrm>
          <a:prstGeom prst="ellipse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279" name="Dreptunghi 278"/>
          <p:cNvSpPr/>
          <p:nvPr/>
        </p:nvSpPr>
        <p:spPr>
          <a:xfrm>
            <a:off x="7643834" y="2000240"/>
            <a:ext cx="1000132" cy="92869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280" name="Oval 279"/>
          <p:cNvSpPr/>
          <p:nvPr/>
        </p:nvSpPr>
        <p:spPr>
          <a:xfrm>
            <a:off x="7644628" y="1857364"/>
            <a:ext cx="1000132" cy="285752"/>
          </a:xfrm>
          <a:prstGeom prst="ellipse">
            <a:avLst/>
          </a:prstGeom>
          <a:solidFill>
            <a:schemeClr val="bg2">
              <a:lumMod val="50000"/>
            </a:schemeClr>
          </a:solidFill>
          <a:ln w="285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cxnSp>
        <p:nvCxnSpPr>
          <p:cNvPr id="281" name="Conector drept 280"/>
          <p:cNvCxnSpPr>
            <a:stCxn id="280" idx="6"/>
            <a:endCxn id="277" idx="6"/>
          </p:cNvCxnSpPr>
          <p:nvPr/>
        </p:nvCxnSpPr>
        <p:spPr>
          <a:xfrm flipH="1">
            <a:off x="8643966" y="2000240"/>
            <a:ext cx="794" cy="928694"/>
          </a:xfrm>
          <a:prstGeom prst="line">
            <a:avLst/>
          </a:prstGeom>
          <a:ln w="285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82" name="Conector drept 281"/>
          <p:cNvCxnSpPr>
            <a:stCxn id="280" idx="2"/>
            <a:endCxn id="277" idx="2"/>
          </p:cNvCxnSpPr>
          <p:nvPr/>
        </p:nvCxnSpPr>
        <p:spPr>
          <a:xfrm rot="10800000" flipV="1">
            <a:off x="7643834" y="2000240"/>
            <a:ext cx="794" cy="928694"/>
          </a:xfrm>
          <a:prstGeom prst="line">
            <a:avLst/>
          </a:prstGeom>
          <a:ln w="285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83" name="Oval 282"/>
          <p:cNvSpPr/>
          <p:nvPr/>
        </p:nvSpPr>
        <p:spPr>
          <a:xfrm>
            <a:off x="7787504" y="1857364"/>
            <a:ext cx="714380" cy="142876"/>
          </a:xfrm>
          <a:prstGeom prst="ellipse">
            <a:avLst/>
          </a:prstGeom>
          <a:solidFill>
            <a:schemeClr val="bg2">
              <a:lumMod val="5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284" name="Dreptunghi 283"/>
          <p:cNvSpPr/>
          <p:nvPr/>
        </p:nvSpPr>
        <p:spPr>
          <a:xfrm>
            <a:off x="7786710" y="1785926"/>
            <a:ext cx="714380" cy="142876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cxnSp>
        <p:nvCxnSpPr>
          <p:cNvPr id="285" name="Conector drept 284"/>
          <p:cNvCxnSpPr>
            <a:stCxn id="283" idx="2"/>
          </p:cNvCxnSpPr>
          <p:nvPr/>
        </p:nvCxnSpPr>
        <p:spPr>
          <a:xfrm rot="10800000" flipH="1">
            <a:off x="7787504" y="1714488"/>
            <a:ext cx="11112" cy="21431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86" name="Conector drept 285"/>
          <p:cNvCxnSpPr/>
          <p:nvPr/>
        </p:nvCxnSpPr>
        <p:spPr>
          <a:xfrm rot="16200000" flipH="1">
            <a:off x="8395521" y="1820851"/>
            <a:ext cx="223838" cy="11112"/>
          </a:xfrm>
          <a:prstGeom prst="line">
            <a:avLst/>
          </a:prstGeom>
          <a:ln w="285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87" name="Oval 286"/>
          <p:cNvSpPr/>
          <p:nvPr/>
        </p:nvSpPr>
        <p:spPr>
          <a:xfrm>
            <a:off x="7643834" y="1500174"/>
            <a:ext cx="1000132" cy="357190"/>
          </a:xfrm>
          <a:prstGeom prst="ellipse">
            <a:avLst/>
          </a:prstGeom>
          <a:solidFill>
            <a:schemeClr val="tx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288" name="Oval 287"/>
          <p:cNvSpPr/>
          <p:nvPr/>
        </p:nvSpPr>
        <p:spPr>
          <a:xfrm>
            <a:off x="7643834" y="1428736"/>
            <a:ext cx="1000132" cy="357190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 w="285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307" name="Oval 306"/>
          <p:cNvSpPr/>
          <p:nvPr/>
        </p:nvSpPr>
        <p:spPr>
          <a:xfrm>
            <a:off x="7643834" y="5786454"/>
            <a:ext cx="1000132" cy="285752"/>
          </a:xfrm>
          <a:prstGeom prst="ellipse">
            <a:avLst/>
          </a:prstGeom>
          <a:solidFill>
            <a:schemeClr val="bg2">
              <a:lumMod val="50000"/>
            </a:schemeClr>
          </a:solidFill>
          <a:ln w="285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308" name="Oval 307"/>
          <p:cNvSpPr/>
          <p:nvPr/>
        </p:nvSpPr>
        <p:spPr>
          <a:xfrm>
            <a:off x="7786710" y="4643446"/>
            <a:ext cx="714380" cy="214314"/>
          </a:xfrm>
          <a:prstGeom prst="ellipse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309" name="Dreptunghi 308"/>
          <p:cNvSpPr/>
          <p:nvPr/>
        </p:nvSpPr>
        <p:spPr>
          <a:xfrm>
            <a:off x="7643834" y="5000636"/>
            <a:ext cx="1000132" cy="92869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310" name="Oval 309"/>
          <p:cNvSpPr/>
          <p:nvPr/>
        </p:nvSpPr>
        <p:spPr>
          <a:xfrm>
            <a:off x="7644628" y="4857760"/>
            <a:ext cx="1000132" cy="285752"/>
          </a:xfrm>
          <a:prstGeom prst="ellipse">
            <a:avLst/>
          </a:prstGeom>
          <a:solidFill>
            <a:schemeClr val="bg2">
              <a:lumMod val="50000"/>
            </a:schemeClr>
          </a:solidFill>
          <a:ln w="285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cxnSp>
        <p:nvCxnSpPr>
          <p:cNvPr id="311" name="Conector drept 310"/>
          <p:cNvCxnSpPr>
            <a:stCxn id="310" idx="6"/>
            <a:endCxn id="307" idx="6"/>
          </p:cNvCxnSpPr>
          <p:nvPr/>
        </p:nvCxnSpPr>
        <p:spPr>
          <a:xfrm flipH="1">
            <a:off x="8643966" y="5000636"/>
            <a:ext cx="794" cy="928694"/>
          </a:xfrm>
          <a:prstGeom prst="line">
            <a:avLst/>
          </a:prstGeom>
          <a:ln w="285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12" name="Conector drept 311"/>
          <p:cNvCxnSpPr>
            <a:stCxn id="310" idx="2"/>
            <a:endCxn id="307" idx="2"/>
          </p:cNvCxnSpPr>
          <p:nvPr/>
        </p:nvCxnSpPr>
        <p:spPr>
          <a:xfrm rot="10800000" flipV="1">
            <a:off x="7643834" y="5000636"/>
            <a:ext cx="794" cy="928694"/>
          </a:xfrm>
          <a:prstGeom prst="line">
            <a:avLst/>
          </a:prstGeom>
          <a:ln w="285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13" name="Oval 312"/>
          <p:cNvSpPr/>
          <p:nvPr/>
        </p:nvSpPr>
        <p:spPr>
          <a:xfrm>
            <a:off x="7787504" y="4857760"/>
            <a:ext cx="714380" cy="142876"/>
          </a:xfrm>
          <a:prstGeom prst="ellipse">
            <a:avLst/>
          </a:prstGeom>
          <a:solidFill>
            <a:schemeClr val="bg2">
              <a:lumMod val="5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314" name="Dreptunghi 313"/>
          <p:cNvSpPr/>
          <p:nvPr/>
        </p:nvSpPr>
        <p:spPr>
          <a:xfrm>
            <a:off x="7786710" y="4786322"/>
            <a:ext cx="714380" cy="142876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cxnSp>
        <p:nvCxnSpPr>
          <p:cNvPr id="315" name="Conector drept 314"/>
          <p:cNvCxnSpPr>
            <a:stCxn id="313" idx="2"/>
          </p:cNvCxnSpPr>
          <p:nvPr/>
        </p:nvCxnSpPr>
        <p:spPr>
          <a:xfrm rot="10800000" flipH="1">
            <a:off x="7787504" y="4714884"/>
            <a:ext cx="11112" cy="21431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16" name="Conector drept 315"/>
          <p:cNvCxnSpPr/>
          <p:nvPr/>
        </p:nvCxnSpPr>
        <p:spPr>
          <a:xfrm rot="16200000" flipH="1">
            <a:off x="8395521" y="4821247"/>
            <a:ext cx="223838" cy="11112"/>
          </a:xfrm>
          <a:prstGeom prst="line">
            <a:avLst/>
          </a:prstGeom>
          <a:ln w="285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17" name="Oval 316"/>
          <p:cNvSpPr/>
          <p:nvPr/>
        </p:nvSpPr>
        <p:spPr>
          <a:xfrm>
            <a:off x="7643834" y="4500570"/>
            <a:ext cx="1000132" cy="357190"/>
          </a:xfrm>
          <a:prstGeom prst="ellipse">
            <a:avLst/>
          </a:prstGeom>
          <a:solidFill>
            <a:schemeClr val="tx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318" name="Oval 317"/>
          <p:cNvSpPr/>
          <p:nvPr/>
        </p:nvSpPr>
        <p:spPr>
          <a:xfrm>
            <a:off x="7643834" y="4429132"/>
            <a:ext cx="1000132" cy="357190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 w="285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177" name="Dreptunghi 176"/>
          <p:cNvSpPr/>
          <p:nvPr/>
        </p:nvSpPr>
        <p:spPr>
          <a:xfrm>
            <a:off x="7715272" y="2357430"/>
            <a:ext cx="857256" cy="35719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400" b="1" dirty="0" smtClean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AgNO</a:t>
            </a:r>
            <a:r>
              <a:rPr lang="ro-RO" sz="1400" b="1" baseline="-25000" dirty="0" smtClean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3</a:t>
            </a:r>
            <a:endParaRPr lang="ro-RO" sz="1400" b="1" baseline="-25000" dirty="0">
              <a:solidFill>
                <a:schemeClr val="tx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193" name="Dreptunghi 192"/>
          <p:cNvSpPr/>
          <p:nvPr/>
        </p:nvSpPr>
        <p:spPr>
          <a:xfrm>
            <a:off x="7715272" y="5357826"/>
            <a:ext cx="857256" cy="35719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400" b="1" dirty="0" err="1" smtClean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HCl</a:t>
            </a:r>
            <a:endParaRPr lang="ro-RO" sz="1400" b="1" baseline="-25000" dirty="0">
              <a:solidFill>
                <a:schemeClr val="tx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194" name="Oval 193"/>
          <p:cNvSpPr/>
          <p:nvPr/>
        </p:nvSpPr>
        <p:spPr>
          <a:xfrm>
            <a:off x="2857488" y="2500306"/>
            <a:ext cx="1143008" cy="285752"/>
          </a:xfrm>
          <a:prstGeom prst="ellipse">
            <a:avLst/>
          </a:prstGeom>
          <a:noFill/>
          <a:ln w="2857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sp>
        <p:nvSpPr>
          <p:cNvPr id="195" name="Oval 194"/>
          <p:cNvSpPr/>
          <p:nvPr/>
        </p:nvSpPr>
        <p:spPr>
          <a:xfrm>
            <a:off x="4071934" y="2500306"/>
            <a:ext cx="1143008" cy="285752"/>
          </a:xfrm>
          <a:prstGeom prst="ellipse">
            <a:avLst/>
          </a:prstGeom>
          <a:noFill/>
          <a:ln w="2857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sp>
        <p:nvSpPr>
          <p:cNvPr id="196" name="Oval 195"/>
          <p:cNvSpPr/>
          <p:nvPr/>
        </p:nvSpPr>
        <p:spPr>
          <a:xfrm>
            <a:off x="5357818" y="2500306"/>
            <a:ext cx="1143008" cy="285752"/>
          </a:xfrm>
          <a:prstGeom prst="ellipse">
            <a:avLst/>
          </a:prstGeom>
          <a:noFill/>
          <a:ln w="2857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sp>
        <p:nvSpPr>
          <p:cNvPr id="295" name="Oval 294"/>
          <p:cNvSpPr/>
          <p:nvPr/>
        </p:nvSpPr>
        <p:spPr>
          <a:xfrm>
            <a:off x="6715140" y="4286256"/>
            <a:ext cx="1000132" cy="285752"/>
          </a:xfrm>
          <a:prstGeom prst="ellipse">
            <a:avLst/>
          </a:prstGeom>
          <a:solidFill>
            <a:schemeClr val="bg2">
              <a:lumMod val="50000"/>
            </a:schemeClr>
          </a:solidFill>
          <a:ln w="285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296" name="Oval 295"/>
          <p:cNvSpPr/>
          <p:nvPr/>
        </p:nvSpPr>
        <p:spPr>
          <a:xfrm>
            <a:off x="6858016" y="3143248"/>
            <a:ext cx="714380" cy="214314"/>
          </a:xfrm>
          <a:prstGeom prst="ellipse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297" name="Dreptunghi 296"/>
          <p:cNvSpPr/>
          <p:nvPr/>
        </p:nvSpPr>
        <p:spPr>
          <a:xfrm>
            <a:off x="6715140" y="3500438"/>
            <a:ext cx="1000132" cy="92869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298" name="Oval 297"/>
          <p:cNvSpPr/>
          <p:nvPr/>
        </p:nvSpPr>
        <p:spPr>
          <a:xfrm>
            <a:off x="6715934" y="3357562"/>
            <a:ext cx="1000132" cy="285752"/>
          </a:xfrm>
          <a:prstGeom prst="ellipse">
            <a:avLst/>
          </a:prstGeom>
          <a:solidFill>
            <a:schemeClr val="bg2">
              <a:lumMod val="50000"/>
            </a:schemeClr>
          </a:solidFill>
          <a:ln w="285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cxnSp>
        <p:nvCxnSpPr>
          <p:cNvPr id="299" name="Conector drept 298"/>
          <p:cNvCxnSpPr>
            <a:stCxn id="298" idx="6"/>
            <a:endCxn id="295" idx="6"/>
          </p:cNvCxnSpPr>
          <p:nvPr/>
        </p:nvCxnSpPr>
        <p:spPr>
          <a:xfrm flipH="1">
            <a:off x="7715272" y="3500438"/>
            <a:ext cx="794" cy="928694"/>
          </a:xfrm>
          <a:prstGeom prst="line">
            <a:avLst/>
          </a:prstGeom>
          <a:ln w="285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00" name="Conector drept 299"/>
          <p:cNvCxnSpPr>
            <a:stCxn id="298" idx="2"/>
            <a:endCxn id="295" idx="2"/>
          </p:cNvCxnSpPr>
          <p:nvPr/>
        </p:nvCxnSpPr>
        <p:spPr>
          <a:xfrm rot="10800000" flipV="1">
            <a:off x="6715140" y="3500438"/>
            <a:ext cx="794" cy="928694"/>
          </a:xfrm>
          <a:prstGeom prst="line">
            <a:avLst/>
          </a:prstGeom>
          <a:ln w="285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01" name="Oval 300"/>
          <p:cNvSpPr/>
          <p:nvPr/>
        </p:nvSpPr>
        <p:spPr>
          <a:xfrm>
            <a:off x="6858810" y="3357562"/>
            <a:ext cx="714380" cy="142876"/>
          </a:xfrm>
          <a:prstGeom prst="ellipse">
            <a:avLst/>
          </a:prstGeom>
          <a:solidFill>
            <a:schemeClr val="bg2">
              <a:lumMod val="5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302" name="Dreptunghi 301"/>
          <p:cNvSpPr/>
          <p:nvPr/>
        </p:nvSpPr>
        <p:spPr>
          <a:xfrm>
            <a:off x="6858016" y="3286124"/>
            <a:ext cx="714380" cy="142876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cxnSp>
        <p:nvCxnSpPr>
          <p:cNvPr id="303" name="Conector drept 302"/>
          <p:cNvCxnSpPr>
            <a:stCxn id="301" idx="2"/>
          </p:cNvCxnSpPr>
          <p:nvPr/>
        </p:nvCxnSpPr>
        <p:spPr>
          <a:xfrm rot="10800000" flipH="1">
            <a:off x="6858810" y="3214686"/>
            <a:ext cx="11112" cy="21431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04" name="Conector drept 303"/>
          <p:cNvCxnSpPr/>
          <p:nvPr/>
        </p:nvCxnSpPr>
        <p:spPr>
          <a:xfrm rot="16200000" flipH="1">
            <a:off x="7466827" y="3321049"/>
            <a:ext cx="223838" cy="11112"/>
          </a:xfrm>
          <a:prstGeom prst="line">
            <a:avLst/>
          </a:prstGeom>
          <a:ln w="285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05" name="Oval 304"/>
          <p:cNvSpPr/>
          <p:nvPr/>
        </p:nvSpPr>
        <p:spPr>
          <a:xfrm>
            <a:off x="6715140" y="3000372"/>
            <a:ext cx="1000132" cy="357190"/>
          </a:xfrm>
          <a:prstGeom prst="ellipse">
            <a:avLst/>
          </a:prstGeom>
          <a:solidFill>
            <a:schemeClr val="tx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306" name="Oval 305"/>
          <p:cNvSpPr/>
          <p:nvPr/>
        </p:nvSpPr>
        <p:spPr>
          <a:xfrm>
            <a:off x="6715140" y="2928934"/>
            <a:ext cx="1000132" cy="357190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 w="285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205" name="Dreptunghi 204"/>
          <p:cNvSpPr/>
          <p:nvPr/>
        </p:nvSpPr>
        <p:spPr>
          <a:xfrm>
            <a:off x="6787372" y="3857628"/>
            <a:ext cx="857256" cy="35719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400" b="1" dirty="0" smtClean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BaCl</a:t>
            </a:r>
            <a:r>
              <a:rPr lang="ro-RO" sz="1400" b="1" baseline="-25000" dirty="0" smtClean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2</a:t>
            </a:r>
            <a:endParaRPr lang="ro-RO" sz="1400" b="1" baseline="-25000" dirty="0">
              <a:solidFill>
                <a:schemeClr val="tx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20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20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6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0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" dur="20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8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4" dur="20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8" presetClass="entr" presetSubtype="16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20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8" presetClass="entr" presetSubtype="16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0" dur="20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8" presetClass="entr" presetSubtype="16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3" dur="20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8" presetClass="entr" presetSubtype="16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6" dur="20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8" presetClass="entr" presetSubtype="16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9" dur="20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8" presetClass="entr" presetSubtype="16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2" dur="20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3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1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8" dur="20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4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1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4" dur="20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5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1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0" dur="20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6"/>
                  </p:tgtEl>
                </p:cond>
              </p:nextCondLst>
            </p:seq>
            <p:seq concurrent="1" nextAc="seek">
              <p:cTn id="71" restart="whenNotActive" fill="hold" evtFilter="cancelBubble" nodeType="interactiveSeq">
                <p:stCondLst>
                  <p:cond evt="onClick" delay="0">
                    <p:tgtEl>
                      <p:spTgt spid="1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2" fill="hold">
                      <p:stCondLst>
                        <p:cond delay="0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6" dur="20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3"/>
                  </p:tgtEl>
                </p:cond>
              </p:nextCondLst>
            </p:seq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1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>
                      <p:stCondLst>
                        <p:cond delay="0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2" dur="20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4"/>
                  </p:tgtEl>
                </p:cond>
              </p:nextCondLst>
            </p:seq>
            <p:seq concurrent="1" nextAc="seek">
              <p:cTn id="83" restart="whenNotActive" fill="hold" evtFilter="cancelBubble" nodeType="interactiveSeq">
                <p:stCondLst>
                  <p:cond evt="onClick" delay="0">
                    <p:tgtEl>
                      <p:spTgt spid="1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4" fill="hold">
                      <p:stCondLst>
                        <p:cond delay="0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7.40741E-7 L -0.27135 -0.13009 " pathEditMode="relative" rAng="0" ptsTypes="AA">
                                      <p:cBhvr>
                                        <p:cTn id="87" dur="2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600" y="-6500"/>
                                    </p:animMotion>
                                  </p:childTnLst>
                                </p:cTn>
                              </p:par>
                              <p:par>
                                <p:cTn id="8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0" dur="20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8" presetClass="entr" presetSubtype="16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3" dur="20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5"/>
                  </p:tgtEl>
                </p:cond>
              </p:nextCondLst>
            </p:seq>
            <p:seq concurrent="1" nextAc="seek">
              <p:cTn id="94" restart="whenNotActive" fill="hold" evtFilter="cancelBubble" nodeType="interactiveSeq">
                <p:stCondLst>
                  <p:cond evt="onClick" delay="0">
                    <p:tgtEl>
                      <p:spTgt spid="1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5" fill="hold">
                      <p:stCondLst>
                        <p:cond delay="0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9" dur="20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6"/>
                  </p:tgtEl>
                </p:cond>
              </p:nextCondLst>
            </p:seq>
            <p:seq concurrent="1" nextAc="seek">
              <p:cTn id="100" restart="whenNotActive" fill="hold" evtFilter="cancelBubble" nodeType="interactiveSeq">
                <p:stCondLst>
                  <p:cond evt="onClick" delay="0">
                    <p:tgtEl>
                      <p:spTgt spid="1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1" fill="hold">
                      <p:stCondLst>
                        <p:cond delay="0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5" dur="20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7"/>
                  </p:tgtEl>
                </p:cond>
              </p:nextCondLst>
            </p:seq>
            <p:seq concurrent="1" nextAc="seek">
              <p:cTn id="106" restart="whenNotActive" fill="hold" evtFilter="cancelBubble" nodeType="interactiveSeq">
                <p:stCondLst>
                  <p:cond evt="onClick" delay="0">
                    <p:tgtEl>
                      <p:spTgt spid="1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7" fill="hold">
                      <p:stCondLst>
                        <p:cond delay="0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0" dur="5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11" dur="5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2" dur="5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4" dur="5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15" dur="5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6" dur="5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8" dur="5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19" dur="5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0" dur="5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ntr" presetSubtype="16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3" dur="2000"/>
                                        <p:tgtEl>
                                          <p:spTgt spid="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8" presetClass="entr" presetSubtype="16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6" dur="2000"/>
                                        <p:tgtEl>
                                          <p:spTgt spid="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8" presetClass="entr" presetSubtype="16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9" dur="2000"/>
                                        <p:tgtEl>
                                          <p:spTgt spid="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8" presetClass="entr" presetSubtype="16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2" dur="2000"/>
                                        <p:tgtEl>
                                          <p:spTgt spid="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8" presetClass="entr" presetSubtype="16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5" dur="2000"/>
                                        <p:tgtEl>
                                          <p:spTgt spid="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7"/>
                  </p:tgtEl>
                </p:cond>
              </p:nextCondLst>
            </p:seq>
            <p:seq concurrent="1" nextAc="seek">
              <p:cTn id="136" restart="whenNotActive" fill="hold" evtFilter="cancelBubble" nodeType="interactiveSeq">
                <p:stCondLst>
                  <p:cond evt="onClick" delay="0">
                    <p:tgtEl>
                      <p:spTgt spid="20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7" fill="hold">
                      <p:stCondLst>
                        <p:cond delay="0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1" dur="2000"/>
                                        <p:tgtEl>
                                          <p:spTgt spid="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7"/>
                  </p:tgtEl>
                </p:cond>
              </p:nextCondLst>
            </p:seq>
            <p:seq concurrent="1" nextAc="seek">
              <p:cTn id="142" restart="whenNotActive" fill="hold" evtFilter="cancelBubble" nodeType="interactiveSeq">
                <p:stCondLst>
                  <p:cond evt="onClick" delay="0">
                    <p:tgtEl>
                      <p:spTgt spid="20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3" fill="hold">
                      <p:stCondLst>
                        <p:cond delay="0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7" dur="2000"/>
                                        <p:tgtEl>
                                          <p:spTgt spid="2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8"/>
                  </p:tgtEl>
                </p:cond>
              </p:nextCondLst>
            </p:seq>
            <p:seq concurrent="1" nextAc="seek">
              <p:cTn id="148" restart="whenNotActive" fill="hold" evtFilter="cancelBubble" nodeType="interactiveSeq">
                <p:stCondLst>
                  <p:cond evt="onClick" delay="0">
                    <p:tgtEl>
                      <p:spTgt spid="2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9" fill="hold">
                      <p:stCondLst>
                        <p:cond delay="0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8" presetClass="entr" presetSubtype="16" fill="hold" grpId="0" nodeType="click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3" dur="2000"/>
                                        <p:tgtEl>
                                          <p:spTgt spid="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8" presetClass="entr" presetSubtype="16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6" dur="20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8" presetClass="entr" presetSubtype="16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9" dur="20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8" presetClass="entr" presetSubtype="16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2" dur="20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8" presetClass="entr" presetSubtype="16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5" dur="20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8" dur="2000"/>
                                        <p:tgtEl>
                                          <p:spTgt spid="2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0"/>
                  </p:tgtEl>
                </p:cond>
              </p:nextCondLst>
            </p:seq>
            <p:seq concurrent="1" nextAc="seek">
              <p:cTn id="169" restart="whenNotActive" fill="hold" evtFilter="cancelBubble" nodeType="interactiveSeq">
                <p:stCondLst>
                  <p:cond evt="onClick" delay="0">
                    <p:tgtEl>
                      <p:spTgt spid="2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0" fill="hold">
                      <p:stCondLst>
                        <p:cond delay="0"/>
                      </p:stCondLst>
                      <p:childTnLst>
                        <p:par>
                          <p:cTn id="171" fill="hold">
                            <p:stCondLst>
                              <p:cond delay="0"/>
                            </p:stCondLst>
                            <p:childTnLst>
                              <p:par>
                                <p:cTn id="172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4" dur="2000"/>
                                        <p:tgtEl>
                                          <p:spTgt spid="2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1"/>
                  </p:tgtEl>
                </p:cond>
              </p:nextCondLst>
            </p:seq>
            <p:seq concurrent="1" nextAc="seek">
              <p:cTn id="175" restart="whenNotActive" fill="hold" evtFilter="cancelBubble" nodeType="interactiveSeq">
                <p:stCondLst>
                  <p:cond evt="onClick" delay="0">
                    <p:tgtEl>
                      <p:spTgt spid="1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6" fill="hold">
                      <p:stCondLst>
                        <p:cond delay="0"/>
                      </p:stCondLst>
                      <p:childTnLst>
                        <p:par>
                          <p:cTn id="177" fill="hold">
                            <p:stCondLst>
                              <p:cond delay="0"/>
                            </p:stCondLst>
                            <p:childTnLst>
                              <p:par>
                                <p:cTn id="178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7.40741E-7 L 0.25972 -0.13009 " pathEditMode="relative" rAng="0" ptsTypes="AA">
                                      <p:cBhvr>
                                        <p:cTn id="179" dur="2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000" y="-6500"/>
                                    </p:animMotion>
                                  </p:childTnLst>
                                </p:cTn>
                              </p:par>
                              <p:par>
                                <p:cTn id="18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2" dur="2000"/>
                                        <p:tgtEl>
                                          <p:spTgt spid="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8" presetClass="entr" presetSubtype="16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5" dur="2000"/>
                                        <p:tgtEl>
                                          <p:spTgt spid="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5"/>
                  </p:tgtEl>
                </p:cond>
              </p:nextCondLst>
            </p:seq>
            <p:seq concurrent="1" nextAc="seek">
              <p:cTn id="186" restart="whenNotActive" fill="hold" evtFilter="cancelBubble" nodeType="interactiveSeq">
                <p:stCondLst>
                  <p:cond evt="onClick" delay="0">
                    <p:tgtEl>
                      <p:spTgt spid="1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7" fill="hold">
                      <p:stCondLst>
                        <p:cond delay="0"/>
                      </p:stCondLst>
                      <p:childTnLst>
                        <p:par>
                          <p:cTn id="188" fill="hold">
                            <p:stCondLst>
                              <p:cond delay="0"/>
                            </p:stCondLst>
                            <p:childTnLst>
                              <p:par>
                                <p:cTn id="189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1" dur="2000"/>
                                        <p:tgtEl>
                                          <p:spTgt spid="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4"/>
                  </p:tgtEl>
                </p:cond>
              </p:nextCondLst>
            </p:seq>
            <p:seq concurrent="1" nextAc="seek">
              <p:cTn id="192" restart="whenNotActive" fill="hold" evtFilter="cancelBubble" nodeType="interactiveSeq">
                <p:stCondLst>
                  <p:cond evt="onClick" delay="0">
                    <p:tgtEl>
                      <p:spTgt spid="1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3" fill="hold">
                      <p:stCondLst>
                        <p:cond delay="0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7" dur="2000"/>
                                        <p:tgtEl>
                                          <p:spTgt spid="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7"/>
                  </p:tgtEl>
                </p:cond>
              </p:nextCondLst>
            </p:seq>
            <p:seq concurrent="1" nextAc="seek">
              <p:cTn id="198" restart="whenNotActive" fill="hold" evtFilter="cancelBubble" nodeType="interactiveSeq">
                <p:stCondLst>
                  <p:cond evt="onClick" delay="0">
                    <p:tgtEl>
                      <p:spTgt spid="1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9" fill="hold">
                      <p:stCondLst>
                        <p:cond delay="0"/>
                      </p:stCondLst>
                      <p:childTnLst>
                        <p:par>
                          <p:cTn id="200" fill="hold">
                            <p:stCondLst>
                              <p:cond delay="0"/>
                            </p:stCondLst>
                            <p:childTnLst>
                              <p:par>
                                <p:cTn id="201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3" dur="2000"/>
                                        <p:tgtEl>
                                          <p:spTgt spid="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8"/>
                  </p:tgtEl>
                </p:cond>
              </p:nextCondLst>
            </p:seq>
            <p:seq concurrent="1" nextAc="seek">
              <p:cTn id="204" restart="whenNotActive" fill="hold" evtFilter="cancelBubble" nodeType="interactiveSeq">
                <p:stCondLst>
                  <p:cond evt="onClick" delay="0">
                    <p:tgtEl>
                      <p:spTgt spid="20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5" fill="hold">
                      <p:stCondLst>
                        <p:cond delay="0"/>
                      </p:stCondLst>
                      <p:childTnLst>
                        <p:par>
                          <p:cTn id="206" fill="hold">
                            <p:stCondLst>
                              <p:cond delay="0"/>
                            </p:stCondLst>
                            <p:childTnLst>
                              <p:par>
                                <p:cTn id="20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8" dur="2000" fill="hold"/>
                                        <p:tgtEl>
                                          <p:spTgt spid="2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09" dur="2000" fill="hold"/>
                                        <p:tgtEl>
                                          <p:spTgt spid="2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0" dur="2000" fill="hold"/>
                                        <p:tgtEl>
                                          <p:spTgt spid="2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12" dur="2000" fill="hold"/>
                                        <p:tgtEl>
                                          <p:spTgt spid="2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13" dur="2000" fill="hold"/>
                                        <p:tgtEl>
                                          <p:spTgt spid="2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4" dur="2000" fill="hold"/>
                                        <p:tgtEl>
                                          <p:spTgt spid="2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16" dur="2000" fill="hold"/>
                                        <p:tgtEl>
                                          <p:spTgt spid="2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17" dur="2000" fill="hold"/>
                                        <p:tgtEl>
                                          <p:spTgt spid="2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8" dur="2000" fill="hold"/>
                                        <p:tgtEl>
                                          <p:spTgt spid="2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1" dur="2000"/>
                                        <p:tgtEl>
                                          <p:spTgt spid="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2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4" dur="2000"/>
                                        <p:tgtEl>
                                          <p:spTgt spid="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7" dur="2000"/>
                                        <p:tgtEl>
                                          <p:spTgt spid="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0" dur="2000"/>
                                        <p:tgtEl>
                                          <p:spTgt spid="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"/>
                  </p:tgtEl>
                </p:cond>
              </p:nextCondLst>
            </p:seq>
            <p:seq concurrent="1" nextAc="seek">
              <p:cTn id="231" restart="whenNotActive" fill="hold" evtFilter="cancelBubble" nodeType="interactiveSeq">
                <p:stCondLst>
                  <p:cond evt="onClick" delay="0">
                    <p:tgtEl>
                      <p:spTgt spid="2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2" fill="hold">
                      <p:stCondLst>
                        <p:cond delay="0"/>
                      </p:stCondLst>
                      <p:childTnLst>
                        <p:par>
                          <p:cTn id="233" fill="hold">
                            <p:stCondLst>
                              <p:cond delay="0"/>
                            </p:stCondLst>
                            <p:childTnLst>
                              <p:par>
                                <p:cTn id="234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6" dur="2000"/>
                                        <p:tgtEl>
                                          <p:spTgt spid="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4"/>
                  </p:tgtEl>
                </p:cond>
              </p:nextCondLst>
            </p:seq>
            <p:seq concurrent="1" nextAc="seek">
              <p:cTn id="237" restart="whenNotActive" fill="hold" evtFilter="cancelBubble" nodeType="interactiveSeq">
                <p:stCondLst>
                  <p:cond evt="onClick" delay="0">
                    <p:tgtEl>
                      <p:spTgt spid="2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8" fill="hold">
                      <p:stCondLst>
                        <p:cond delay="0"/>
                      </p:stCondLst>
                      <p:childTnLst>
                        <p:par>
                          <p:cTn id="239" fill="hold">
                            <p:stCondLst>
                              <p:cond delay="0"/>
                            </p:stCondLst>
                            <p:childTnLst>
                              <p:par>
                                <p:cTn id="24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2" dur="2000"/>
                                        <p:tgtEl>
                                          <p:spTgt spid="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1"/>
                  </p:tgtEl>
                </p:cond>
              </p:nextCondLst>
            </p:seq>
            <p:seq concurrent="1" nextAc="seek">
              <p:cTn id="243" restart="whenNotActive" fill="hold" evtFilter="cancelBubble" nodeType="interactiveSeq">
                <p:stCondLst>
                  <p:cond evt="onClick" delay="0">
                    <p:tgtEl>
                      <p:spTgt spid="2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4" fill="hold">
                      <p:stCondLst>
                        <p:cond delay="0"/>
                      </p:stCondLst>
                      <p:childTnLst>
                        <p:par>
                          <p:cTn id="245" fill="hold">
                            <p:stCondLst>
                              <p:cond delay="0"/>
                            </p:stCondLst>
                            <p:childTnLst>
                              <p:par>
                                <p:cTn id="246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8" dur="2000"/>
                                        <p:tgtEl>
                                          <p:spTgt spid="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9" presetID="8" presetClass="entr" presetSubtype="16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1" dur="2000"/>
                                        <p:tgtEl>
                                          <p:spTgt spid="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2" presetID="8" presetClass="entr" presetSubtype="16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4" dur="2000"/>
                                        <p:tgtEl>
                                          <p:spTgt spid="2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5" presetID="8" presetClass="entr" presetSubtype="16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7" dur="20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8" presetID="8" presetClass="entr" presetSubtype="16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0" dur="2000"/>
                                        <p:tgtEl>
                                          <p:spTgt spid="2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2"/>
                  </p:tgtEl>
                </p:cond>
              </p:nextCondLst>
            </p:seq>
            <p:seq concurrent="1" nextAc="seek">
              <p:cTn id="261" restart="whenNotActive" fill="hold" evtFilter="cancelBubble" nodeType="interactiveSeq">
                <p:stCondLst>
                  <p:cond evt="onClick" delay="0">
                    <p:tgtEl>
                      <p:spTgt spid="2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2" fill="hold">
                      <p:stCondLst>
                        <p:cond delay="0"/>
                      </p:stCondLst>
                      <p:childTnLst>
                        <p:par>
                          <p:cTn id="263" fill="hold">
                            <p:stCondLst>
                              <p:cond delay="0"/>
                            </p:stCondLst>
                            <p:childTnLst>
                              <p:par>
                                <p:cTn id="264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6" dur="2000"/>
                                        <p:tgtEl>
                                          <p:spTgt spid="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1"/>
                  </p:tgtEl>
                </p:cond>
              </p:nextCondLst>
            </p:seq>
            <p:seq concurrent="1" nextAc="seek">
              <p:cTn id="267" restart="whenNotActive" fill="hold" evtFilter="cancelBubble" nodeType="interactiveSeq">
                <p:stCondLst>
                  <p:cond evt="onClick" delay="0">
                    <p:tgtEl>
                      <p:spTgt spid="2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8" fill="hold">
                      <p:stCondLst>
                        <p:cond delay="0"/>
                      </p:stCondLst>
                      <p:childTnLst>
                        <p:par>
                          <p:cTn id="269" fill="hold">
                            <p:stCondLst>
                              <p:cond delay="0"/>
                            </p:stCondLst>
                            <p:childTnLst>
                              <p:par>
                                <p:cTn id="27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7.40741E-7 L 0.27083 -0.13009 " pathEditMode="relative" rAng="0" ptsTypes="AA">
                                      <p:cBhvr>
                                        <p:cTn id="271" dur="2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500" y="-6500"/>
                                    </p:animMotion>
                                  </p:childTnLst>
                                </p:cTn>
                              </p:par>
                              <p:par>
                                <p:cTn id="272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4" dur="2000"/>
                                        <p:tgtEl>
                                          <p:spTgt spid="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5" presetID="8" presetClass="entr" presetSubtype="16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7" dur="2000"/>
                                        <p:tgtEl>
                                          <p:spTgt spid="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9"/>
                  </p:tgtEl>
                </p:cond>
              </p:nextCondLst>
            </p:seq>
            <p:seq concurrent="1" nextAc="seek">
              <p:cTn id="278" restart="whenNotActive" fill="hold" evtFilter="cancelBubble" nodeType="interactiveSeq">
                <p:stCondLst>
                  <p:cond evt="onClick" delay="0">
                    <p:tgtEl>
                      <p:spTgt spid="2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9" fill="hold">
                      <p:stCondLst>
                        <p:cond delay="0"/>
                      </p:stCondLst>
                      <p:childTnLst>
                        <p:par>
                          <p:cTn id="280" fill="hold">
                            <p:stCondLst>
                              <p:cond delay="0"/>
                            </p:stCondLst>
                            <p:childTnLst>
                              <p:par>
                                <p:cTn id="281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3" dur="2000"/>
                                        <p:tgtEl>
                                          <p:spTgt spid="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0"/>
                  </p:tgtEl>
                </p:cond>
              </p:nextCondLst>
            </p:seq>
            <p:seq concurrent="1" nextAc="seek">
              <p:cTn id="284" restart="whenNotActive" fill="hold" evtFilter="cancelBubble" nodeType="interactiveSeq">
                <p:stCondLst>
                  <p:cond evt="onClick" delay="0">
                    <p:tgtEl>
                      <p:spTgt spid="19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5" fill="hold">
                      <p:stCondLst>
                        <p:cond delay="0"/>
                      </p:stCondLst>
                      <p:childTnLst>
                        <p:par>
                          <p:cTn id="286" fill="hold">
                            <p:stCondLst>
                              <p:cond delay="0"/>
                            </p:stCondLst>
                            <p:childTnLst>
                              <p:par>
                                <p:cTn id="28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9" dur="500"/>
                                        <p:tgtEl>
                                          <p:spTgt spid="2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92" dur="2000"/>
                                        <p:tgtEl>
                                          <p:spTgt spid="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95" dur="2000"/>
                                        <p:tgtEl>
                                          <p:spTgt spid="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98" dur="2000"/>
                                        <p:tgtEl>
                                          <p:spTgt spid="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3"/>
                  </p:tgtEl>
                </p:cond>
              </p:nextCondLst>
            </p:seq>
            <p:seq concurrent="1" nextAc="seek">
              <p:cTn id="299" restart="whenNotActive" fill="hold" evtFilter="cancelBubble" nodeType="interactiveSeq">
                <p:stCondLst>
                  <p:cond evt="onClick" delay="0">
                    <p:tgtEl>
                      <p:spTgt spid="2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0" fill="hold">
                      <p:stCondLst>
                        <p:cond delay="0"/>
                      </p:stCondLst>
                      <p:childTnLst>
                        <p:par>
                          <p:cTn id="301" fill="hold">
                            <p:stCondLst>
                              <p:cond delay="0"/>
                            </p:stCondLst>
                            <p:childTnLst>
                              <p:par>
                                <p:cTn id="302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04" dur="2000"/>
                                        <p:tgtEl>
                                          <p:spTgt spid="2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8"/>
                  </p:tgtEl>
                </p:cond>
              </p:nextCondLst>
            </p:seq>
            <p:seq concurrent="1" nextAc="seek">
              <p:cTn id="305" restart="whenNotActive" fill="hold" evtFilter="cancelBubble" nodeType="interactiveSeq">
                <p:stCondLst>
                  <p:cond evt="onClick" delay="0">
                    <p:tgtEl>
                      <p:spTgt spid="2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6" fill="hold">
                      <p:stCondLst>
                        <p:cond delay="0"/>
                      </p:stCondLst>
                      <p:childTnLst>
                        <p:par>
                          <p:cTn id="307" fill="hold">
                            <p:stCondLst>
                              <p:cond delay="0"/>
                            </p:stCondLst>
                            <p:childTnLst>
                              <p:par>
                                <p:cTn id="308" presetID="8" presetClass="entr" presetSubtype="16" fill="hold" grpId="0" nodeType="click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0" dur="2000"/>
                                        <p:tgtEl>
                                          <p:spTgt spid="2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1" presetID="8" presetClass="entr" presetSubtype="16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3" dur="2000"/>
                                        <p:tgtEl>
                                          <p:spTgt spid="2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4" presetID="8" presetClass="entr" presetSubtype="16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6" dur="2000"/>
                                        <p:tgtEl>
                                          <p:spTgt spid="2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9" dur="2000"/>
                                        <p:tgtEl>
                                          <p:spTgt spid="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7"/>
                  </p:tgtEl>
                </p:cond>
              </p:nextCondLst>
            </p:seq>
            <p:seq concurrent="1" nextAc="seek">
              <p:cTn id="320" restart="whenNotActive" fill="hold" evtFilter="cancelBubble" nodeType="interactiveSeq">
                <p:stCondLst>
                  <p:cond evt="onClick" delay="0">
                    <p:tgtEl>
                      <p:spTgt spid="2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1" fill="hold">
                      <p:stCondLst>
                        <p:cond delay="0"/>
                      </p:stCondLst>
                      <p:childTnLst>
                        <p:par>
                          <p:cTn id="322" fill="hold">
                            <p:stCondLst>
                              <p:cond delay="0"/>
                            </p:stCondLst>
                            <p:childTnLst>
                              <p:par>
                                <p:cTn id="323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5" dur="2000"/>
                                        <p:tgtEl>
                                          <p:spTgt spid="2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7"/>
                  </p:tgtEl>
                </p:cond>
              </p:nextCondLst>
            </p:seq>
            <p:seq concurrent="1" nextAc="seek">
              <p:cTn id="326" restart="whenNotActive" fill="hold" evtFilter="cancelBubble" nodeType="interactiveSeq">
                <p:stCondLst>
                  <p:cond evt="onClick" delay="0">
                    <p:tgtEl>
                      <p:spTgt spid="2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7" fill="hold">
                      <p:stCondLst>
                        <p:cond delay="0"/>
                      </p:stCondLst>
                      <p:childTnLst>
                        <p:par>
                          <p:cTn id="328" fill="hold">
                            <p:stCondLst>
                              <p:cond delay="0"/>
                            </p:stCondLst>
                            <p:childTnLst>
                              <p:par>
                                <p:cTn id="32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7.40741E-7 L 0.26093 -0.13009 " pathEditMode="relative" rAng="0" ptsTypes="AA">
                                      <p:cBhvr>
                                        <p:cTn id="330" dur="2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000" y="-6500"/>
                                    </p:animMotion>
                                  </p:childTnLst>
                                </p:cTn>
                              </p:par>
                              <p:par>
                                <p:cTn id="33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33" dur="2000"/>
                                        <p:tgtEl>
                                          <p:spTgt spid="2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4" presetID="8" presetClass="entr" presetSubtype="16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36" dur="2000"/>
                                        <p:tgtEl>
                                          <p:spTgt spid="2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8"/>
                  </p:tgtEl>
                </p:cond>
              </p:nextCondLst>
            </p:seq>
            <p:seq concurrent="1" nextAc="seek">
              <p:cTn id="337" restart="whenNotActive" fill="hold" evtFilter="cancelBubble" nodeType="interactiveSeq">
                <p:stCondLst>
                  <p:cond evt="onClick" delay="0">
                    <p:tgtEl>
                      <p:spTgt spid="9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8" fill="hold">
                      <p:stCondLst>
                        <p:cond delay="0"/>
                      </p:stCondLst>
                      <p:childTnLst>
                        <p:par>
                          <p:cTn id="339" fill="hold">
                            <p:stCondLst>
                              <p:cond delay="0"/>
                            </p:stCondLst>
                            <p:childTnLst>
                              <p:par>
                                <p:cTn id="34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7.40741E-7 L -0.54601 -0.13009 " pathEditMode="relative" rAng="0" ptsTypes="AA">
                                      <p:cBhvr>
                                        <p:cTn id="341" dur="2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300" y="-6500"/>
                                    </p:animMotion>
                                  </p:childTnLst>
                                </p:cTn>
                              </p:par>
                              <p:par>
                                <p:cTn id="342" presetID="8" presetClass="entr" presetSubtype="16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44" dur="2000"/>
                                        <p:tgtEl>
                                          <p:spTgt spid="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8"/>
                  </p:tgtEl>
                </p:cond>
              </p:nextCondLst>
            </p:seq>
          </p:childTnLst>
        </p:cTn>
      </p:par>
    </p:tnLst>
    <p:bldLst>
      <p:bldP spid="107" grpId="0" animBg="1"/>
      <p:bldP spid="108" grpId="0" animBg="1"/>
      <p:bldP spid="113" grpId="0" animBg="1"/>
      <p:bldP spid="114" grpId="0" animBg="1"/>
      <p:bldP spid="115" grpId="0" animBg="1"/>
      <p:bldP spid="116" grpId="0" animBg="1"/>
      <p:bldP spid="117" grpId="0" animBg="1"/>
      <p:bldP spid="118" grpId="0" animBg="1"/>
      <p:bldP spid="119" grpId="0" animBg="1"/>
      <p:bldP spid="120" grpId="0" animBg="1"/>
      <p:bldP spid="121" grpId="0" animBg="1"/>
      <p:bldP spid="122" grpId="0" animBg="1"/>
      <p:bldP spid="123" grpId="0" animBg="1"/>
      <p:bldP spid="124" grpId="0" animBg="1"/>
      <p:bldP spid="125" grpId="0" animBg="1"/>
      <p:bldP spid="126" grpId="0" animBg="1"/>
      <p:bldP spid="127" grpId="0" animBg="1"/>
      <p:bldP spid="128" grpId="0" animBg="1"/>
      <p:bldP spid="129" grpId="0" animBg="1"/>
      <p:bldP spid="130" grpId="0" animBg="1"/>
      <p:bldP spid="131" grpId="0" animBg="1"/>
      <p:bldP spid="132" grpId="0" animBg="1"/>
      <p:bldP spid="144" grpId="0" animBg="1"/>
      <p:bldP spid="206" grpId="0" animBg="1"/>
      <p:bldP spid="207" grpId="0" animBg="1"/>
      <p:bldP spid="208" grpId="0" animBg="1"/>
      <p:bldP spid="210" grpId="0" animBg="1"/>
      <p:bldP spid="211" grpId="0" animBg="1"/>
      <p:bldP spid="212" grpId="0" animBg="1"/>
      <p:bldP spid="214" grpId="0" animBg="1"/>
      <p:bldP spid="215" grpId="0" animBg="1"/>
      <p:bldP spid="216" grpId="0" animBg="1"/>
      <p:bldP spid="220" grpId="0" animBg="1"/>
      <p:bldP spid="134" grpId="0" animBg="1"/>
      <p:bldP spid="137" grpId="0" animBg="1"/>
      <p:bldP spid="138" grpId="0" animBg="1"/>
      <p:bldP spid="135" grpId="0" animBg="1"/>
      <p:bldP spid="225" grpId="0" animBg="1"/>
      <p:bldP spid="226" grpId="0" animBg="1"/>
      <p:bldP spid="227" grpId="0" animBg="1"/>
      <p:bldP spid="228" grpId="0" animBg="1"/>
      <p:bldP spid="229" grpId="0" animBg="1"/>
      <p:bldP spid="230" grpId="0" animBg="1"/>
      <p:bldP spid="231" grpId="0" animBg="1"/>
      <p:bldP spid="232" grpId="0" animBg="1"/>
      <p:bldP spid="234" grpId="0" animBg="1"/>
      <p:bldP spid="235" grpId="0" animBg="1"/>
      <p:bldP spid="236" grpId="0" animBg="1"/>
      <p:bldP spid="237" grpId="0" animBg="1"/>
      <p:bldP spid="238" grpId="0" animBg="1"/>
      <p:bldP spid="239" grpId="0" animBg="1"/>
      <p:bldP spid="240" grpId="0" animBg="1"/>
      <p:bldP spid="241" grpId="0" animBg="1"/>
      <p:bldP spid="242" grpId="0" animBg="1"/>
      <p:bldP spid="243" grpId="0" animBg="1"/>
      <p:bldP spid="244" grpId="0" animBg="1"/>
      <p:bldP spid="245" grpId="0" animBg="1"/>
      <p:bldP spid="246" grpId="0" animBg="1"/>
      <p:bldP spid="247" grpId="0" animBg="1"/>
      <p:bldP spid="248" grpId="0" animBg="1"/>
      <p:bldP spid="249" grpId="0" animBg="1"/>
      <p:bldP spid="250" grpId="0" animBg="1"/>
      <p:bldP spid="256" grpId="0" animBg="1"/>
      <p:bldP spid="257" grpId="0" animBg="1"/>
      <p:bldP spid="258" grpId="0" animBg="1"/>
      <p:bldP spid="259" grpId="0" animBg="1"/>
      <p:bldP spid="260" grpId="0" animBg="1"/>
      <p:bldP spid="261" grpId="0" animBg="1"/>
      <p:bldP spid="262" grpId="0" animBg="1"/>
      <p:bldP spid="99" grpId="0" animBg="1"/>
      <p:bldP spid="96" grpId="0" animBg="1"/>
      <p:bldP spid="97" grpId="0" animBg="1"/>
      <p:bldP spid="94" grpId="0" animBg="1"/>
      <p:bldP spid="9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ine 6" descr="2213840-538028-green-crystals-of-sea-salt-may-be-used-as-background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DDFFDE"/>
              </a:clrFrom>
              <a:clrTo>
                <a:srgbClr val="DDFFDE">
                  <a:alpha val="0"/>
                </a:srgbClr>
              </a:clrTo>
            </a:clrChange>
            <a:lum bright="4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Imagine 5" descr="Lectur3.gif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40000"/>
          </a:blip>
          <a:stretch>
            <a:fillRect/>
          </a:stretch>
        </p:blipFill>
        <p:spPr>
          <a:xfrm>
            <a:off x="500034" y="500042"/>
            <a:ext cx="8215370" cy="589608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Dreptunghi rotunjit 7"/>
          <p:cNvSpPr/>
          <p:nvPr/>
        </p:nvSpPr>
        <p:spPr>
          <a:xfrm>
            <a:off x="5143504" y="0"/>
            <a:ext cx="4000496" cy="928670"/>
          </a:xfrm>
          <a:prstGeom prst="roundRect">
            <a:avLst/>
          </a:prstGeom>
          <a:gradFill flip="none" rotWithShape="1">
            <a:gsLst>
              <a:gs pos="0">
                <a:schemeClr val="accent3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3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3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accent1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 dirty="0"/>
          </a:p>
        </p:txBody>
      </p:sp>
      <p:sp>
        <p:nvSpPr>
          <p:cNvPr id="9" name="Dreptunghi 8"/>
          <p:cNvSpPr/>
          <p:nvPr/>
        </p:nvSpPr>
        <p:spPr>
          <a:xfrm>
            <a:off x="5286380" y="1"/>
            <a:ext cx="3714776" cy="830997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tx2">
                  <a:lumMod val="75000"/>
                </a:schemeClr>
              </a:contourClr>
            </a:sp3d>
          </a:bodyPr>
          <a:lstStyle/>
          <a:p>
            <a:pPr algn="ctr"/>
            <a:r>
              <a:rPr lang="ro-RO" sz="4800" b="1" dirty="0" smtClean="0">
                <a:ln w="11430"/>
                <a:solidFill>
                  <a:schemeClr val="accent5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</a:rPr>
              <a:t>SĂRURI</a:t>
            </a:r>
            <a:endParaRPr lang="ro-RO" sz="4800" b="1" dirty="0">
              <a:ln w="11430"/>
              <a:solidFill>
                <a:schemeClr val="accent5">
                  <a:lumMod val="7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10" name="Dreptunghi 9"/>
          <p:cNvSpPr/>
          <p:nvPr/>
        </p:nvSpPr>
        <p:spPr>
          <a:xfrm>
            <a:off x="0" y="142852"/>
            <a:ext cx="3929058" cy="642942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 prst="angle"/>
            </a:sp3d>
          </a:bodyPr>
          <a:lstStyle/>
          <a:p>
            <a:pPr algn="ctr"/>
            <a:r>
              <a:rPr lang="ro-RO" sz="4400" b="1" i="1" dirty="0" smtClean="0">
                <a:solidFill>
                  <a:schemeClr val="accent3">
                    <a:lumMod val="50000"/>
                  </a:schemeClr>
                </a:solidFill>
              </a:rPr>
              <a:t>Diagramă</a:t>
            </a:r>
            <a:endParaRPr lang="ro-RO" sz="4400" b="1" i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11" name="Dreptunghi rotunjit 10"/>
          <p:cNvSpPr/>
          <p:nvPr/>
        </p:nvSpPr>
        <p:spPr>
          <a:xfrm>
            <a:off x="285720" y="1071546"/>
            <a:ext cx="8572560" cy="5429288"/>
          </a:xfrm>
          <a:prstGeom prst="roundRect">
            <a:avLst>
              <a:gd name="adj" fmla="val 2402"/>
            </a:avLst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3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buNone/>
            </a:pPr>
            <a:endParaRPr lang="ro-RO" sz="1000" b="1" dirty="0" smtClean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9" name="Dreptunghi 28"/>
          <p:cNvSpPr/>
          <p:nvPr/>
        </p:nvSpPr>
        <p:spPr>
          <a:xfrm>
            <a:off x="571472" y="2285992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E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30" name="Dreptunghi 29"/>
          <p:cNvSpPr/>
          <p:nvPr/>
        </p:nvSpPr>
        <p:spPr>
          <a:xfrm>
            <a:off x="1000100" y="2285992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R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31" name="Dreptunghi 30"/>
          <p:cNvSpPr/>
          <p:nvPr/>
        </p:nvSpPr>
        <p:spPr>
          <a:xfrm>
            <a:off x="1428728" y="2285992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N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32" name="Dreptunghi 31"/>
          <p:cNvSpPr/>
          <p:nvPr/>
        </p:nvSpPr>
        <p:spPr>
          <a:xfrm>
            <a:off x="1857356" y="2285992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A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33" name="Dreptunghi 32"/>
          <p:cNvSpPr/>
          <p:nvPr/>
        </p:nvSpPr>
        <p:spPr>
          <a:xfrm>
            <a:off x="2285984" y="2285992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T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34" name="Dreptunghi 33"/>
          <p:cNvSpPr/>
          <p:nvPr/>
        </p:nvSpPr>
        <p:spPr>
          <a:xfrm>
            <a:off x="2714612" y="2285992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I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35" name="Dreptunghi 34"/>
          <p:cNvSpPr/>
          <p:nvPr/>
        </p:nvSpPr>
        <p:spPr>
          <a:xfrm>
            <a:off x="3143240" y="2285992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R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36" name="Dreptunghi 35"/>
          <p:cNvSpPr/>
          <p:nvPr/>
        </p:nvSpPr>
        <p:spPr>
          <a:xfrm>
            <a:off x="3571868" y="2285992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T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37" name="Dreptunghi 36"/>
          <p:cNvSpPr/>
          <p:nvPr/>
        </p:nvSpPr>
        <p:spPr>
          <a:xfrm>
            <a:off x="4000496" y="2285992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I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38" name="Dreptunghi 37"/>
          <p:cNvSpPr/>
          <p:nvPr/>
        </p:nvSpPr>
        <p:spPr>
          <a:xfrm>
            <a:off x="4429124" y="2285992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N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39" name="Dreptunghi 38"/>
          <p:cNvSpPr/>
          <p:nvPr/>
        </p:nvSpPr>
        <p:spPr>
          <a:xfrm>
            <a:off x="571472" y="2714620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O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40" name="Dreptunghi 39"/>
          <p:cNvSpPr/>
          <p:nvPr/>
        </p:nvSpPr>
        <p:spPr>
          <a:xfrm>
            <a:off x="1000100" y="2714620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T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41" name="Dreptunghi 40"/>
          <p:cNvSpPr/>
          <p:nvPr/>
        </p:nvSpPr>
        <p:spPr>
          <a:xfrm>
            <a:off x="1428728" y="2714620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C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42" name="Dreptunghi 41"/>
          <p:cNvSpPr/>
          <p:nvPr/>
        </p:nvSpPr>
        <p:spPr>
          <a:xfrm>
            <a:off x="1857356" y="2714620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L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43" name="Dreptunghi 42"/>
          <p:cNvSpPr/>
          <p:nvPr/>
        </p:nvSpPr>
        <p:spPr>
          <a:xfrm>
            <a:off x="2285984" y="2714620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O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44" name="Dreptunghi 43"/>
          <p:cNvSpPr/>
          <p:nvPr/>
        </p:nvSpPr>
        <p:spPr>
          <a:xfrm>
            <a:off x="2714612" y="2714620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A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45" name="Dreptunghi 44"/>
          <p:cNvSpPr/>
          <p:nvPr/>
        </p:nvSpPr>
        <p:spPr>
          <a:xfrm>
            <a:off x="3143240" y="2714620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A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46" name="Dreptunghi 45"/>
          <p:cNvSpPr/>
          <p:nvPr/>
        </p:nvSpPr>
        <p:spPr>
          <a:xfrm>
            <a:off x="3571868" y="2714620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V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47" name="Dreptunghi 46"/>
          <p:cNvSpPr/>
          <p:nvPr/>
        </p:nvSpPr>
        <p:spPr>
          <a:xfrm>
            <a:off x="4000496" y="2714620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A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48" name="Dreptunghi 47"/>
          <p:cNvSpPr/>
          <p:nvPr/>
        </p:nvSpPr>
        <p:spPr>
          <a:xfrm>
            <a:off x="4429124" y="2714620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N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49" name="Dreptunghi 48"/>
          <p:cNvSpPr/>
          <p:nvPr/>
        </p:nvSpPr>
        <p:spPr>
          <a:xfrm>
            <a:off x="571472" y="3143248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M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50" name="Dreptunghi 49"/>
          <p:cNvSpPr/>
          <p:nvPr/>
        </p:nvSpPr>
        <p:spPr>
          <a:xfrm>
            <a:off x="1000100" y="3143248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V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51" name="Dreptunghi 50"/>
          <p:cNvSpPr/>
          <p:nvPr/>
        </p:nvSpPr>
        <p:spPr>
          <a:xfrm>
            <a:off x="1428728" y="3143248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A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52" name="Dreptunghi 51"/>
          <p:cNvSpPr/>
          <p:nvPr/>
        </p:nvSpPr>
        <p:spPr>
          <a:xfrm>
            <a:off x="1857356" y="3143248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D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53" name="Dreptunghi 52"/>
          <p:cNvSpPr/>
          <p:nvPr/>
        </p:nvSpPr>
        <p:spPr>
          <a:xfrm>
            <a:off x="2285984" y="3143248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F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54" name="Dreptunghi 53"/>
          <p:cNvSpPr/>
          <p:nvPr/>
        </p:nvSpPr>
        <p:spPr>
          <a:xfrm>
            <a:off x="2714612" y="3143248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N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55" name="Dreptunghi 54"/>
          <p:cNvSpPr/>
          <p:nvPr/>
        </p:nvSpPr>
        <p:spPr>
          <a:xfrm>
            <a:off x="3143240" y="3143248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D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56" name="Dreptunghi 55"/>
          <p:cNvSpPr/>
          <p:nvPr/>
        </p:nvSpPr>
        <p:spPr>
          <a:xfrm>
            <a:off x="3571868" y="3143248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R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57" name="Dreptunghi 56"/>
          <p:cNvSpPr/>
          <p:nvPr/>
        </p:nvSpPr>
        <p:spPr>
          <a:xfrm>
            <a:off x="4000496" y="3143248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M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58" name="Dreptunghi 57"/>
          <p:cNvSpPr/>
          <p:nvPr/>
        </p:nvSpPr>
        <p:spPr>
          <a:xfrm>
            <a:off x="4429124" y="3143248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I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59" name="Dreptunghi 58"/>
          <p:cNvSpPr/>
          <p:nvPr/>
        </p:nvSpPr>
        <p:spPr>
          <a:xfrm>
            <a:off x="571472" y="3571876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T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60" name="Dreptunghi 59"/>
          <p:cNvSpPr/>
          <p:nvPr/>
        </p:nvSpPr>
        <p:spPr>
          <a:xfrm>
            <a:off x="1000100" y="3571876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E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61" name="Dreptunghi 60"/>
          <p:cNvSpPr/>
          <p:nvPr/>
        </p:nvSpPr>
        <p:spPr>
          <a:xfrm>
            <a:off x="1428728" y="3571876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U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62" name="Dreptunghi 61"/>
          <p:cNvSpPr/>
          <p:nvPr/>
        </p:nvSpPr>
        <p:spPr>
          <a:xfrm>
            <a:off x="1857356" y="3571876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F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77" name="Dreptunghi 76"/>
          <p:cNvSpPr/>
          <p:nvPr/>
        </p:nvSpPr>
        <p:spPr>
          <a:xfrm>
            <a:off x="2285984" y="3571876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O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78" name="Dreptunghi 77"/>
          <p:cNvSpPr/>
          <p:nvPr/>
        </p:nvSpPr>
        <p:spPr>
          <a:xfrm>
            <a:off x="2714612" y="3571876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M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79" name="Dreptunghi 78"/>
          <p:cNvSpPr/>
          <p:nvPr/>
        </p:nvSpPr>
        <p:spPr>
          <a:xfrm>
            <a:off x="3143240" y="3571876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U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80" name="Dreptunghi 79"/>
          <p:cNvSpPr/>
          <p:nvPr/>
        </p:nvSpPr>
        <p:spPr>
          <a:xfrm>
            <a:off x="3571868" y="3571876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O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81" name="Dreptunghi 80"/>
          <p:cNvSpPr/>
          <p:nvPr/>
        </p:nvSpPr>
        <p:spPr>
          <a:xfrm>
            <a:off x="4000496" y="3571876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L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82" name="Dreptunghi 81"/>
          <p:cNvSpPr/>
          <p:nvPr/>
        </p:nvSpPr>
        <p:spPr>
          <a:xfrm>
            <a:off x="4429124" y="3571876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T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83" name="Dreptunghi 82"/>
          <p:cNvSpPr/>
          <p:nvPr/>
        </p:nvSpPr>
        <p:spPr>
          <a:xfrm>
            <a:off x="571472" y="4000504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S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84" name="Dreptunghi 83"/>
          <p:cNvSpPr/>
          <p:nvPr/>
        </p:nvSpPr>
        <p:spPr>
          <a:xfrm>
            <a:off x="1000100" y="4000504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R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85" name="Dreptunghi 84"/>
          <p:cNvSpPr/>
          <p:nvPr/>
        </p:nvSpPr>
        <p:spPr>
          <a:xfrm>
            <a:off x="1428728" y="4000504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O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86" name="Dreptunghi 85"/>
          <p:cNvSpPr/>
          <p:nvPr/>
        </p:nvSpPr>
        <p:spPr>
          <a:xfrm>
            <a:off x="1857356" y="4000504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B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87" name="Dreptunghi 86"/>
          <p:cNvSpPr/>
          <p:nvPr/>
        </p:nvSpPr>
        <p:spPr>
          <a:xfrm>
            <a:off x="2285984" y="4000504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S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91" name="Dreptunghi 90"/>
          <p:cNvSpPr/>
          <p:nvPr/>
        </p:nvSpPr>
        <p:spPr>
          <a:xfrm>
            <a:off x="2714612" y="4000504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F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94" name="Dreptunghi 93"/>
          <p:cNvSpPr/>
          <p:nvPr/>
        </p:nvSpPr>
        <p:spPr>
          <a:xfrm>
            <a:off x="3143240" y="4000504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E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96" name="Dreptunghi 95"/>
          <p:cNvSpPr/>
          <p:nvPr/>
        </p:nvSpPr>
        <p:spPr>
          <a:xfrm>
            <a:off x="3571868" y="4000504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L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97" name="Dreptunghi 96"/>
          <p:cNvSpPr/>
          <p:nvPr/>
        </p:nvSpPr>
        <p:spPr>
          <a:xfrm>
            <a:off x="4000496" y="4000504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I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98" name="Dreptunghi 97"/>
          <p:cNvSpPr/>
          <p:nvPr/>
        </p:nvSpPr>
        <p:spPr>
          <a:xfrm>
            <a:off x="4429124" y="4000504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R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99" name="Dreptunghi 98"/>
          <p:cNvSpPr/>
          <p:nvPr/>
        </p:nvSpPr>
        <p:spPr>
          <a:xfrm>
            <a:off x="571472" y="4429132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A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00" name="Dreptunghi 99"/>
          <p:cNvSpPr/>
          <p:nvPr/>
        </p:nvSpPr>
        <p:spPr>
          <a:xfrm>
            <a:off x="1000100" y="4429132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N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01" name="Dreptunghi 100"/>
          <p:cNvSpPr/>
          <p:nvPr/>
        </p:nvSpPr>
        <p:spPr>
          <a:xfrm>
            <a:off x="1428728" y="4429132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R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02" name="Dreptunghi 101"/>
          <p:cNvSpPr/>
          <p:nvPr/>
        </p:nvSpPr>
        <p:spPr>
          <a:xfrm>
            <a:off x="1857356" y="4429132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C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03" name="Dreptunghi 102"/>
          <p:cNvSpPr/>
          <p:nvPr/>
        </p:nvSpPr>
        <p:spPr>
          <a:xfrm>
            <a:off x="2285984" y="4429132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L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04" name="Dreptunghi 103"/>
          <p:cNvSpPr/>
          <p:nvPr/>
        </p:nvSpPr>
        <p:spPr>
          <a:xfrm>
            <a:off x="2714612" y="4429132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O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05" name="Dreptunghi 104"/>
          <p:cNvSpPr/>
          <p:nvPr/>
        </p:nvSpPr>
        <p:spPr>
          <a:xfrm>
            <a:off x="3143240" y="4429132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R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06" name="Dreptunghi 105"/>
          <p:cNvSpPr/>
          <p:nvPr/>
        </p:nvSpPr>
        <p:spPr>
          <a:xfrm>
            <a:off x="3571868" y="4429132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U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07" name="Dreptunghi 106"/>
          <p:cNvSpPr/>
          <p:nvPr/>
        </p:nvSpPr>
        <p:spPr>
          <a:xfrm>
            <a:off x="4000496" y="4429132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R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08" name="Dreptunghi 107"/>
          <p:cNvSpPr/>
          <p:nvPr/>
        </p:nvSpPr>
        <p:spPr>
          <a:xfrm>
            <a:off x="4429124" y="4429132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A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09" name="Dreptunghi 108"/>
          <p:cNvSpPr/>
          <p:nvPr/>
        </p:nvSpPr>
        <p:spPr>
          <a:xfrm>
            <a:off x="571472" y="4857760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U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10" name="Dreptunghi 109"/>
          <p:cNvSpPr/>
          <p:nvPr/>
        </p:nvSpPr>
        <p:spPr>
          <a:xfrm>
            <a:off x="1000100" y="4857760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A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11" name="Dreptunghi 110"/>
          <p:cNvSpPr/>
          <p:nvPr/>
        </p:nvSpPr>
        <p:spPr>
          <a:xfrm>
            <a:off x="1428728" y="4857760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M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12" name="Dreptunghi 111"/>
          <p:cNvSpPr/>
          <p:nvPr/>
        </p:nvSpPr>
        <p:spPr>
          <a:xfrm>
            <a:off x="1857356" y="4857760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U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13" name="Dreptunghi 112"/>
          <p:cNvSpPr/>
          <p:nvPr/>
        </p:nvSpPr>
        <p:spPr>
          <a:xfrm>
            <a:off x="2285984" y="4857760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D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14" name="Dreptunghi 113"/>
          <p:cNvSpPr/>
          <p:nvPr/>
        </p:nvSpPr>
        <p:spPr>
          <a:xfrm>
            <a:off x="2714612" y="4857760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E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15" name="Dreptunghi 114"/>
          <p:cNvSpPr/>
          <p:nvPr/>
        </p:nvSpPr>
        <p:spPr>
          <a:xfrm>
            <a:off x="3143240" y="4857760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F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16" name="Dreptunghi 115"/>
          <p:cNvSpPr/>
          <p:nvPr/>
        </p:nvSpPr>
        <p:spPr>
          <a:xfrm>
            <a:off x="3571868" y="4857760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E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17" name="Dreptunghi 116"/>
          <p:cNvSpPr/>
          <p:nvPr/>
        </p:nvSpPr>
        <p:spPr>
          <a:xfrm>
            <a:off x="4000496" y="4857760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C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18" name="Dreptunghi 117"/>
          <p:cNvSpPr/>
          <p:nvPr/>
        </p:nvSpPr>
        <p:spPr>
          <a:xfrm>
            <a:off x="4429124" y="4857760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T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19" name="Dreptunghi 118"/>
          <p:cNvSpPr/>
          <p:nvPr/>
        </p:nvSpPr>
        <p:spPr>
          <a:xfrm>
            <a:off x="571472" y="5286388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C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20" name="Dreptunghi 119"/>
          <p:cNvSpPr/>
          <p:nvPr/>
        </p:nvSpPr>
        <p:spPr>
          <a:xfrm>
            <a:off x="1000100" y="5286388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A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21" name="Dreptunghi 120"/>
          <p:cNvSpPr/>
          <p:nvPr/>
        </p:nvSpPr>
        <p:spPr>
          <a:xfrm>
            <a:off x="1428728" y="5286388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S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22" name="Dreptunghi 121"/>
          <p:cNvSpPr/>
          <p:nvPr/>
        </p:nvSpPr>
        <p:spPr>
          <a:xfrm>
            <a:off x="1857356" y="5286388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P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23" name="Dreptunghi 122"/>
          <p:cNvSpPr/>
          <p:nvPr/>
        </p:nvSpPr>
        <p:spPr>
          <a:xfrm>
            <a:off x="2285984" y="5286388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T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24" name="Dreptunghi 123"/>
          <p:cNvSpPr/>
          <p:nvPr/>
        </p:nvSpPr>
        <p:spPr>
          <a:xfrm>
            <a:off x="2714612" y="5286388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A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25" name="Dreptunghi 124"/>
          <p:cNvSpPr/>
          <p:nvPr/>
        </p:nvSpPr>
        <p:spPr>
          <a:xfrm>
            <a:off x="3143240" y="5286388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F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26" name="Dreptunghi 125"/>
          <p:cNvSpPr/>
          <p:nvPr/>
        </p:nvSpPr>
        <p:spPr>
          <a:xfrm>
            <a:off x="3571868" y="5286388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L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27" name="Dreptunghi 126"/>
          <p:cNvSpPr/>
          <p:nvPr/>
        </p:nvSpPr>
        <p:spPr>
          <a:xfrm>
            <a:off x="4000496" y="5286388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U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28" name="Dreptunghi 127"/>
          <p:cNvSpPr/>
          <p:nvPr/>
        </p:nvSpPr>
        <p:spPr>
          <a:xfrm>
            <a:off x="4429124" y="5286388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S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88" name="Dreptunghi 87"/>
          <p:cNvSpPr/>
          <p:nvPr/>
        </p:nvSpPr>
        <p:spPr>
          <a:xfrm>
            <a:off x="2285984" y="2285992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T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89" name="Dreptunghi 88"/>
          <p:cNvSpPr/>
          <p:nvPr/>
        </p:nvSpPr>
        <p:spPr>
          <a:xfrm>
            <a:off x="2714612" y="2285992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I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90" name="Dreptunghi 89"/>
          <p:cNvSpPr/>
          <p:nvPr/>
        </p:nvSpPr>
        <p:spPr>
          <a:xfrm>
            <a:off x="3143240" y="2285992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R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92" name="Dreptunghi 91"/>
          <p:cNvSpPr/>
          <p:nvPr/>
        </p:nvSpPr>
        <p:spPr>
          <a:xfrm>
            <a:off x="3571868" y="2285992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T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93" name="Dreptunghi 92"/>
          <p:cNvSpPr/>
          <p:nvPr/>
        </p:nvSpPr>
        <p:spPr>
          <a:xfrm>
            <a:off x="4000496" y="2285992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I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95" name="Dreptunghi 94"/>
          <p:cNvSpPr/>
          <p:nvPr/>
        </p:nvSpPr>
        <p:spPr>
          <a:xfrm>
            <a:off x="4429124" y="2285992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N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29" name="Dreptunghi 128"/>
          <p:cNvSpPr/>
          <p:nvPr/>
        </p:nvSpPr>
        <p:spPr>
          <a:xfrm>
            <a:off x="4429124" y="2714620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N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30" name="Dreptunghi 129"/>
          <p:cNvSpPr/>
          <p:nvPr/>
        </p:nvSpPr>
        <p:spPr>
          <a:xfrm>
            <a:off x="4429124" y="3143248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I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31" name="Dreptunghi 130"/>
          <p:cNvSpPr/>
          <p:nvPr/>
        </p:nvSpPr>
        <p:spPr>
          <a:xfrm>
            <a:off x="4429124" y="3571876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T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32" name="Dreptunghi 131"/>
          <p:cNvSpPr/>
          <p:nvPr/>
        </p:nvSpPr>
        <p:spPr>
          <a:xfrm>
            <a:off x="4429124" y="4000504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R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33" name="Dreptunghi 132"/>
          <p:cNvSpPr/>
          <p:nvPr/>
        </p:nvSpPr>
        <p:spPr>
          <a:xfrm>
            <a:off x="4429124" y="4429132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A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34" name="Dreptunghi 133"/>
          <p:cNvSpPr/>
          <p:nvPr/>
        </p:nvSpPr>
        <p:spPr>
          <a:xfrm>
            <a:off x="4429124" y="4857760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T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35" name="Dreptunghi 134"/>
          <p:cNvSpPr/>
          <p:nvPr/>
        </p:nvSpPr>
        <p:spPr>
          <a:xfrm>
            <a:off x="2285984" y="2285992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T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36" name="Dreptunghi 135"/>
          <p:cNvSpPr/>
          <p:nvPr/>
        </p:nvSpPr>
        <p:spPr>
          <a:xfrm>
            <a:off x="2714612" y="2714620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A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37" name="Dreptunghi 136"/>
          <p:cNvSpPr/>
          <p:nvPr/>
        </p:nvSpPr>
        <p:spPr>
          <a:xfrm>
            <a:off x="3143240" y="3143248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D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38" name="Dreptunghi 137"/>
          <p:cNvSpPr/>
          <p:nvPr/>
        </p:nvSpPr>
        <p:spPr>
          <a:xfrm>
            <a:off x="3571868" y="3571876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O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39" name="Dreptunghi 138"/>
          <p:cNvSpPr/>
          <p:nvPr/>
        </p:nvSpPr>
        <p:spPr>
          <a:xfrm>
            <a:off x="4000496" y="4000504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I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46" name="Dreptunghi 145"/>
          <p:cNvSpPr/>
          <p:nvPr/>
        </p:nvSpPr>
        <p:spPr>
          <a:xfrm>
            <a:off x="3571868" y="2285992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T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47" name="Dreptunghi 146"/>
          <p:cNvSpPr/>
          <p:nvPr/>
        </p:nvSpPr>
        <p:spPr>
          <a:xfrm>
            <a:off x="3143240" y="2714620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A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48" name="Dreptunghi 147"/>
          <p:cNvSpPr/>
          <p:nvPr/>
        </p:nvSpPr>
        <p:spPr>
          <a:xfrm>
            <a:off x="2714612" y="3143248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N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49" name="Dreptunghi 148"/>
          <p:cNvSpPr/>
          <p:nvPr/>
        </p:nvSpPr>
        <p:spPr>
          <a:xfrm>
            <a:off x="2285984" y="3571876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O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50" name="Dreptunghi 149"/>
          <p:cNvSpPr/>
          <p:nvPr/>
        </p:nvSpPr>
        <p:spPr>
          <a:xfrm>
            <a:off x="1857356" y="4000504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B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51" name="Dreptunghi 150"/>
          <p:cNvSpPr/>
          <p:nvPr/>
        </p:nvSpPr>
        <p:spPr>
          <a:xfrm>
            <a:off x="1428728" y="4429132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R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52" name="Dreptunghi 151"/>
          <p:cNvSpPr/>
          <p:nvPr/>
        </p:nvSpPr>
        <p:spPr>
          <a:xfrm>
            <a:off x="1000100" y="4857760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A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53" name="Dreptunghi 152"/>
          <p:cNvSpPr/>
          <p:nvPr/>
        </p:nvSpPr>
        <p:spPr>
          <a:xfrm>
            <a:off x="571472" y="5286388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C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54" name="Dreptunghi 153"/>
          <p:cNvSpPr/>
          <p:nvPr/>
        </p:nvSpPr>
        <p:spPr>
          <a:xfrm>
            <a:off x="4000496" y="2714620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A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55" name="Dreptunghi 154"/>
          <p:cNvSpPr/>
          <p:nvPr/>
        </p:nvSpPr>
        <p:spPr>
          <a:xfrm>
            <a:off x="3571868" y="3143248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R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56" name="Dreptunghi 155"/>
          <p:cNvSpPr/>
          <p:nvPr/>
        </p:nvSpPr>
        <p:spPr>
          <a:xfrm>
            <a:off x="3143240" y="3571876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U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57" name="Dreptunghi 156"/>
          <p:cNvSpPr/>
          <p:nvPr/>
        </p:nvSpPr>
        <p:spPr>
          <a:xfrm>
            <a:off x="2714612" y="4000504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F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58" name="Dreptunghi 157"/>
          <p:cNvSpPr/>
          <p:nvPr/>
        </p:nvSpPr>
        <p:spPr>
          <a:xfrm>
            <a:off x="2285984" y="4429132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L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59" name="Dreptunghi 158"/>
          <p:cNvSpPr/>
          <p:nvPr/>
        </p:nvSpPr>
        <p:spPr>
          <a:xfrm>
            <a:off x="1857356" y="4857760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U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60" name="Dreptunghi 159"/>
          <p:cNvSpPr/>
          <p:nvPr/>
        </p:nvSpPr>
        <p:spPr>
          <a:xfrm>
            <a:off x="1428728" y="5286388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S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61" name="Dreptunghi 160"/>
          <p:cNvSpPr/>
          <p:nvPr/>
        </p:nvSpPr>
        <p:spPr>
          <a:xfrm>
            <a:off x="2285984" y="5286388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T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62" name="Dreptunghi 161"/>
          <p:cNvSpPr/>
          <p:nvPr/>
        </p:nvSpPr>
        <p:spPr>
          <a:xfrm>
            <a:off x="2714612" y="5286388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A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63" name="Dreptunghi 162"/>
          <p:cNvSpPr/>
          <p:nvPr/>
        </p:nvSpPr>
        <p:spPr>
          <a:xfrm>
            <a:off x="3143240" y="5286388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F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64" name="Dreptunghi 163"/>
          <p:cNvSpPr/>
          <p:nvPr/>
        </p:nvSpPr>
        <p:spPr>
          <a:xfrm>
            <a:off x="3571868" y="5286388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L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65" name="Dreptunghi 164"/>
          <p:cNvSpPr/>
          <p:nvPr/>
        </p:nvSpPr>
        <p:spPr>
          <a:xfrm>
            <a:off x="4000496" y="5286388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U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66" name="Dreptunghi 165"/>
          <p:cNvSpPr/>
          <p:nvPr/>
        </p:nvSpPr>
        <p:spPr>
          <a:xfrm>
            <a:off x="4429124" y="5286388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S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67" name="Dreptunghi 166"/>
          <p:cNvSpPr/>
          <p:nvPr/>
        </p:nvSpPr>
        <p:spPr>
          <a:xfrm>
            <a:off x="1000100" y="2714620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T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68" name="Dreptunghi 167"/>
          <p:cNvSpPr/>
          <p:nvPr/>
        </p:nvSpPr>
        <p:spPr>
          <a:xfrm>
            <a:off x="1428728" y="3143248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A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69" name="Dreptunghi 168"/>
          <p:cNvSpPr/>
          <p:nvPr/>
        </p:nvSpPr>
        <p:spPr>
          <a:xfrm>
            <a:off x="1857356" y="3571876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F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70" name="Dreptunghi 169"/>
          <p:cNvSpPr/>
          <p:nvPr/>
        </p:nvSpPr>
        <p:spPr>
          <a:xfrm>
            <a:off x="2285984" y="4000504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S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71" name="Dreptunghi 170"/>
          <p:cNvSpPr/>
          <p:nvPr/>
        </p:nvSpPr>
        <p:spPr>
          <a:xfrm>
            <a:off x="2714612" y="4429132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O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72" name="Dreptunghi 171"/>
          <p:cNvSpPr/>
          <p:nvPr/>
        </p:nvSpPr>
        <p:spPr>
          <a:xfrm>
            <a:off x="3143240" y="4857760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F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73" name="Dreptunghi 172"/>
          <p:cNvSpPr/>
          <p:nvPr/>
        </p:nvSpPr>
        <p:spPr>
          <a:xfrm>
            <a:off x="1857356" y="4429132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C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74" name="Dreptunghi 173"/>
          <p:cNvSpPr/>
          <p:nvPr/>
        </p:nvSpPr>
        <p:spPr>
          <a:xfrm>
            <a:off x="2285984" y="4429132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L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75" name="Dreptunghi 174"/>
          <p:cNvSpPr/>
          <p:nvPr/>
        </p:nvSpPr>
        <p:spPr>
          <a:xfrm>
            <a:off x="2714612" y="4429132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O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76" name="Dreptunghi 175"/>
          <p:cNvSpPr/>
          <p:nvPr/>
        </p:nvSpPr>
        <p:spPr>
          <a:xfrm>
            <a:off x="3143240" y="4429132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R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77" name="Dreptunghi 176"/>
          <p:cNvSpPr/>
          <p:nvPr/>
        </p:nvSpPr>
        <p:spPr>
          <a:xfrm>
            <a:off x="3571868" y="4429132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U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78" name="Dreptunghi 177"/>
          <p:cNvSpPr/>
          <p:nvPr/>
        </p:nvSpPr>
        <p:spPr>
          <a:xfrm>
            <a:off x="4000496" y="4429132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R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79" name="Dreptunghi 178"/>
          <p:cNvSpPr/>
          <p:nvPr/>
        </p:nvSpPr>
        <p:spPr>
          <a:xfrm>
            <a:off x="4429124" y="4429132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A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80" name="Dreptunghi 179"/>
          <p:cNvSpPr/>
          <p:nvPr/>
        </p:nvSpPr>
        <p:spPr>
          <a:xfrm>
            <a:off x="2714612" y="2285992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I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81" name="Dreptunghi 180"/>
          <p:cNvSpPr/>
          <p:nvPr/>
        </p:nvSpPr>
        <p:spPr>
          <a:xfrm>
            <a:off x="2285984" y="2714620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O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82" name="Dreptunghi 181"/>
          <p:cNvSpPr/>
          <p:nvPr/>
        </p:nvSpPr>
        <p:spPr>
          <a:xfrm>
            <a:off x="1857356" y="3143248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D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83" name="Dreptunghi 182"/>
          <p:cNvSpPr/>
          <p:nvPr/>
        </p:nvSpPr>
        <p:spPr>
          <a:xfrm>
            <a:off x="1428728" y="3571876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U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84" name="Dreptunghi 183"/>
          <p:cNvSpPr/>
          <p:nvPr/>
        </p:nvSpPr>
        <p:spPr>
          <a:xfrm>
            <a:off x="1000100" y="4000504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R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85" name="Dreptunghi 184"/>
          <p:cNvSpPr/>
          <p:nvPr/>
        </p:nvSpPr>
        <p:spPr>
          <a:xfrm>
            <a:off x="571472" y="4429132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A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86" name="Dreptunghi 185"/>
          <p:cNvSpPr/>
          <p:nvPr/>
        </p:nvSpPr>
        <p:spPr>
          <a:xfrm>
            <a:off x="5286379" y="3071810"/>
            <a:ext cx="857256" cy="3571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200" b="1" dirty="0" smtClean="0">
                <a:solidFill>
                  <a:schemeClr val="tx1"/>
                </a:solidFill>
              </a:rPr>
              <a:t>Nitrit de sodiu</a:t>
            </a:r>
            <a:endParaRPr lang="ro-RO" sz="1200" b="1" dirty="0">
              <a:solidFill>
                <a:schemeClr val="tx1"/>
              </a:solidFill>
            </a:endParaRPr>
          </a:p>
        </p:txBody>
      </p:sp>
      <p:sp>
        <p:nvSpPr>
          <p:cNvPr id="187" name="Dreptunghi 186"/>
          <p:cNvSpPr/>
          <p:nvPr/>
        </p:nvSpPr>
        <p:spPr>
          <a:xfrm>
            <a:off x="6429387" y="3071810"/>
            <a:ext cx="857256" cy="3571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200" b="1" dirty="0" smtClean="0">
                <a:solidFill>
                  <a:schemeClr val="tx1"/>
                </a:solidFill>
              </a:rPr>
              <a:t>Fosfat de calciu</a:t>
            </a:r>
            <a:endParaRPr lang="ro-RO" sz="1200" b="1" dirty="0">
              <a:solidFill>
                <a:schemeClr val="tx1"/>
              </a:solidFill>
            </a:endParaRPr>
          </a:p>
        </p:txBody>
      </p:sp>
      <p:sp>
        <p:nvSpPr>
          <p:cNvPr id="188" name="Dreptunghi 187"/>
          <p:cNvSpPr/>
          <p:nvPr/>
        </p:nvSpPr>
        <p:spPr>
          <a:xfrm>
            <a:off x="5286379" y="4357694"/>
            <a:ext cx="857256" cy="3571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200" b="1" dirty="0" smtClean="0">
                <a:solidFill>
                  <a:schemeClr val="tx1"/>
                </a:solidFill>
              </a:rPr>
              <a:t>Nitrat de amoniu</a:t>
            </a:r>
            <a:endParaRPr lang="ro-RO" sz="1200" b="1" dirty="0">
              <a:solidFill>
                <a:schemeClr val="tx1"/>
              </a:solidFill>
            </a:endParaRPr>
          </a:p>
        </p:txBody>
      </p:sp>
      <p:sp>
        <p:nvSpPr>
          <p:cNvPr id="189" name="Dreptunghi 188"/>
          <p:cNvSpPr/>
          <p:nvPr/>
        </p:nvSpPr>
        <p:spPr>
          <a:xfrm>
            <a:off x="6429388" y="4357694"/>
            <a:ext cx="857256" cy="3571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200" b="1" dirty="0" smtClean="0">
                <a:solidFill>
                  <a:schemeClr val="tx1"/>
                </a:solidFill>
              </a:rPr>
              <a:t>Sulfat de cupru</a:t>
            </a:r>
            <a:endParaRPr lang="ro-RO" sz="1200" b="1" dirty="0">
              <a:solidFill>
                <a:schemeClr val="tx1"/>
              </a:solidFill>
            </a:endParaRPr>
          </a:p>
        </p:txBody>
      </p:sp>
      <p:sp>
        <p:nvSpPr>
          <p:cNvPr id="190" name="Dreptunghi 189"/>
          <p:cNvSpPr/>
          <p:nvPr/>
        </p:nvSpPr>
        <p:spPr>
          <a:xfrm>
            <a:off x="7500958" y="3071810"/>
            <a:ext cx="857256" cy="3571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200" b="1" dirty="0" smtClean="0">
                <a:solidFill>
                  <a:schemeClr val="tx1"/>
                </a:solidFill>
              </a:rPr>
              <a:t>Clorură de sodiu</a:t>
            </a:r>
            <a:endParaRPr lang="ro-RO" sz="1200" b="1" dirty="0">
              <a:solidFill>
                <a:schemeClr val="tx1"/>
              </a:solidFill>
            </a:endParaRPr>
          </a:p>
        </p:txBody>
      </p:sp>
      <p:sp>
        <p:nvSpPr>
          <p:cNvPr id="191" name="Dreptunghi 190"/>
          <p:cNvSpPr/>
          <p:nvPr/>
        </p:nvSpPr>
        <p:spPr>
          <a:xfrm>
            <a:off x="6429388" y="5643578"/>
            <a:ext cx="857256" cy="3571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200" b="1" dirty="0" smtClean="0">
                <a:solidFill>
                  <a:schemeClr val="tx1"/>
                </a:solidFill>
              </a:rPr>
              <a:t>Sulfură de fier</a:t>
            </a:r>
            <a:endParaRPr lang="ro-RO" sz="1200" b="1" dirty="0">
              <a:solidFill>
                <a:schemeClr val="tx1"/>
              </a:solidFill>
            </a:endParaRPr>
          </a:p>
        </p:txBody>
      </p:sp>
      <p:sp>
        <p:nvSpPr>
          <p:cNvPr id="192" name="Dreptunghi 191"/>
          <p:cNvSpPr/>
          <p:nvPr/>
        </p:nvSpPr>
        <p:spPr>
          <a:xfrm>
            <a:off x="7500958" y="4357694"/>
            <a:ext cx="857256" cy="3571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200" b="1" dirty="0" smtClean="0">
                <a:solidFill>
                  <a:schemeClr val="tx1"/>
                </a:solidFill>
              </a:rPr>
              <a:t>Iodură de potasiu</a:t>
            </a:r>
            <a:endParaRPr lang="ro-RO" sz="1200" b="1" dirty="0">
              <a:solidFill>
                <a:schemeClr val="tx1"/>
              </a:solidFill>
            </a:endParaRPr>
          </a:p>
        </p:txBody>
      </p:sp>
      <p:sp>
        <p:nvSpPr>
          <p:cNvPr id="193" name="Dreptunghi 192"/>
          <p:cNvSpPr/>
          <p:nvPr/>
        </p:nvSpPr>
        <p:spPr>
          <a:xfrm>
            <a:off x="5286379" y="5643578"/>
            <a:ext cx="857256" cy="3571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200" b="1" dirty="0" smtClean="0">
                <a:solidFill>
                  <a:schemeClr val="tx1"/>
                </a:solidFill>
              </a:rPr>
              <a:t>Iodat de sodiu</a:t>
            </a:r>
            <a:endParaRPr lang="ro-RO" sz="1200" b="1" dirty="0">
              <a:solidFill>
                <a:schemeClr val="tx1"/>
              </a:solidFill>
            </a:endParaRPr>
          </a:p>
        </p:txBody>
      </p:sp>
      <p:sp>
        <p:nvSpPr>
          <p:cNvPr id="194" name="Dreptunghi 193"/>
          <p:cNvSpPr/>
          <p:nvPr/>
        </p:nvSpPr>
        <p:spPr>
          <a:xfrm>
            <a:off x="7500958" y="5643578"/>
            <a:ext cx="857256" cy="3571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200" b="1" dirty="0" smtClean="0">
                <a:solidFill>
                  <a:schemeClr val="tx1"/>
                </a:solidFill>
              </a:rPr>
              <a:t>Carbonat de calciu</a:t>
            </a:r>
            <a:endParaRPr lang="ro-RO" sz="1200" b="1" dirty="0">
              <a:solidFill>
                <a:schemeClr val="tx1"/>
              </a:solidFill>
            </a:endParaRPr>
          </a:p>
        </p:txBody>
      </p:sp>
      <p:sp>
        <p:nvSpPr>
          <p:cNvPr id="195" name="Dreptunghi 194"/>
          <p:cNvSpPr/>
          <p:nvPr/>
        </p:nvSpPr>
        <p:spPr>
          <a:xfrm>
            <a:off x="571472" y="1214422"/>
            <a:ext cx="5000660" cy="85725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o-RO" sz="1200" b="1" dirty="0" smtClean="0">
                <a:solidFill>
                  <a:schemeClr val="tx1"/>
                </a:solidFill>
                <a:latin typeface="Constantia" pitchFamily="18" charset="0"/>
              </a:rPr>
              <a:t>Găsește denumirile celor nouă săruri din pozele aflate mai jos. Caută în diagramă anionii ce se află în aceste săruri și dă click pe prima literă pentru a afla denumirile corespunzătoare. Acestea sunt plasate pe orizontală, pe verticală și pe diagonale și pot fi dispuse și de la coadă spre cap!</a:t>
            </a:r>
          </a:p>
        </p:txBody>
      </p:sp>
      <p:sp>
        <p:nvSpPr>
          <p:cNvPr id="196" name="Dreptunghi 195"/>
          <p:cNvSpPr/>
          <p:nvPr/>
        </p:nvSpPr>
        <p:spPr>
          <a:xfrm>
            <a:off x="500034" y="5715016"/>
            <a:ext cx="4643470" cy="3571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o-RO" sz="1200" b="1" i="1" dirty="0" smtClean="0">
                <a:solidFill>
                  <a:schemeClr val="accent5">
                    <a:lumMod val="50000"/>
                  </a:schemeClr>
                </a:solidFill>
              </a:rPr>
              <a:t>ATENȚIE!!! Dacă apeși o literă greșită, vei fi scos din joc!</a:t>
            </a:r>
          </a:p>
        </p:txBody>
      </p:sp>
      <p:sp>
        <p:nvSpPr>
          <p:cNvPr id="197" name="Dreptunghi 196"/>
          <p:cNvSpPr/>
          <p:nvPr/>
        </p:nvSpPr>
        <p:spPr>
          <a:xfrm>
            <a:off x="6000760" y="1214422"/>
            <a:ext cx="2244653" cy="707886"/>
          </a:xfrm>
          <a:prstGeom prst="rect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o-RO" sz="4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SUCCES!</a:t>
            </a:r>
            <a:endParaRPr lang="ro-RO" sz="4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198" name="Imagine 197" descr="NaCl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00958" y="2214554"/>
            <a:ext cx="935188" cy="8572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99" name="Imagine 198" descr="CuSO4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357950" y="3429000"/>
            <a:ext cx="1000131" cy="92869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0" name="Imagine 199" descr="CaCO3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500958" y="4786322"/>
            <a:ext cx="932314" cy="8572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1" name="Imagine 200" descr="Ca3PO4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357949" y="2214554"/>
            <a:ext cx="947735" cy="9286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2" name="Imagine 201" descr="FeS.jp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429388" y="4786322"/>
            <a:ext cx="928694" cy="92461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3" name="Imagine 202" descr="KI.jp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500958" y="3429000"/>
            <a:ext cx="928694" cy="9286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4" name="Imagine 203" descr="KIO3.jp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286379" y="4786323"/>
            <a:ext cx="928695" cy="8572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" name="Imagine 204" descr="NH4NO3.jp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286378" y="3429000"/>
            <a:ext cx="928695" cy="93252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6" name="Imagine 205" descr="sodium-nitrite-99-37-98-37-_21104652.jp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5214942" y="2214554"/>
            <a:ext cx="1000132" cy="9286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1000" fill="hold"/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16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20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16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2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8" presetClass="entr" presetSubtype="16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2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8" presetClass="entr" presetSubtype="16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" dur="2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8" presetClass="entr" presetSubtype="16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0" dur="2000"/>
                                        <p:tgtEl>
                                          <p:spTgt spid="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8" presetClass="entr" presetSubtype="16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6" dur="20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8" presetClass="entr" presetSubtype="16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9" dur="20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8" presetClass="entr" presetSubtype="16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2" dur="20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8" presetClass="entr" presetSubtype="16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5" dur="20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8" presetClass="entr" presetSubtype="16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8" dur="20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8" presetClass="entr" presetSubtype="16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1" dur="20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4" dur="20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8" presetClass="entr" presetSubtype="16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0" dur="2000"/>
                                        <p:tgtEl>
                                          <p:spTgt spid="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8" presetClass="entr" presetSubtype="16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3" dur="2000"/>
                                        <p:tgtEl>
                                          <p:spTgt spid="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8" presetClass="entr" presetSubtype="16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6" dur="2000"/>
                                        <p:tgtEl>
                                          <p:spTgt spid="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8" presetClass="entr" presetSubtype="16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9" dur="2000"/>
                                        <p:tgtEl>
                                          <p:spTgt spid="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8" presetClass="entr" presetSubtype="16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2" dur="2000"/>
                                        <p:tgtEl>
                                          <p:spTgt spid="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8" presetClass="entr" presetSubtype="16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5" dur="2000"/>
                                        <p:tgtEl>
                                          <p:spTgt spid="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8" dur="2000"/>
                                        <p:tgtEl>
                                          <p:spTgt spid="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79" restart="whenNotActive" fill="hold" evtFilter="cancelBubble" nodeType="interactiveSeq">
                <p:stCondLst>
                  <p:cond evt="onClick" delay="0">
                    <p:tgtEl>
                      <p:spTgt spid="9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0" fill="hold">
                      <p:stCondLst>
                        <p:cond delay="0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8" presetClass="entr" presetSubtype="16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4" dur="20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8" presetClass="entr" presetSubtype="16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7" dur="20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8" presetClass="entr" presetSubtype="16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0" dur="20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8" presetClass="entr" presetSubtype="16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3" dur="20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8" presetClass="entr" presetSubtype="16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6" dur="20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9" dur="2000"/>
                                        <p:tgtEl>
                                          <p:spTgt spid="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7"/>
                  </p:tgtEl>
                </p:cond>
              </p:nextCondLst>
            </p:seq>
            <p:seq concurrent="1" nextAc="seek">
              <p:cTn id="100" restart="whenNotActive" fill="hold" evtFilter="cancelBubble" nodeType="interactiveSeq">
                <p:stCondLst>
                  <p:cond evt="onClick" delay="0">
                    <p:tgtEl>
                      <p:spTgt spid="1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1" fill="hold">
                      <p:stCondLst>
                        <p:cond delay="0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8" presetClass="entr" presetSubtype="16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5" dur="20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8" presetClass="entr" presetSubtype="16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8" dur="20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8" presetClass="entr" presetSubtype="16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1" dur="20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8" presetClass="entr" presetSubtype="16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4" dur="20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8" presetClass="entr" presetSubtype="16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7" dur="20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8" presetClass="entr" presetSubtype="16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0" dur="20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3" dur="2000"/>
                                        <p:tgtEl>
                                          <p:spTgt spid="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8"/>
                  </p:tgtEl>
                </p:cond>
              </p:nextCondLst>
            </p:seq>
            <p:seq concurrent="1" nextAc="seek">
              <p:cTn id="124" restart="whenNotActive" fill="hold" evtFilter="cancelBubble" nodeType="interactiveSeq">
                <p:stCondLst>
                  <p:cond evt="onClick" delay="0">
                    <p:tgtEl>
                      <p:spTgt spid="10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5" fill="hold">
                      <p:stCondLst>
                        <p:cond delay="0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9" dur="2000"/>
                                        <p:tgtEl>
                                          <p:spTgt spid="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8" presetClass="entr" presetSubtype="16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2" dur="2000"/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8" presetClass="entr" presetSubtype="16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5" dur="200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8" presetClass="entr" presetSubtype="16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8" dur="2000"/>
                                        <p:tgtEl>
                                          <p:spTgt spid="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8" presetClass="entr" presetSubtype="16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1" dur="2000"/>
                                        <p:tgtEl>
                                          <p:spTgt spid="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8" presetClass="entr" presetSubtype="16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4" dur="2000"/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8" presetClass="entr" presetSubtype="16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7" dur="2000"/>
                                        <p:tgtEl>
                                          <p:spTgt spid="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8" presetClass="entr" presetSubtype="16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0" dur="200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"/>
                  </p:tgtEl>
                </p:cond>
              </p:nextCondLst>
            </p:seq>
            <p:seq concurrent="1" nextAc="seek">
              <p:cTn id="151" restart="whenNotActive" fill="hold" evtFilter="cancelBubble" nodeType="interactiveSeq">
                <p:stCondLst>
                  <p:cond evt="onClick" delay="0">
                    <p:tgtEl>
                      <p:spTgt spid="1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2" fill="hold">
                      <p:stCondLst>
                        <p:cond delay="0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6" dur="2000"/>
                                        <p:tgtEl>
                                          <p:spTgt spid="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8" presetClass="entr" presetSubtype="16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9" dur="20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8" presetClass="entr" presetSubtype="16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2" dur="20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8" presetClass="entr" presetSubtype="16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5" dur="20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8" presetClass="entr" presetSubtype="16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8" dur="20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8" presetClass="entr" presetSubtype="16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1" dur="20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8" presetClass="entr" presetSubtype="16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4" dur="20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8" presetClass="entr" presetSubtype="16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7" dur="20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8" presetClass="entr" presetSubtype="16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0" dur="20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9"/>
                  </p:tgtEl>
                </p:cond>
              </p:nextCondLst>
            </p:seq>
            <p:seq concurrent="1" nextAc="seek">
              <p:cTn id="181" restart="whenNotActive" fill="hold" evtFilter="cancelBubble" nodeType="interactiveSeq">
                <p:stCondLst>
                  <p:cond evt="onClick" delay="0">
                    <p:tgtEl>
                      <p:spTgt spid="1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2" fill="hold">
                      <p:stCondLst>
                        <p:cond delay="0"/>
                      </p:stCondLst>
                      <p:childTnLst>
                        <p:par>
                          <p:cTn id="183" fill="hold">
                            <p:stCondLst>
                              <p:cond delay="0"/>
                            </p:stCondLst>
                            <p:childTnLst>
                              <p:par>
                                <p:cTn id="184" presetID="8" presetClass="entr" presetSubtype="16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6" dur="20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8" presetClass="entr" presetSubtype="16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9" dur="20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8" presetClass="entr" presetSubtype="16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2" dur="20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8" presetClass="entr" presetSubtype="16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5" dur="20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6" presetID="8" presetClass="entr" presetSubtype="16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8" dur="20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9" presetID="8" presetClass="entr" presetSubtype="16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1" dur="20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8" presetClass="entr" presetSubtype="16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4" dur="20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7" dur="2000"/>
                                        <p:tgtEl>
                                          <p:spTgt spid="1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1"/>
                  </p:tgtEl>
                </p:cond>
              </p:nextCondLst>
            </p:seq>
            <p:seq concurrent="1" nextAc="seek">
              <p:cTn id="208" restart="whenNotActive" fill="hold" evtFilter="cancelBubble" nodeType="interactiveSeq">
                <p:stCondLst>
                  <p:cond evt="onClick" delay="0">
                    <p:tgtEl>
                      <p:spTgt spid="1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9" fill="hold">
                      <p:stCondLst>
                        <p:cond delay="0"/>
                      </p:stCondLst>
                      <p:childTnLst>
                        <p:par>
                          <p:cTn id="210" fill="hold">
                            <p:stCondLst>
                              <p:cond delay="0"/>
                            </p:stCondLst>
                            <p:childTnLst>
                              <p:par>
                                <p:cTn id="211" presetID="8" presetClass="entr" presetSubtype="16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3" dur="2000"/>
                                        <p:tgtEl>
                                          <p:spTgt spid="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4" presetID="8" presetClass="entr" presetSubtype="16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6" dur="200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7" presetID="8" presetClass="entr" presetSubtype="16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9" dur="200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0" presetID="8" presetClass="entr" presetSubtype="16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2" dur="20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3" presetID="8" presetClass="entr" presetSubtype="16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5" dur="20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8" presetClass="entr" presetSubtype="16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8" dur="20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9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1" dur="2000"/>
                                        <p:tgtEl>
                                          <p:spTgt spid="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5"/>
                  </p:tgtEl>
                </p:cond>
              </p:nextCondLst>
            </p:seq>
          </p:childTnLst>
        </p:cTn>
      </p:par>
    </p:tnLst>
    <p:bldLst>
      <p:bldP spid="88" grpId="0" animBg="1"/>
      <p:bldP spid="89" grpId="0" animBg="1"/>
      <p:bldP spid="90" grpId="0" animBg="1"/>
      <p:bldP spid="92" grpId="0" animBg="1"/>
      <p:bldP spid="93" grpId="0" animBg="1"/>
      <p:bldP spid="95" grpId="0" animBg="1"/>
      <p:bldP spid="129" grpId="0" animBg="1"/>
      <p:bldP spid="130" grpId="0" animBg="1"/>
      <p:bldP spid="131" grpId="0" animBg="1"/>
      <p:bldP spid="132" grpId="0" animBg="1"/>
      <p:bldP spid="133" grpId="0" animBg="1"/>
      <p:bldP spid="134" grpId="0" animBg="1"/>
      <p:bldP spid="135" grpId="0" animBg="1"/>
      <p:bldP spid="136" grpId="0" animBg="1"/>
      <p:bldP spid="137" grpId="0" animBg="1"/>
      <p:bldP spid="138" grpId="0" animBg="1"/>
      <p:bldP spid="139" grpId="0" animBg="1"/>
      <p:bldP spid="146" grpId="0" animBg="1"/>
      <p:bldP spid="147" grpId="0" animBg="1"/>
      <p:bldP spid="148" grpId="0" animBg="1"/>
      <p:bldP spid="149" grpId="0" animBg="1"/>
      <p:bldP spid="150" grpId="0" animBg="1"/>
      <p:bldP spid="151" grpId="0" animBg="1"/>
      <p:bldP spid="152" grpId="0" animBg="1"/>
      <p:bldP spid="153" grpId="0" animBg="1"/>
      <p:bldP spid="154" grpId="0" animBg="1"/>
      <p:bldP spid="155" grpId="0" animBg="1"/>
      <p:bldP spid="156" grpId="0" animBg="1"/>
      <p:bldP spid="157" grpId="0" animBg="1"/>
      <p:bldP spid="158" grpId="0" animBg="1"/>
      <p:bldP spid="159" grpId="0" animBg="1"/>
      <p:bldP spid="160" grpId="0" animBg="1"/>
      <p:bldP spid="161" grpId="0" animBg="1"/>
      <p:bldP spid="162" grpId="0" animBg="1"/>
      <p:bldP spid="163" grpId="0" animBg="1"/>
      <p:bldP spid="164" grpId="0" animBg="1"/>
      <p:bldP spid="165" grpId="0" animBg="1"/>
      <p:bldP spid="166" grpId="0" animBg="1"/>
      <p:bldP spid="167" grpId="0" animBg="1"/>
      <p:bldP spid="168" grpId="0" animBg="1"/>
      <p:bldP spid="169" grpId="0" animBg="1"/>
      <p:bldP spid="170" grpId="0" animBg="1"/>
      <p:bldP spid="171" grpId="0" animBg="1"/>
      <p:bldP spid="172" grpId="0" animBg="1"/>
      <p:bldP spid="173" grpId="0" animBg="1"/>
      <p:bldP spid="174" grpId="0" animBg="1"/>
      <p:bldP spid="175" grpId="0" animBg="1"/>
      <p:bldP spid="176" grpId="0" animBg="1"/>
      <p:bldP spid="177" grpId="0" animBg="1"/>
      <p:bldP spid="178" grpId="0" animBg="1"/>
      <p:bldP spid="179" grpId="0" animBg="1"/>
      <p:bldP spid="180" grpId="0" animBg="1"/>
      <p:bldP spid="181" grpId="0" animBg="1"/>
      <p:bldP spid="182" grpId="0" animBg="1"/>
      <p:bldP spid="183" grpId="0" animBg="1"/>
      <p:bldP spid="184" grpId="0" animBg="1"/>
      <p:bldP spid="185" grpId="0" animBg="1"/>
      <p:bldP spid="186" grpId="0"/>
      <p:bldP spid="187" grpId="0"/>
      <p:bldP spid="188" grpId="0"/>
      <p:bldP spid="189" grpId="0"/>
      <p:bldP spid="190" grpId="0"/>
      <p:bldP spid="191" grpId="0"/>
      <p:bldP spid="192" grpId="0"/>
      <p:bldP spid="193" grpId="0"/>
      <p:bldP spid="194" grpId="0"/>
      <p:bldP spid="197" grpId="0" animBg="1"/>
    </p:bldLst>
  </p:timing>
</p:sld>
</file>

<file path=ppt/theme/theme1.xml><?xml version="1.0" encoding="utf-8"?>
<a:theme xmlns:a="http://schemas.openxmlformats.org/drawingml/2006/main" name="Temă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ă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0_824._saruri - Copy</Template>
  <TotalTime>19</TotalTime>
  <Words>1012</Words>
  <Application>Microsoft Office PowerPoint</Application>
  <PresentationFormat>On-screen Show (4:3)</PresentationFormat>
  <Paragraphs>326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Arial Black</vt:lpstr>
      <vt:lpstr>Calibri</vt:lpstr>
      <vt:lpstr>Constantia</vt:lpstr>
      <vt:lpstr>Temă Office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Microsoft account</dc:creator>
  <cp:lastModifiedBy>Microsoft account</cp:lastModifiedBy>
  <cp:revision>3</cp:revision>
  <dcterms:created xsi:type="dcterms:W3CDTF">2020-04-29T05:24:16Z</dcterms:created>
  <dcterms:modified xsi:type="dcterms:W3CDTF">2020-05-05T12:29:03Z</dcterms:modified>
</cp:coreProperties>
</file>