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7E0307-B85C-446A-8EF0-0407D435D787}"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AA39ACE-9343-4EBE-B5CA-AEA240A1DC53}"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9A00F7B-89C5-4DF7-A309-6263220147D4}"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49C95DE-FD64-4606-AE61-EC1136867CC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DEB0BBD-30FE-4CF1-900A-0C45149F8AF8}" type="datetimeFigureOut">
              <a:rPr lang="en-US" dirty="0"/>
              <a:t>3/23/2020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91A5F7F-3E81-4C65-A4D1-CB62D5B9DB91}" type="datetimeFigureOut">
              <a:rPr lang="en-US" dirty="0"/>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77ECC86-1672-4627-AEFE-EC5485C73905}" type="datetimeFigureOut">
              <a:rPr lang="en-US" dirty="0"/>
              <a:t>3/23/2020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DCB01F-D966-4C62-B900-0BE008A90C98}"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E73A0EA-7DC7-4964-BB97-B173EF3B859A}"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BD862E7-95FA-4FC4-9EC5-DDBFA8DC7417}"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B987F2-A784-4F72-BB57-0E9EACDE722E}"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BBD51E-4B19-444E-85C0-DBD7EB6263F4}"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0D7255A-4AD5-4D3E-9A0A-689DA3BA976C}"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EE0AD15-87AC-45B2-9EE5-8D165AF83CD7}" type="datetimeFigureOut">
              <a:rPr lang="en-US" dirty="0"/>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CC40CCD-F0D6-4CC2-A4C8-2D7D0D875F02}" type="datetimeFigureOut">
              <a:rPr lang="en-US" dirty="0"/>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3CFE2CC-454D-4466-AC55-B86DA0A87BAE}"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47B1BF-4039-460D-A637-65428CBD720E}" type="datetimeFigureOut">
              <a:rPr lang="en-US" dirty="0"/>
              <a:t>3/23/2020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0EF52CC-F3D9-41D4-BCE4-C208E61A3F31}" type="datetimeFigureOut">
              <a:rPr lang="en-US" dirty="0"/>
              <a:t>3/23/2020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ro.wikipedia.org/w/index.php?title=For%C8%9Bei_Lorentz&amp;action=edit&amp;redlink=1" TargetMode="External"/><Relationship Id="rId2" Type="http://schemas.openxmlformats.org/officeDocument/2006/relationships/hyperlink" Target="https://ro.wikipedia.org/w/index.php?title=Induc%C8%9Bie&amp;action=edit&amp;redlink=1" TargetMode="External"/><Relationship Id="rId1" Type="http://schemas.openxmlformats.org/officeDocument/2006/relationships/slideLayout" Target="../slideLayouts/slideLayout7.xml"/><Relationship Id="rId6" Type="http://schemas.openxmlformats.org/officeDocument/2006/relationships/hyperlink" Target="https://ro.wikipedia.org/w/index.php?title=For%C8%9B%C4%83_electric%C4%83&amp;action=edit&amp;redlink=1" TargetMode="External"/><Relationship Id="rId5" Type="http://schemas.openxmlformats.org/officeDocument/2006/relationships/hyperlink" Target="https://ro.wikipedia.org/wiki/Electron" TargetMode="External"/><Relationship Id="rId4" Type="http://schemas.openxmlformats.org/officeDocument/2006/relationships/hyperlink" Target="https://ro.wikipedia.org/w/index.php?title=C%C3%A2mp_electrostatic&amp;action=edit&amp;redlink=1"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ro.wikipedia.org/wiki/Termocuplu" TargetMode="External"/><Relationship Id="rId2" Type="http://schemas.openxmlformats.org/officeDocument/2006/relationships/hyperlink" Target="https://ro.wikipedia.org/wiki/Tensiune_electromotoar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ro-RO" dirty="0" smtClean="0"/>
              <a:t>Butuc Timeea Ana</a:t>
            </a:r>
            <a:endParaRPr lang="ro-RO" dirty="0"/>
          </a:p>
        </p:txBody>
      </p:sp>
      <p:sp>
        <p:nvSpPr>
          <p:cNvPr id="5" name="Rectangle 4"/>
          <p:cNvSpPr/>
          <p:nvPr/>
        </p:nvSpPr>
        <p:spPr>
          <a:xfrm>
            <a:off x="482771" y="3010467"/>
            <a:ext cx="8539236" cy="769441"/>
          </a:xfrm>
          <a:prstGeom prst="rect">
            <a:avLst/>
          </a:prstGeom>
          <a:noFill/>
        </p:spPr>
        <p:txBody>
          <a:bodyPr wrap="square" lIns="91440" tIns="45720" rIns="91440" bIns="45720">
            <a:spAutoFit/>
          </a:bodyPr>
          <a:lstStyle/>
          <a:p>
            <a:pPr algn="ctr"/>
            <a:r>
              <a:rPr lang="ro-RO" sz="4400" b="1" spc="50" dirty="0" smtClean="0">
                <a:ln w="0"/>
                <a:solidFill>
                  <a:schemeClr val="bg2"/>
                </a:solidFill>
                <a:effectLst>
                  <a:innerShdw blurRad="63500" dist="50800" dir="13500000">
                    <a:srgbClr val="000000">
                      <a:alpha val="50000"/>
                    </a:srgbClr>
                  </a:innerShdw>
                </a:effectLst>
              </a:rPr>
              <a:t>Efectele curentului electric</a:t>
            </a:r>
            <a:endParaRPr lang="en-US" sz="4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0865704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8520" y="577970"/>
            <a:ext cx="9445924" cy="5570756"/>
          </a:xfrm>
          <a:prstGeom prst="rect">
            <a:avLst/>
          </a:prstGeom>
          <a:noFill/>
        </p:spPr>
        <p:txBody>
          <a:bodyPr wrap="square" rtlCol="0">
            <a:spAutoFit/>
          </a:bodyPr>
          <a:lstStyle/>
          <a:p>
            <a:r>
              <a:rPr lang="ro-RO" sz="2400" b="1" dirty="0">
                <a:solidFill>
                  <a:schemeClr val="bg2">
                    <a:lumMod val="75000"/>
                  </a:schemeClr>
                </a:solidFill>
              </a:rPr>
              <a:t>Efectele curentului electric</a:t>
            </a:r>
            <a:r>
              <a:rPr lang="ro-RO" sz="2800" dirty="0"/>
              <a:t> sunt fenomene care au directă legătură cu prezența electricității </a:t>
            </a:r>
            <a:r>
              <a:rPr lang="ro-RO" sz="2800" dirty="0" smtClean="0"/>
              <a:t>(curent</a:t>
            </a:r>
            <a:r>
              <a:rPr lang="ro-RO" sz="2800" dirty="0"/>
              <a:t> și/sau </a:t>
            </a:r>
            <a:r>
              <a:rPr lang="ro-RO" sz="2800" dirty="0" smtClean="0"/>
              <a:t>teniune electrică). </a:t>
            </a:r>
            <a:r>
              <a:rPr lang="ro-RO" sz="2800" dirty="0"/>
              <a:t>Ele sunt numeroase, fiind întâlnite și ca aplicații în diferite domenii tehnice</a:t>
            </a:r>
            <a:r>
              <a:rPr lang="ro-RO" sz="2800" dirty="0" smtClean="0"/>
              <a:t>.</a:t>
            </a:r>
          </a:p>
          <a:p>
            <a:endParaRPr lang="ro-RO" sz="2400" dirty="0"/>
          </a:p>
          <a:p>
            <a:r>
              <a:rPr lang="ro-RO" sz="2800" b="1" dirty="0" smtClean="0">
                <a:solidFill>
                  <a:schemeClr val="bg2">
                    <a:lumMod val="75000"/>
                  </a:schemeClr>
                </a:solidFill>
              </a:rPr>
              <a:t>-</a:t>
            </a:r>
            <a:r>
              <a:rPr lang="ro-RO" sz="2400" b="1" dirty="0" smtClean="0">
                <a:solidFill>
                  <a:schemeClr val="bg2">
                    <a:lumMod val="75000"/>
                  </a:schemeClr>
                </a:solidFill>
              </a:rPr>
              <a:t>Efectul termic: </a:t>
            </a:r>
            <a:r>
              <a:rPr lang="ro-RO" sz="2800" dirty="0" smtClean="0"/>
              <a:t>este </a:t>
            </a:r>
            <a:r>
              <a:rPr lang="ro-RO" sz="2800" dirty="0"/>
              <a:t>reprezentat de disiparea căldurii într-un conductor traversat de un curent electric. Aceasta se datorează interacțiunii particulelor curentului (de regulă </a:t>
            </a:r>
            <a:r>
              <a:rPr lang="ro-RO" sz="2800" dirty="0" smtClean="0"/>
              <a:t>electroni) </a:t>
            </a:r>
            <a:r>
              <a:rPr lang="ro-RO" sz="2800" dirty="0"/>
              <a:t>cu atomii conductorului, interacțiuni prin care primele le cedează ultimilor din </a:t>
            </a:r>
            <a:r>
              <a:rPr lang="ro-RO" sz="2800" dirty="0" smtClean="0"/>
              <a:t>energia lor cinetică, </a:t>
            </a:r>
            <a:r>
              <a:rPr lang="ro-RO" sz="2800" dirty="0"/>
              <a:t>contribuind la mărirea agitației termice în masa conductorului</a:t>
            </a:r>
            <a:r>
              <a:rPr lang="ro-RO" sz="2800" dirty="0" smtClean="0"/>
              <a:t>.</a:t>
            </a:r>
          </a:p>
          <a:p>
            <a:endParaRPr lang="ro-RO" sz="2400" b="1" dirty="0">
              <a:solidFill>
                <a:schemeClr val="bg2">
                  <a:lumMod val="75000"/>
                </a:schemeClr>
              </a:solidFill>
            </a:endParaRPr>
          </a:p>
        </p:txBody>
      </p:sp>
    </p:spTree>
    <p:extLst>
      <p:ext uri="{BB962C8B-B14F-4D97-AF65-F5344CB8AC3E}">
        <p14:creationId xmlns:p14="http://schemas.microsoft.com/office/powerpoint/2010/main" val="38913483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5941" y="740851"/>
            <a:ext cx="9696090" cy="2062103"/>
          </a:xfrm>
          <a:prstGeom prst="rect">
            <a:avLst/>
          </a:prstGeom>
          <a:noFill/>
        </p:spPr>
        <p:txBody>
          <a:bodyPr wrap="square" rtlCol="0">
            <a:spAutoFit/>
          </a:bodyPr>
          <a:lstStyle/>
          <a:p>
            <a:r>
              <a:rPr lang="ro-RO" sz="2800" b="1" dirty="0" smtClean="0">
                <a:solidFill>
                  <a:schemeClr val="bg2">
                    <a:lumMod val="75000"/>
                  </a:schemeClr>
                </a:solidFill>
              </a:rPr>
              <a:t>-</a:t>
            </a:r>
            <a:r>
              <a:rPr lang="ro-RO" sz="2400" b="1" dirty="0" smtClean="0">
                <a:solidFill>
                  <a:schemeClr val="bg2">
                    <a:lumMod val="75000"/>
                  </a:schemeClr>
                </a:solidFill>
              </a:rPr>
              <a:t>Efectul magnetic: </a:t>
            </a:r>
            <a:r>
              <a:rPr lang="ro-RO" sz="2400" dirty="0"/>
              <a:t>Constă în apariția unui câmp magnetic în jurul unui conductor parcurs de curent electric</a:t>
            </a:r>
            <a:r>
              <a:rPr lang="ro-RO" sz="2400" dirty="0" smtClean="0"/>
              <a:t>.</a:t>
            </a:r>
            <a:r>
              <a:rPr lang="ro-RO" sz="2400" dirty="0"/>
              <a:t> Modulul vectorului inducție magnetică într-un punct situat la distanța r de conductorul parcurs de curent electric este</a:t>
            </a:r>
            <a:r>
              <a:rPr lang="ro-RO" sz="2400" dirty="0" smtClean="0"/>
              <a:t>:</a:t>
            </a:r>
          </a:p>
          <a:p>
            <a:endParaRPr lang="ro-RO" sz="2800" b="1" dirty="0">
              <a:solidFill>
                <a:schemeClr val="bg2">
                  <a:lumMod val="75000"/>
                </a:schemeClr>
              </a:solidFill>
            </a:endParaRPr>
          </a:p>
        </p:txBody>
      </p:sp>
      <p:sp>
        <p:nvSpPr>
          <p:cNvPr id="5" name="Rectangle 3"/>
          <p:cNvSpPr>
            <a:spLocks noChangeArrowheads="1"/>
          </p:cNvSpPr>
          <p:nvPr/>
        </p:nvSpPr>
        <p:spPr bwMode="auto">
          <a:xfrm>
            <a:off x="552091" y="2567758"/>
            <a:ext cx="1095555"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o-RO" altLang="ro-RO" sz="18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B=μI/2πr</a:t>
            </a:r>
            <a:r>
              <a:rPr kumimoji="0" lang="ro-RO" altLang="ro-RO" sz="10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a:t>
            </a:r>
            <a:r>
              <a:rPr kumimoji="0" lang="ro-RO" altLang="ro-RO" sz="800" b="0" i="0" u="none" strike="noStrike" cap="none" normalizeH="0" baseline="0" dirty="0" smtClean="0">
                <a:ln>
                  <a:noFill/>
                </a:ln>
                <a:solidFill>
                  <a:schemeClr val="tx1"/>
                </a:solidFill>
                <a:effectLst/>
              </a:rPr>
              <a:t> </a:t>
            </a:r>
            <a:endParaRPr kumimoji="0" lang="ro-RO" altLang="ro-RO"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1647646" y="2632333"/>
            <a:ext cx="974947" cy="461665"/>
          </a:xfrm>
          <a:prstGeom prst="rect">
            <a:avLst/>
          </a:prstGeom>
          <a:noFill/>
        </p:spPr>
        <p:txBody>
          <a:bodyPr wrap="none" rtlCol="0">
            <a:spAutoFit/>
          </a:bodyPr>
          <a:lstStyle/>
          <a:p>
            <a:r>
              <a:rPr lang="ro-RO" sz="2400" dirty="0"/>
              <a:t>u</a:t>
            </a:r>
            <a:r>
              <a:rPr lang="ro-RO" sz="2400" dirty="0" smtClean="0"/>
              <a:t>nde,</a:t>
            </a:r>
            <a:endParaRPr lang="ro-RO" sz="2400" dirty="0"/>
          </a:p>
        </p:txBody>
      </p:sp>
      <p:sp>
        <p:nvSpPr>
          <p:cNvPr id="7" name="Rectangle 6"/>
          <p:cNvSpPr/>
          <p:nvPr/>
        </p:nvSpPr>
        <p:spPr>
          <a:xfrm>
            <a:off x="552091" y="3352976"/>
            <a:ext cx="9549940" cy="1938992"/>
          </a:xfrm>
          <a:prstGeom prst="rect">
            <a:avLst/>
          </a:prstGeom>
        </p:spPr>
        <p:txBody>
          <a:bodyPr wrap="square">
            <a:spAutoFit/>
          </a:bodyPr>
          <a:lstStyle/>
          <a:p>
            <a:r>
              <a:rPr lang="el-GR" dirty="0" smtClean="0">
                <a:solidFill>
                  <a:schemeClr val="bg2">
                    <a:lumMod val="75000"/>
                  </a:schemeClr>
                </a:solidFill>
              </a:rPr>
              <a:t>μ-</a:t>
            </a:r>
            <a:r>
              <a:rPr lang="ro-RO" dirty="0" smtClean="0">
                <a:solidFill>
                  <a:schemeClr val="bg2">
                    <a:lumMod val="75000"/>
                  </a:schemeClr>
                </a:solidFill>
              </a:rPr>
              <a:t> </a:t>
            </a:r>
            <a:r>
              <a:rPr lang="ro-RO" sz="2400" dirty="0" smtClean="0"/>
              <a:t>permeabilitate </a:t>
            </a:r>
            <a:r>
              <a:rPr lang="ro-RO" sz="2400" dirty="0"/>
              <a:t>magnetică absolută; I-intensitatea curentului care străbate conductorul;</a:t>
            </a:r>
          </a:p>
          <a:p>
            <a:r>
              <a:rPr lang="ro-RO" sz="2400" dirty="0"/>
              <a:t>Modulul vectorului inducție magnetică a câmpului magnetic creat în centrul unei spire circulare de rază r, parcursă de curent electric este:</a:t>
            </a:r>
          </a:p>
        </p:txBody>
      </p:sp>
      <p:sp>
        <p:nvSpPr>
          <p:cNvPr id="9" name="Rectangle 5"/>
          <p:cNvSpPr>
            <a:spLocks noChangeArrowheads="1"/>
          </p:cNvSpPr>
          <p:nvPr/>
        </p:nvSpPr>
        <p:spPr bwMode="auto">
          <a:xfrm>
            <a:off x="552091" y="5318770"/>
            <a:ext cx="1147812"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o-RO" altLang="ro-RO"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B=μI/2r</a:t>
            </a:r>
            <a:r>
              <a:rPr kumimoji="0" lang="ro-RO" altLang="ro-RO" sz="800" b="0" i="0" u="none" strike="noStrike" cap="none" normalizeH="0" baseline="0" dirty="0" smtClean="0">
                <a:ln>
                  <a:noFill/>
                </a:ln>
                <a:solidFill>
                  <a:schemeClr val="tx1"/>
                </a:solidFill>
                <a:effectLst/>
              </a:rPr>
              <a:t> </a:t>
            </a:r>
            <a:endParaRPr kumimoji="0" lang="ro-RO" altLang="ro-RO"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9"/>
          <p:cNvSpPr/>
          <p:nvPr/>
        </p:nvSpPr>
        <p:spPr>
          <a:xfrm>
            <a:off x="552091" y="5808524"/>
            <a:ext cx="5310300" cy="461665"/>
          </a:xfrm>
          <a:prstGeom prst="rect">
            <a:avLst/>
          </a:prstGeom>
        </p:spPr>
        <p:txBody>
          <a:bodyPr wrap="none">
            <a:spAutoFit/>
          </a:bodyPr>
          <a:lstStyle/>
          <a:p>
            <a:r>
              <a:rPr lang="ro-RO" sz="2400" dirty="0">
                <a:solidFill>
                  <a:schemeClr val="tx1">
                    <a:lumMod val="95000"/>
                  </a:schemeClr>
                </a:solidFill>
                <a:latin typeface="Arial" panose="020B0604020202020204" pitchFamily="34" charset="0"/>
              </a:rPr>
              <a:t>B-inducția magnetică; {B}</a:t>
            </a:r>
            <a:r>
              <a:rPr lang="ro-RO" sz="2400" baseline="-25000" dirty="0">
                <a:solidFill>
                  <a:schemeClr val="tx1">
                    <a:lumMod val="95000"/>
                  </a:schemeClr>
                </a:solidFill>
                <a:latin typeface="Arial" panose="020B0604020202020204" pitchFamily="34" charset="0"/>
              </a:rPr>
              <a:t>SI</a:t>
            </a:r>
            <a:r>
              <a:rPr lang="ro-RO" sz="2400" dirty="0">
                <a:solidFill>
                  <a:schemeClr val="tx1">
                    <a:lumMod val="95000"/>
                  </a:schemeClr>
                </a:solidFill>
                <a:latin typeface="Arial" panose="020B0604020202020204" pitchFamily="34" charset="0"/>
              </a:rPr>
              <a:t>=1T (tesla)</a:t>
            </a:r>
            <a:endParaRPr lang="ro-RO" sz="2400" dirty="0">
              <a:solidFill>
                <a:schemeClr val="tx1">
                  <a:lumMod val="95000"/>
                </a:schemeClr>
              </a:solidFill>
            </a:endParaRPr>
          </a:p>
        </p:txBody>
      </p:sp>
    </p:spTree>
    <p:extLst>
      <p:ext uri="{BB962C8B-B14F-4D97-AF65-F5344CB8AC3E}">
        <p14:creationId xmlns:p14="http://schemas.microsoft.com/office/powerpoint/2010/main" val="26945805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43198" y="1042620"/>
            <a:ext cx="5615797" cy="5072333"/>
          </a:xfrm>
          <a:prstGeom prst="rect">
            <a:avLst/>
          </a:prstGeom>
        </p:spPr>
      </p:pic>
    </p:spTree>
    <p:extLst>
      <p:ext uri="{BB962C8B-B14F-4D97-AF65-F5344CB8AC3E}">
        <p14:creationId xmlns:p14="http://schemas.microsoft.com/office/powerpoint/2010/main" val="11883000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3244" y="534839"/>
            <a:ext cx="5796951" cy="738664"/>
          </a:xfrm>
          <a:prstGeom prst="rect">
            <a:avLst/>
          </a:prstGeom>
          <a:noFill/>
        </p:spPr>
        <p:txBody>
          <a:bodyPr wrap="square" rtlCol="0">
            <a:spAutoFit/>
          </a:bodyPr>
          <a:lstStyle/>
          <a:p>
            <a:r>
              <a:rPr lang="ro-RO" sz="2400" b="1" dirty="0" smtClean="0">
                <a:solidFill>
                  <a:schemeClr val="bg2">
                    <a:lumMod val="75000"/>
                  </a:schemeClr>
                </a:solidFill>
              </a:rPr>
              <a:t>Electroliza</a:t>
            </a:r>
            <a:r>
              <a:rPr lang="ro-RO" dirty="0"/>
              <a:t/>
            </a:r>
            <a:br>
              <a:rPr lang="ro-RO" dirty="0"/>
            </a:br>
            <a:endParaRPr lang="ro-RO" dirty="0"/>
          </a:p>
        </p:txBody>
      </p:sp>
      <p:sp>
        <p:nvSpPr>
          <p:cNvPr id="3" name="TextBox 2"/>
          <p:cNvSpPr txBox="1"/>
          <p:nvPr/>
        </p:nvSpPr>
        <p:spPr>
          <a:xfrm>
            <a:off x="879895" y="1088837"/>
            <a:ext cx="9989388" cy="4708981"/>
          </a:xfrm>
          <a:prstGeom prst="rect">
            <a:avLst/>
          </a:prstGeom>
          <a:noFill/>
        </p:spPr>
        <p:txBody>
          <a:bodyPr wrap="square" rtlCol="0">
            <a:spAutoFit/>
          </a:bodyPr>
          <a:lstStyle/>
          <a:p>
            <a:r>
              <a:rPr lang="ro-RO" sz="2000" dirty="0"/>
              <a:t>Electroliza este procesul de orientare și separare a ionilor unui electrolit cu ajutorul curentului electric continuu.</a:t>
            </a:r>
          </a:p>
          <a:p>
            <a:r>
              <a:rPr lang="ro-RO" sz="2000" dirty="0"/>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ro-RO" sz="2000" dirty="0"/>
              <a:t>Ionii de 2Cl cedează electroni anodului; atomii neutri de clor, sub formă de molecule de gaz se dizolvă parțial în apă; este caracteristic mirosul înțepător.</a:t>
            </a:r>
          </a:p>
          <a:p>
            <a:r>
              <a:rPr lang="ro-RO" sz="2000" dirty="0"/>
              <a:t>Neutralizarea electrică a ionilor este însoțită de reacții chimice specifice care transformă calitativ suprafața electrozilor.</a:t>
            </a:r>
          </a:p>
          <a:p>
            <a:r>
              <a:rPr lang="ro-RO" sz="2000" dirty="0"/>
              <a:t>Reacțiile chimice de la electrozi duc la fenomenul de ionizare electrolitică a acestora. Comparând m3 și m4, deducem că masa de cupru depusă pe catod, m~t. Comparând m1, m2, m3, m4, deducem că m~I</a:t>
            </a:r>
            <a:r>
              <a:rPr lang="ro-RO" dirty="0"/>
              <a:t>.</a:t>
            </a:r>
          </a:p>
        </p:txBody>
      </p:sp>
    </p:spTree>
    <p:extLst>
      <p:ext uri="{BB962C8B-B14F-4D97-AF65-F5344CB8AC3E}">
        <p14:creationId xmlns:p14="http://schemas.microsoft.com/office/powerpoint/2010/main" val="11742804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8300" y="353682"/>
            <a:ext cx="5865962" cy="461665"/>
          </a:xfrm>
          <a:prstGeom prst="rect">
            <a:avLst/>
          </a:prstGeom>
          <a:noFill/>
        </p:spPr>
        <p:txBody>
          <a:bodyPr wrap="square" rtlCol="0">
            <a:spAutoFit/>
          </a:bodyPr>
          <a:lstStyle/>
          <a:p>
            <a:r>
              <a:rPr lang="ro-RO" sz="2400" b="1" dirty="0" smtClean="0">
                <a:solidFill>
                  <a:schemeClr val="bg2">
                    <a:lumMod val="75000"/>
                  </a:schemeClr>
                </a:solidFill>
              </a:rPr>
              <a:t>Efectul Hall</a:t>
            </a:r>
            <a:endParaRPr lang="ro-RO" sz="2400" b="1" dirty="0">
              <a:solidFill>
                <a:schemeClr val="bg2">
                  <a:lumMod val="75000"/>
                </a:schemeClr>
              </a:solidFill>
            </a:endParaRPr>
          </a:p>
        </p:txBody>
      </p:sp>
      <p:sp>
        <p:nvSpPr>
          <p:cNvPr id="3" name="TextBox 2"/>
          <p:cNvSpPr txBox="1"/>
          <p:nvPr/>
        </p:nvSpPr>
        <p:spPr>
          <a:xfrm>
            <a:off x="560716" y="753792"/>
            <a:ext cx="9963509" cy="3139321"/>
          </a:xfrm>
          <a:prstGeom prst="rect">
            <a:avLst/>
          </a:prstGeom>
          <a:noFill/>
        </p:spPr>
        <p:txBody>
          <a:bodyPr wrap="square" rtlCol="0">
            <a:spAutoFit/>
          </a:bodyPr>
          <a:lstStyle/>
          <a:p>
            <a:r>
              <a:rPr lang="ro-RO" b="1" dirty="0" smtClean="0"/>
              <a:t>Teniunea Hall </a:t>
            </a:r>
            <a:endParaRPr lang="ro-RO" dirty="0" smtClean="0"/>
          </a:p>
          <a:p>
            <a:r>
              <a:rPr lang="ro-RO" dirty="0"/>
              <a:t>Plasăm o plăcuță din material semiconductor într-un câmp magnetic uniform de </a:t>
            </a:r>
            <a:r>
              <a:rPr lang="ro-RO" dirty="0">
                <a:hlinkClick r:id="rId2" tooltip="Inducție — pagină inexistentă"/>
              </a:rPr>
              <a:t>inducție</a:t>
            </a:r>
            <a:r>
              <a:rPr lang="ro-RO" dirty="0"/>
              <a:t> B, perpendicular pe fețele laterale, prin care circulă curentul I.</a:t>
            </a:r>
          </a:p>
          <a:p>
            <a:r>
              <a:rPr lang="ro-RO" dirty="0"/>
              <a:t>Sub acțiunea </a:t>
            </a:r>
            <a:r>
              <a:rPr lang="ro-RO" dirty="0">
                <a:hlinkClick r:id="rId3" tooltip="Forței Lorentz — pagină inexistentă"/>
              </a:rPr>
              <a:t>forței Lorentz</a:t>
            </a:r>
            <a:r>
              <a:rPr lang="ro-RO" dirty="0"/>
              <a:t>, electronii se vor deplasa spre fața interioară care se încarcă negativ. Fața superioară se încarcă pozitiv.</a:t>
            </a:r>
          </a:p>
          <a:p>
            <a:r>
              <a:rPr lang="ro-RO" dirty="0"/>
              <a:t>Între cele doua plăci se formează un </a:t>
            </a:r>
            <a:r>
              <a:rPr lang="ro-RO" dirty="0">
                <a:hlinkClick r:id="rId4" tooltip="Câmp electrostatic — pagină inexistentă"/>
              </a:rPr>
              <a:t>câmp electrostatic</a:t>
            </a:r>
            <a:r>
              <a:rPr lang="ro-RO" dirty="0"/>
              <a:t> de intensitate Eh, care exercită asupra fiecărui </a:t>
            </a:r>
            <a:r>
              <a:rPr lang="ro-RO" dirty="0">
                <a:hlinkClick r:id="rId5" tooltip="Electron"/>
              </a:rPr>
              <a:t>electron</a:t>
            </a:r>
            <a:r>
              <a:rPr lang="ro-RO" dirty="0"/>
              <a:t> o </a:t>
            </a:r>
            <a:r>
              <a:rPr lang="ro-RO" dirty="0">
                <a:hlinkClick r:id="rId6" tooltip="Forță electrică — pagină inexistentă"/>
              </a:rPr>
              <a:t>forță electrică</a:t>
            </a:r>
            <a:r>
              <a:rPr lang="ro-RO" dirty="0"/>
              <a:t> Fe egală și de sens opus forței Lorentz.</a:t>
            </a:r>
          </a:p>
          <a:p>
            <a:r>
              <a:rPr lang="ro-RO" dirty="0"/>
              <a:t>Între fețe se menține constantă diferența de potențial Uh=Ua-Ub numită tensiune Hall.</a:t>
            </a:r>
          </a:p>
          <a:p>
            <a:r>
              <a:rPr lang="ro-RO" dirty="0"/>
              <a:t>Se demonstrează că Uh=Kh x I x B unde Kh se numește constanta Hall și depinde de temperatură și de natura materialului.</a:t>
            </a:r>
          </a:p>
          <a:p>
            <a:endParaRPr lang="ro-RO" dirty="0"/>
          </a:p>
        </p:txBody>
      </p:sp>
      <p:sp>
        <p:nvSpPr>
          <p:cNvPr id="4" name="TextBox 3"/>
          <p:cNvSpPr txBox="1"/>
          <p:nvPr/>
        </p:nvSpPr>
        <p:spPr>
          <a:xfrm>
            <a:off x="598300" y="3723836"/>
            <a:ext cx="3180679" cy="738664"/>
          </a:xfrm>
          <a:prstGeom prst="rect">
            <a:avLst/>
          </a:prstGeom>
          <a:noFill/>
        </p:spPr>
        <p:txBody>
          <a:bodyPr wrap="none" rtlCol="0">
            <a:spAutoFit/>
          </a:bodyPr>
          <a:lstStyle/>
          <a:p>
            <a:r>
              <a:rPr lang="ro-RO" sz="2400" b="1" dirty="0">
                <a:solidFill>
                  <a:schemeClr val="bg2">
                    <a:lumMod val="75000"/>
                  </a:schemeClr>
                </a:solidFill>
              </a:rPr>
              <a:t>Efectul piezoelectric</a:t>
            </a:r>
          </a:p>
          <a:p>
            <a:endParaRPr lang="ro-RO" dirty="0"/>
          </a:p>
        </p:txBody>
      </p:sp>
      <p:sp>
        <p:nvSpPr>
          <p:cNvPr id="5" name="TextBox 4"/>
          <p:cNvSpPr txBox="1"/>
          <p:nvPr/>
        </p:nvSpPr>
        <p:spPr>
          <a:xfrm>
            <a:off x="560716" y="4172453"/>
            <a:ext cx="10822464" cy="2862322"/>
          </a:xfrm>
          <a:prstGeom prst="rect">
            <a:avLst/>
          </a:prstGeom>
          <a:noFill/>
        </p:spPr>
        <p:txBody>
          <a:bodyPr wrap="square" rtlCol="0">
            <a:spAutoFit/>
          </a:bodyPr>
          <a:lstStyle/>
          <a:p>
            <a:r>
              <a:rPr lang="ro-RO" dirty="0"/>
              <a:t>Efectul piezoelectric direct constă în proprietatea unor cristale de a se încărca cu sarcină electrică pe unele dintre fețele acestora atunci când sunt supuse la solicitări de întindere sau de compresiune după o anumita direcție.</a:t>
            </a:r>
          </a:p>
          <a:p>
            <a:r>
              <a:rPr lang="ro-RO" dirty="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ro-RO" dirty="0"/>
              <a:t>Prin acțiunea forțelor F pe direcția axelor mecanice rețeaua se deformează și centrele de greutate ale particulelor cu sarcini negative și ale particulelor cu sarcini nu mai coincid. Apare un moment electric dipolar și deci sarcini electrice de polarizare.</a:t>
            </a:r>
          </a:p>
          <a:p>
            <a:endParaRPr lang="ro-RO" dirty="0"/>
          </a:p>
        </p:txBody>
      </p:sp>
    </p:spTree>
    <p:extLst>
      <p:ext uri="{BB962C8B-B14F-4D97-AF65-F5344CB8AC3E}">
        <p14:creationId xmlns:p14="http://schemas.microsoft.com/office/powerpoint/2010/main" val="20074440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453" y="319176"/>
            <a:ext cx="7065034" cy="461665"/>
          </a:xfrm>
          <a:prstGeom prst="rect">
            <a:avLst/>
          </a:prstGeom>
          <a:noFill/>
        </p:spPr>
        <p:txBody>
          <a:bodyPr wrap="square" rtlCol="0">
            <a:spAutoFit/>
          </a:bodyPr>
          <a:lstStyle/>
          <a:p>
            <a:r>
              <a:rPr lang="ro-RO" sz="2400" b="1" dirty="0">
                <a:solidFill>
                  <a:schemeClr val="bg2">
                    <a:lumMod val="75000"/>
                  </a:schemeClr>
                </a:solidFill>
              </a:rPr>
              <a:t>Efectul fotoelectric</a:t>
            </a:r>
          </a:p>
        </p:txBody>
      </p:sp>
      <p:sp>
        <p:nvSpPr>
          <p:cNvPr id="3" name="TextBox 2"/>
          <p:cNvSpPr txBox="1"/>
          <p:nvPr/>
        </p:nvSpPr>
        <p:spPr>
          <a:xfrm>
            <a:off x="545122" y="780841"/>
            <a:ext cx="9961851" cy="2862322"/>
          </a:xfrm>
          <a:prstGeom prst="rect">
            <a:avLst/>
          </a:prstGeom>
          <a:noFill/>
        </p:spPr>
        <p:txBody>
          <a:bodyPr wrap="square" rtlCol="0">
            <a:spAutoFit/>
          </a:bodyPr>
          <a:lstStyle/>
          <a:p>
            <a:r>
              <a:rPr lang="ro-RO" dirty="0"/>
              <a:t>Energia purtată de radiația electromagnetică este de natură discretă sub formă de cuante de energie numite fotoni.</a:t>
            </a:r>
          </a:p>
          <a:p>
            <a:r>
              <a:rPr lang="ro-RO" dirty="0"/>
              <a:t>Dacă pe suprafața unei plăcuțe semiconductoare cade un flux </a:t>
            </a:r>
            <a:r>
              <a:rPr lang="el-GR" dirty="0"/>
              <a:t>Φ </a:t>
            </a:r>
            <a:r>
              <a:rPr lang="ro-RO" dirty="0"/>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ro-RO" dirty="0"/>
              <a:t>Creșterea energiei de vibrație a atomilor rețelei se asociază cu apariția în rețea a unor purtători de energie de vibrație numiți fononi.</a:t>
            </a:r>
          </a:p>
          <a:p>
            <a:endParaRPr lang="ro-RO" dirty="0"/>
          </a:p>
        </p:txBody>
      </p:sp>
      <p:sp>
        <p:nvSpPr>
          <p:cNvPr id="4" name="TextBox 3"/>
          <p:cNvSpPr txBox="1"/>
          <p:nvPr/>
        </p:nvSpPr>
        <p:spPr>
          <a:xfrm>
            <a:off x="474453" y="3643163"/>
            <a:ext cx="7902356" cy="738664"/>
          </a:xfrm>
          <a:prstGeom prst="rect">
            <a:avLst/>
          </a:prstGeom>
          <a:noFill/>
        </p:spPr>
        <p:txBody>
          <a:bodyPr wrap="none" rtlCol="0">
            <a:spAutoFit/>
          </a:bodyPr>
          <a:lstStyle/>
          <a:p>
            <a:r>
              <a:rPr lang="ro-RO" sz="2400" b="1" dirty="0">
                <a:solidFill>
                  <a:schemeClr val="bg2">
                    <a:lumMod val="75000"/>
                  </a:schemeClr>
                </a:solidFill>
              </a:rPr>
              <a:t>Efecte termoelectrice (Seebeck, Peltier și Thompson)</a:t>
            </a:r>
          </a:p>
          <a:p>
            <a:endParaRPr lang="ro-RO" dirty="0"/>
          </a:p>
        </p:txBody>
      </p:sp>
      <p:sp>
        <p:nvSpPr>
          <p:cNvPr id="5" name="TextBox 4"/>
          <p:cNvSpPr txBox="1"/>
          <p:nvPr/>
        </p:nvSpPr>
        <p:spPr>
          <a:xfrm>
            <a:off x="474453" y="4104828"/>
            <a:ext cx="9903125" cy="2308324"/>
          </a:xfrm>
          <a:prstGeom prst="rect">
            <a:avLst/>
          </a:prstGeom>
          <a:noFill/>
        </p:spPr>
        <p:txBody>
          <a:bodyPr wrap="square" rtlCol="0">
            <a:spAutoFit/>
          </a:bodyPr>
          <a:lstStyle/>
          <a:p>
            <a:r>
              <a:rPr lang="ro-RO"/>
              <a:t>Efectul Seebeck constă în apariția unei </a:t>
            </a:r>
            <a:r>
              <a:rPr lang="ro-RO">
                <a:hlinkClick r:id="rId2" tooltip="Tensiune electromotoare"/>
              </a:rPr>
              <a:t>tensiuni electromotoare</a:t>
            </a:r>
            <a:r>
              <a:rPr lang="ro-RO"/>
              <a:t> într-un circuit format din două conductoare de natură diferită cu joncțiuni la capete, când cele două joncțiuni se află la temperaturi diferite.</a:t>
            </a:r>
          </a:p>
          <a:p>
            <a:r>
              <a:rPr lang="ro-RO"/>
              <a:t>Pe baza acestui efect se realizează </a:t>
            </a:r>
            <a:r>
              <a:rPr lang="ro-RO">
                <a:hlinkClick r:id="rId3" tooltip="Termocuplu"/>
              </a:rPr>
              <a:t>termocupluri</a:t>
            </a:r>
            <a:r>
              <a:rPr lang="ro-RO"/>
              <a:t> pentru măsurarea temperaturii.</a:t>
            </a:r>
          </a:p>
          <a:p>
            <a:r>
              <a:rPr lang="ro-RO"/>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p:txBody>
      </p:sp>
    </p:spTree>
    <p:extLst>
      <p:ext uri="{BB962C8B-B14F-4D97-AF65-F5344CB8AC3E}">
        <p14:creationId xmlns:p14="http://schemas.microsoft.com/office/powerpoint/2010/main" val="1228546758"/>
      </p:ext>
    </p:extLst>
  </p:cSld>
  <p:clrMapOvr>
    <a:masterClrMapping/>
  </p:clrMapOvr>
  <p:timing>
    <p:tnLst>
      <p:par>
        <p:cTn id="1" dur="indefinite" restart="never" nodeType="tmRoot"/>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docProps/app.xml><?xml version="1.0" encoding="utf-8"?>
<Properties xmlns="http://schemas.openxmlformats.org/officeDocument/2006/extended-properties" xmlns:vt="http://schemas.openxmlformats.org/officeDocument/2006/docPropsVTypes">
  <Template>TM04033917[[fn=Berlin]]</Template>
  <TotalTime>54</TotalTime>
  <Words>538</Words>
  <Application>Microsoft Office PowerPoint</Application>
  <PresentationFormat>Widescreen</PresentationFormat>
  <Paragraphs>37</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Trebuchet MS</vt:lpstr>
      <vt:lpstr>Berlin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Timeea</dc:creator>
  <cp:lastModifiedBy>Timeea</cp:lastModifiedBy>
  <cp:revision>5</cp:revision>
  <dcterms:created xsi:type="dcterms:W3CDTF">2020-03-23T17:56:42Z</dcterms:created>
  <dcterms:modified xsi:type="dcterms:W3CDTF">2020-03-23T18:50:58Z</dcterms:modified>
</cp:coreProperties>
</file>