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58" r:id="rId1"/>
  </p:sldMasterIdLst>
  <p:notesMasterIdLst>
    <p:notesMasterId r:id="rId7"/>
  </p:notesMasterIdLst>
  <p:handoutMasterIdLst>
    <p:handoutMasterId r:id="rId8"/>
  </p:handout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FF00"/>
    <a:srgbClr val="000000"/>
    <a:srgbClr val="0000FF"/>
    <a:srgbClr val="3399FF"/>
    <a:srgbClr val="FF00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87" autoAdjust="0"/>
    <p:restoredTop sz="94664" autoAdjust="0"/>
  </p:normalViewPr>
  <p:slideViewPr>
    <p:cSldViewPr>
      <p:cViewPr varScale="1">
        <p:scale>
          <a:sx n="70" d="100"/>
          <a:sy n="70" d="100"/>
        </p:scale>
        <p:origin x="1374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en-US" altLang="en-US"/>
          </a:p>
        </p:txBody>
      </p:sp>
      <p:sp>
        <p:nvSpPr>
          <p:cNvPr id="1341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endParaRPr lang="en-US" altLang="en-US"/>
          </a:p>
        </p:txBody>
      </p:sp>
      <p:sp>
        <p:nvSpPr>
          <p:cNvPr id="1341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en-US" altLang="en-US"/>
          </a:p>
        </p:txBody>
      </p:sp>
      <p:sp>
        <p:nvSpPr>
          <p:cNvPr id="1341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BCA0BE63-CCA1-414D-A4D0-2AFF84CFCD0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213354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en-US" altLang="en-US"/>
          </a:p>
        </p:txBody>
      </p:sp>
      <p:sp>
        <p:nvSpPr>
          <p:cNvPr id="132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endParaRPr lang="en-US" altLang="en-US"/>
          </a:p>
        </p:txBody>
      </p:sp>
      <p:sp>
        <p:nvSpPr>
          <p:cNvPr id="132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32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32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en-US" altLang="en-US"/>
          </a:p>
        </p:txBody>
      </p:sp>
      <p:sp>
        <p:nvSpPr>
          <p:cNvPr id="132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CC7D4E7C-AE5B-40F5-944B-D974F5445BE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861131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78F1C58-0076-4CC1-AA37-2138BEF7DAD7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133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8328280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97618-5A09-4CC6-A31F-C2F5796C4918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37268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 animBg="1"/>
      <p:bldP spid="3" grpId="0" build="p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371AD-6CAD-429B-ABBE-4281F503F323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538445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90F68-0F9A-4B44-8621-48C9414B914A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45121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4479B-2D46-4296-ADF3-B1254D1EE0F7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37747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0FFD9-2CB4-4FBD-BDCE-2B41B165DB1F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272900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82F03-6F1B-4CF7-A888-16A536F0BAF7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20951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2AC68-2461-406A-863C-E88B75EB2124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408274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9E13E-A5DE-431E-8983-110BF34CAC54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49503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03C5F-7437-4BCF-89DC-DECF946893D6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917079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EB5B1-7FEF-488A-87D1-A1D9465BCC04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52804820"/>
      </p:ext>
    </p:extLst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EB5B1-7FEF-488A-87D1-A1D9465BCC04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95530672"/>
      </p:ext>
    </p:extLst>
  </p:cSld>
  <p:clrMapOvr>
    <a:masterClrMapping/>
  </p:clrMapOvr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EB5B1-7FEF-488A-87D1-A1D9465BCC04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56205921"/>
      </p:ext>
    </p:extLst>
  </p:cSld>
  <p:clrMapOvr>
    <a:masterClrMapping/>
  </p:clrMapOvr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EB5B1-7FEF-488A-87D1-A1D9465BCC04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4255639"/>
      </p:ext>
    </p:extLst>
  </p:cSld>
  <p:clrMapOvr>
    <a:masterClrMapping/>
  </p:clrMapOvr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EB5B1-7FEF-488A-87D1-A1D9465BCC04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46295345"/>
      </p:ext>
    </p:extLst>
  </p:cSld>
  <p:clrMapOvr>
    <a:masterClrMapping/>
  </p:clrMapOvr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EB5B1-7FEF-488A-87D1-A1D9465BCC04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04853297"/>
      </p:ext>
    </p:extLst>
  </p:cSld>
  <p:clrMapOvr>
    <a:masterClrMapping/>
  </p:clrMapOvr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3593C-2030-4BEC-8BCE-F905D403408B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375359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9E06A-7EEB-44BE-97E3-1E0AF2BB9307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219149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2EB5B1-7FEF-488A-87D1-A1D9465BCC04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558664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  <p:sldLayoutId id="2147483770" r:id="rId12"/>
    <p:sldLayoutId id="2147483771" r:id="rId13"/>
    <p:sldLayoutId id="2147483772" r:id="rId14"/>
    <p:sldLayoutId id="2147483773" r:id="rId15"/>
    <p:sldLayoutId id="2147483774" r:id="rId16"/>
    <p:sldLayoutId id="2147483775" r:id="rId17"/>
  </p:sldLayoutIdLst>
  <p:hf hdr="0" dt="0"/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000082"/>
            </a:gs>
            <a:gs pos="15000">
              <a:srgbClr val="66008F"/>
            </a:gs>
            <a:gs pos="32499">
              <a:srgbClr val="BA0066"/>
            </a:gs>
            <a:gs pos="45000">
              <a:srgbClr val="FF0000"/>
            </a:gs>
            <a:gs pos="50000">
              <a:srgbClr val="FF8200"/>
            </a:gs>
            <a:gs pos="55001">
              <a:srgbClr val="FF0000"/>
            </a:gs>
            <a:gs pos="67501">
              <a:srgbClr val="BA0066"/>
            </a:gs>
            <a:gs pos="85000">
              <a:srgbClr val="66008F"/>
            </a:gs>
            <a:gs pos="100000">
              <a:srgbClr val="00008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6" name="WordArt 4"/>
          <p:cNvSpPr>
            <a:spLocks noChangeArrowheads="1" noChangeShapeType="1" noTextEdit="1"/>
          </p:cNvSpPr>
          <p:nvPr/>
        </p:nvSpPr>
        <p:spPr bwMode="auto">
          <a:xfrm>
            <a:off x="323850" y="908050"/>
            <a:ext cx="8569325" cy="151288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366"/>
              </a:avLst>
            </a:prstTxWarp>
            <a:scene3d>
              <a:camera prst="legacyObliqueTopRight"/>
              <a:lightRig rig="legacyFlat3" dir="b"/>
            </a:scene3d>
            <a:sp3d extrusionH="430200" prstMaterial="legacyMatte">
              <a:extrusionClr>
                <a:srgbClr val="FF3399"/>
              </a:extrusionClr>
              <a:contourClr>
                <a:srgbClr val="FF3399"/>
              </a:contourClr>
            </a:sp3d>
          </a:bodyPr>
          <a:lstStyle/>
          <a:p>
            <a:pPr algn="ctr"/>
            <a:r>
              <a:rPr lang="en-US" sz="3600" b="1" i="1" kern="10">
                <a:ln w="19050">
                  <a:round/>
                  <a:headEnd type="none" w="sm" len="sm"/>
                  <a:tailEnd type="none" w="sm" len="sm"/>
                </a:ln>
                <a:gradFill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1"/>
                </a:gradFill>
                <a:latin typeface="Forte" panose="03060902040502070203" pitchFamily="66" charset="0"/>
              </a:rPr>
              <a:t>BAZE</a:t>
            </a:r>
          </a:p>
        </p:txBody>
      </p:sp>
      <p:sp>
        <p:nvSpPr>
          <p:cNvPr id="110597" name="Text Box 5"/>
          <p:cNvSpPr txBox="1">
            <a:spLocks noChangeArrowheads="1"/>
          </p:cNvSpPr>
          <p:nvPr/>
        </p:nvSpPr>
        <p:spPr bwMode="auto">
          <a:xfrm>
            <a:off x="0" y="3716338"/>
            <a:ext cx="9144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 dirty="0"/>
              <a:t>(</a:t>
            </a:r>
            <a:r>
              <a:rPr lang="en-US" altLang="en-US" b="1" dirty="0" err="1"/>
              <a:t>definitie</a:t>
            </a:r>
            <a:r>
              <a:rPr lang="en-US" altLang="en-US" b="1" dirty="0"/>
              <a:t>, </a:t>
            </a:r>
            <a:r>
              <a:rPr lang="en-US" altLang="en-US" b="1" dirty="0" err="1"/>
              <a:t>exemple</a:t>
            </a:r>
            <a:r>
              <a:rPr lang="en-US" altLang="en-US" b="1" dirty="0"/>
              <a:t>, </a:t>
            </a:r>
            <a:r>
              <a:rPr lang="en-US" altLang="en-US" b="1" dirty="0" err="1"/>
              <a:t>clasificare</a:t>
            </a:r>
            <a:r>
              <a:rPr lang="en-US" altLang="en-US" b="1" dirty="0"/>
              <a:t>, </a:t>
            </a:r>
            <a:r>
              <a:rPr lang="en-US" altLang="en-US" b="1" dirty="0" err="1"/>
              <a:t>denumire</a:t>
            </a:r>
            <a:r>
              <a:rPr lang="en-US" altLang="en-US" b="1" dirty="0"/>
              <a:t>, formula </a:t>
            </a:r>
            <a:r>
              <a:rPr lang="en-US" altLang="en-US" b="1" dirty="0" err="1"/>
              <a:t>generala</a:t>
            </a:r>
            <a:r>
              <a:rPr lang="en-US" altLang="en-US" b="1" dirty="0"/>
              <a:t>, </a:t>
            </a:r>
            <a:r>
              <a:rPr lang="en-US" altLang="en-US" b="1" dirty="0" err="1"/>
              <a:t>obtinere</a:t>
            </a:r>
            <a:r>
              <a:rPr lang="en-US" altLang="en-US" b="1" dirty="0"/>
              <a:t>, </a:t>
            </a:r>
            <a:r>
              <a:rPr lang="en-US" altLang="en-US" b="1" dirty="0" err="1"/>
              <a:t>proprietati</a:t>
            </a:r>
            <a:r>
              <a:rPr lang="en-US" altLang="en-US" b="1" dirty="0"/>
              <a:t> </a:t>
            </a:r>
            <a:r>
              <a:rPr lang="en-US" altLang="en-US" b="1" dirty="0" err="1"/>
              <a:t>fizice</a:t>
            </a:r>
            <a:r>
              <a:rPr lang="en-US" altLang="en-US" b="1" dirty="0" smtClean="0"/>
              <a:t>,) </a:t>
            </a:r>
            <a:endParaRPr lang="en-US" altLang="en-US" b="1" dirty="0"/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110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6ACDC-ED80-4D5F-87AC-E6EED6650D35}" type="slidenum">
              <a:rPr lang="en-US" altLang="en-US"/>
              <a:pPr/>
              <a:t>2</a:t>
            </a:fld>
            <a:endParaRPr lang="en-US" altLang="en-US"/>
          </a:p>
        </p:txBody>
      </p:sp>
      <p:sp>
        <p:nvSpPr>
          <p:cNvPr id="117764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637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AutoNum type="arabicParenR"/>
            </a:pPr>
            <a:r>
              <a:rPr lang="en-US" altLang="en-US" sz="2400" dirty="0" smtClean="0"/>
              <a:t>DEFINITIE: </a:t>
            </a:r>
            <a:r>
              <a:rPr lang="en-US" altLang="en-US" sz="2400" dirty="0"/>
              <a:t>- </a:t>
            </a:r>
            <a:r>
              <a:rPr lang="en-US" altLang="en-US" sz="2400" dirty="0" err="1"/>
              <a:t>substante</a:t>
            </a:r>
            <a:r>
              <a:rPr lang="en-US" altLang="en-US" sz="2400" dirty="0"/>
              <a:t> in a </a:t>
            </a:r>
            <a:r>
              <a:rPr lang="en-US" altLang="en-US" sz="2400" dirty="0" err="1"/>
              <a:t>caror</a:t>
            </a:r>
            <a:r>
              <a:rPr lang="en-US" altLang="en-US" sz="2400" dirty="0"/>
              <a:t> </a:t>
            </a:r>
            <a:r>
              <a:rPr lang="en-US" altLang="en-US" sz="2400" dirty="0" err="1"/>
              <a:t>compozitie</a:t>
            </a:r>
            <a:r>
              <a:rPr lang="en-US" altLang="en-US" sz="2400" b="1" i="1" dirty="0"/>
              <a:t> </a:t>
            </a:r>
            <a:r>
              <a:rPr lang="en-US" altLang="en-US" sz="2400" dirty="0"/>
              <a:t>intra un atom de metal </a:t>
            </a:r>
            <a:r>
              <a:rPr lang="en-US" altLang="en-US" sz="2400" dirty="0" err="1"/>
              <a:t>si</a:t>
            </a:r>
            <a:r>
              <a:rPr lang="en-US" altLang="en-US" sz="2400" dirty="0"/>
              <a:t> un </a:t>
            </a:r>
            <a:r>
              <a:rPr lang="en-US" altLang="en-US" sz="2400" dirty="0" err="1"/>
              <a:t>numar</a:t>
            </a:r>
            <a:r>
              <a:rPr lang="en-US" altLang="en-US" sz="2400" b="1" i="1" dirty="0"/>
              <a:t> </a:t>
            </a:r>
            <a:r>
              <a:rPr lang="en-US" altLang="en-US" sz="2400" dirty="0"/>
              <a:t>de </a:t>
            </a:r>
            <a:r>
              <a:rPr lang="en-US" altLang="en-US" sz="2400" dirty="0" err="1"/>
              <a:t>grupari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hidroxil</a:t>
            </a:r>
            <a:r>
              <a:rPr lang="en-US" altLang="en-US" sz="2400" dirty="0"/>
              <a:t> </a:t>
            </a:r>
            <a:r>
              <a:rPr lang="en-US" altLang="en-US" sz="2400" dirty="0" err="1"/>
              <a:t>egal</a:t>
            </a:r>
            <a:r>
              <a:rPr lang="en-US" altLang="en-US" sz="2400" dirty="0"/>
              <a:t> cu </a:t>
            </a:r>
            <a:r>
              <a:rPr lang="en-US" altLang="en-US" sz="2400" dirty="0" err="1"/>
              <a:t>valenta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metalelor</a:t>
            </a:r>
            <a:endParaRPr lang="en-US" altLang="en-US" sz="2400" dirty="0"/>
          </a:p>
          <a:p>
            <a:pPr>
              <a:spcBef>
                <a:spcPct val="50000"/>
              </a:spcBef>
              <a:buFontTx/>
              <a:buAutoNum type="arabicParenR"/>
            </a:pPr>
            <a:r>
              <a:rPr lang="en-US" altLang="en-US" sz="2400" dirty="0" err="1"/>
              <a:t>Exemplu</a:t>
            </a:r>
            <a:r>
              <a:rPr lang="en-US" altLang="en-US" sz="2400" dirty="0"/>
              <a:t>: - Na OH = soda </a:t>
            </a:r>
            <a:r>
              <a:rPr lang="en-US" altLang="en-US" sz="2400" dirty="0" err="1"/>
              <a:t>caustica</a:t>
            </a:r>
            <a:endParaRPr lang="en-US" altLang="en-US" sz="2400" dirty="0"/>
          </a:p>
          <a:p>
            <a:pPr>
              <a:spcBef>
                <a:spcPct val="50000"/>
              </a:spcBef>
            </a:pPr>
            <a:r>
              <a:rPr lang="en-US" altLang="en-US" sz="2400" dirty="0"/>
              <a:t>                     -Ca (OH)2 = </a:t>
            </a:r>
            <a:r>
              <a:rPr lang="en-US" altLang="en-US" sz="2400" dirty="0" err="1"/>
              <a:t>var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stins</a:t>
            </a:r>
            <a:r>
              <a:rPr lang="en-US" altLang="en-US" sz="2400" dirty="0"/>
              <a:t> </a:t>
            </a:r>
          </a:p>
          <a:p>
            <a:pPr>
              <a:spcBef>
                <a:spcPct val="50000"/>
              </a:spcBef>
            </a:pPr>
            <a:r>
              <a:rPr lang="en-US" altLang="en-US" sz="2400" dirty="0"/>
              <a:t>                     -Al (OH)3 </a:t>
            </a:r>
          </a:p>
          <a:p>
            <a:pPr>
              <a:spcBef>
                <a:spcPct val="50000"/>
              </a:spcBef>
            </a:pPr>
            <a:r>
              <a:rPr lang="en-US" altLang="en-US" sz="2400" dirty="0"/>
              <a:t>                    -Fe (OH)2</a:t>
            </a:r>
          </a:p>
          <a:p>
            <a:pPr>
              <a:spcBef>
                <a:spcPct val="50000"/>
              </a:spcBef>
            </a:pPr>
            <a:r>
              <a:rPr lang="en-US" altLang="en-US" dirty="0"/>
              <a:t>3) </a:t>
            </a:r>
            <a:r>
              <a:rPr lang="en-US" altLang="en-US" sz="2400" dirty="0" err="1"/>
              <a:t>Clasificare</a:t>
            </a:r>
            <a:r>
              <a:rPr lang="en-US" altLang="en-US" sz="2400" dirty="0"/>
              <a:t>:</a:t>
            </a:r>
          </a:p>
          <a:p>
            <a:pPr>
              <a:spcBef>
                <a:spcPct val="50000"/>
              </a:spcBef>
            </a:pPr>
            <a:r>
              <a:rPr lang="en-US" altLang="en-US" sz="2400" dirty="0"/>
              <a:t>    </a:t>
            </a:r>
            <a:r>
              <a:rPr lang="en-US" altLang="en-US" sz="2400" dirty="0">
                <a:solidFill>
                  <a:srgbClr val="FF3300"/>
                </a:solidFill>
              </a:rPr>
              <a:t>a)</a:t>
            </a:r>
            <a:r>
              <a:rPr lang="en-US" altLang="en-US" sz="2400" dirty="0" err="1">
                <a:solidFill>
                  <a:srgbClr val="FF3300"/>
                </a:solidFill>
              </a:rPr>
              <a:t>dupa</a:t>
            </a:r>
            <a:r>
              <a:rPr lang="en-US" altLang="en-US" sz="2400" dirty="0">
                <a:solidFill>
                  <a:srgbClr val="FF3300"/>
                </a:solidFill>
              </a:rPr>
              <a:t> </a:t>
            </a:r>
            <a:r>
              <a:rPr lang="en-US" altLang="en-US" sz="2400" dirty="0" err="1">
                <a:solidFill>
                  <a:srgbClr val="FF3300"/>
                </a:solidFill>
              </a:rPr>
              <a:t>solubilitatea</a:t>
            </a:r>
            <a:r>
              <a:rPr lang="en-US" altLang="en-US" sz="2400" dirty="0">
                <a:solidFill>
                  <a:srgbClr val="FF3300"/>
                </a:solidFill>
              </a:rPr>
              <a:t> in </a:t>
            </a:r>
            <a:r>
              <a:rPr lang="en-US" altLang="en-US" sz="2400" dirty="0" err="1">
                <a:solidFill>
                  <a:srgbClr val="FF3300"/>
                </a:solidFill>
              </a:rPr>
              <a:t>apa</a:t>
            </a:r>
            <a:r>
              <a:rPr lang="en-US" altLang="en-US" sz="2400" dirty="0">
                <a:solidFill>
                  <a:srgbClr val="FF3300"/>
                </a:solidFill>
              </a:rPr>
              <a:t>:</a:t>
            </a:r>
          </a:p>
          <a:p>
            <a:pPr>
              <a:spcBef>
                <a:spcPct val="50000"/>
              </a:spcBef>
            </a:pPr>
            <a:r>
              <a:rPr lang="en-US" altLang="en-US" sz="2400" dirty="0"/>
              <a:t>        - </a:t>
            </a:r>
            <a:r>
              <a:rPr lang="en-US" altLang="en-US" sz="2400" dirty="0" err="1"/>
              <a:t>baze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solubile</a:t>
            </a:r>
            <a:r>
              <a:rPr lang="en-US" altLang="en-US" sz="2400" dirty="0"/>
              <a:t>: Na OH; K OH; Ca (OH)2</a:t>
            </a:r>
          </a:p>
          <a:p>
            <a:pPr>
              <a:spcBef>
                <a:spcPct val="50000"/>
              </a:spcBef>
            </a:pPr>
            <a:r>
              <a:rPr lang="en-US" altLang="en-US" sz="2400" dirty="0"/>
              <a:t>        - </a:t>
            </a:r>
            <a:r>
              <a:rPr lang="en-US" altLang="en-US" sz="2400" dirty="0" err="1"/>
              <a:t>baze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insolubile</a:t>
            </a:r>
            <a:r>
              <a:rPr lang="en-US" altLang="en-US" sz="2400" dirty="0"/>
              <a:t>: Al (OH)3; Cu (OH)2</a:t>
            </a:r>
          </a:p>
          <a:p>
            <a:pPr>
              <a:spcBef>
                <a:spcPct val="50000"/>
              </a:spcBef>
            </a:pPr>
            <a:endParaRPr lang="en-US" altLang="en-US" sz="2400" dirty="0"/>
          </a:p>
          <a:p>
            <a:pPr>
              <a:spcBef>
                <a:spcPct val="50000"/>
              </a:spcBef>
            </a:pPr>
            <a:endParaRPr lang="en-US" altLang="en-US" sz="2400" dirty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7AF08-5578-4618-AC48-3B889FC38D85}" type="slidenum">
              <a:rPr lang="en-US" altLang="en-US"/>
              <a:pPr/>
              <a:t>3</a:t>
            </a:fld>
            <a:endParaRPr lang="en-US" altLang="en-US"/>
          </a:p>
        </p:txBody>
      </p:sp>
      <p:sp>
        <p:nvSpPr>
          <p:cNvPr id="118788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20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/>
              <a:t>4) Denumire:</a:t>
            </a:r>
          </a:p>
          <a:p>
            <a:pPr>
              <a:spcBef>
                <a:spcPct val="50000"/>
              </a:spcBef>
            </a:pPr>
            <a:r>
              <a:rPr lang="en-US" altLang="en-US" sz="2400"/>
              <a:t>   a) pentru bazele metalelor cu o valenta fixa:  </a:t>
            </a:r>
          </a:p>
          <a:p>
            <a:pPr>
              <a:spcBef>
                <a:spcPct val="50000"/>
              </a:spcBef>
            </a:pPr>
            <a:r>
              <a:rPr lang="en-US" altLang="en-US" sz="2400"/>
              <a:t>        - termenul “hidroxid” + denumire metal  </a:t>
            </a:r>
          </a:p>
          <a:p>
            <a:pPr>
              <a:spcBef>
                <a:spcPct val="50000"/>
              </a:spcBef>
            </a:pPr>
            <a:r>
              <a:rPr lang="en-US" altLang="en-US" sz="2400"/>
              <a:t>   b) pentru bazele metalelor cu valenta variabila:</a:t>
            </a:r>
          </a:p>
          <a:p>
            <a:pPr>
              <a:spcBef>
                <a:spcPct val="50000"/>
              </a:spcBef>
            </a:pPr>
            <a:r>
              <a:rPr lang="en-US" altLang="en-US" sz="2400"/>
              <a:t>       - dupa termenul “hidroxid” urmat de denumirea metalului se pune in paranteza valenta metalului sau dupa denumirea coraspunzatoare se pune sufixul “-os” atunci cand metalul are valenta minima si sufixul “-ic” pentru valenta maxima</a:t>
            </a:r>
          </a:p>
          <a:p>
            <a:pPr>
              <a:spcBef>
                <a:spcPct val="50000"/>
              </a:spcBef>
            </a:pPr>
            <a:r>
              <a:rPr lang="en-US" altLang="en-US" sz="2400"/>
              <a:t>5) Formula generala: </a:t>
            </a:r>
          </a:p>
          <a:p>
            <a:pPr>
              <a:spcBef>
                <a:spcPct val="50000"/>
              </a:spcBef>
            </a:pPr>
            <a:r>
              <a:rPr lang="en-US" altLang="en-US"/>
              <a:t>     </a:t>
            </a:r>
            <a:r>
              <a:rPr lang="en-US" altLang="en-US" sz="4000"/>
              <a:t>M     OH </a:t>
            </a:r>
            <a:r>
              <a:rPr lang="en-US" altLang="en-US" sz="4000">
                <a:sym typeface="Wingdings" panose="05000000000000000000" pitchFamily="2" charset="2"/>
              </a:rPr>
              <a:t> M (OH)</a:t>
            </a:r>
            <a:r>
              <a:rPr lang="en-US" altLang="en-US">
                <a:sym typeface="Wingdings" panose="05000000000000000000" pitchFamily="2" charset="2"/>
              </a:rPr>
              <a:t>n</a:t>
            </a:r>
            <a:endParaRPr lang="en-US" altLang="en-US"/>
          </a:p>
        </p:txBody>
      </p:sp>
      <p:sp>
        <p:nvSpPr>
          <p:cNvPr id="118789" name="Line 5"/>
          <p:cNvSpPr>
            <a:spLocks noChangeShapeType="1"/>
          </p:cNvSpPr>
          <p:nvPr/>
        </p:nvSpPr>
        <p:spPr bwMode="auto">
          <a:xfrm flipH="1">
            <a:off x="971550" y="4652963"/>
            <a:ext cx="576263" cy="43180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8790" name="Line 6"/>
          <p:cNvSpPr>
            <a:spLocks noChangeShapeType="1"/>
          </p:cNvSpPr>
          <p:nvPr/>
        </p:nvSpPr>
        <p:spPr bwMode="auto">
          <a:xfrm>
            <a:off x="971550" y="4652963"/>
            <a:ext cx="647700" cy="43180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FFFF00"/>
            </a:gs>
            <a:gs pos="100000">
              <a:srgbClr val="FF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ABE42-FC24-47EC-BFCF-34250E4DF65C}" type="slidenum">
              <a:rPr lang="en-US" altLang="en-US"/>
              <a:pPr/>
              <a:t>4</a:t>
            </a:fld>
            <a:endParaRPr lang="en-US" altLang="en-US"/>
          </a:p>
        </p:txBody>
      </p:sp>
      <p:sp>
        <p:nvSpPr>
          <p:cNvPr id="119812" name="Text Box 4"/>
          <p:cNvSpPr txBox="1">
            <a:spLocks noChangeArrowheads="1"/>
          </p:cNvSpPr>
          <p:nvPr/>
        </p:nvSpPr>
        <p:spPr bwMode="auto">
          <a:xfrm>
            <a:off x="0" y="188913"/>
            <a:ext cx="9144000" cy="489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400" dirty="0"/>
              <a:t>6) </a:t>
            </a:r>
            <a:r>
              <a:rPr lang="en-US" altLang="en-US" sz="2400" dirty="0" err="1" smtClean="0"/>
              <a:t>Metode</a:t>
            </a:r>
            <a:r>
              <a:rPr lang="en-US" altLang="en-US" sz="2400" dirty="0" smtClean="0"/>
              <a:t> de </a:t>
            </a:r>
            <a:r>
              <a:rPr lang="en-US" altLang="en-US" sz="2400" dirty="0" err="1" smtClean="0"/>
              <a:t>o</a:t>
            </a:r>
            <a:r>
              <a:rPr lang="en-US" altLang="en-US" sz="2400" dirty="0" err="1" smtClean="0"/>
              <a:t>btinere</a:t>
            </a:r>
            <a:r>
              <a:rPr lang="en-US" altLang="en-US" sz="2400" dirty="0"/>
              <a:t>:</a:t>
            </a:r>
          </a:p>
          <a:p>
            <a:pPr>
              <a:spcBef>
                <a:spcPct val="50000"/>
              </a:spcBef>
            </a:pPr>
            <a:r>
              <a:rPr lang="en-US" altLang="en-US" sz="2400" dirty="0"/>
              <a:t>    A) </a:t>
            </a:r>
            <a:r>
              <a:rPr lang="en-US" altLang="en-US" sz="2400" dirty="0" err="1"/>
              <a:t>pentru</a:t>
            </a:r>
            <a:r>
              <a:rPr lang="en-US" altLang="en-US" sz="2400" dirty="0"/>
              <a:t> </a:t>
            </a:r>
            <a:r>
              <a:rPr lang="en-US" altLang="en-US" sz="2400" dirty="0" err="1"/>
              <a:t>bazele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solubile</a:t>
            </a:r>
            <a:r>
              <a:rPr lang="en-US" altLang="en-US" sz="2400" dirty="0"/>
              <a:t>: </a:t>
            </a:r>
          </a:p>
          <a:p>
            <a:pPr>
              <a:spcBef>
                <a:spcPct val="50000"/>
              </a:spcBef>
            </a:pPr>
            <a:r>
              <a:rPr lang="en-US" altLang="en-US" sz="2400" dirty="0"/>
              <a:t>a) </a:t>
            </a:r>
            <a:r>
              <a:rPr lang="en-US" altLang="en-US" sz="2400" dirty="0" err="1"/>
              <a:t>oxid</a:t>
            </a:r>
            <a:r>
              <a:rPr lang="en-US" altLang="en-US" sz="2400" dirty="0"/>
              <a:t> de metal + </a:t>
            </a:r>
            <a:r>
              <a:rPr lang="en-US" altLang="en-US" sz="2400" dirty="0" err="1"/>
              <a:t>apa</a:t>
            </a:r>
            <a:r>
              <a:rPr lang="en-US" altLang="en-US" sz="2400" dirty="0"/>
              <a:t> = </a:t>
            </a:r>
            <a:r>
              <a:rPr lang="en-US" altLang="en-US" sz="2400" dirty="0" err="1"/>
              <a:t>baza</a:t>
            </a:r>
            <a:endParaRPr lang="en-US" altLang="en-US" sz="2400" dirty="0"/>
          </a:p>
          <a:p>
            <a:pPr>
              <a:spcBef>
                <a:spcPct val="50000"/>
              </a:spcBef>
            </a:pPr>
            <a:r>
              <a:rPr lang="en-US" altLang="en-US" sz="2400" dirty="0"/>
              <a:t>     Na</a:t>
            </a:r>
            <a:r>
              <a:rPr lang="en-US" altLang="en-US" sz="1400" dirty="0"/>
              <a:t>2</a:t>
            </a:r>
            <a:r>
              <a:rPr lang="en-US" altLang="en-US" sz="2400" dirty="0"/>
              <a:t>O + H</a:t>
            </a:r>
            <a:r>
              <a:rPr lang="en-US" altLang="en-US" sz="1400" dirty="0"/>
              <a:t>2</a:t>
            </a:r>
            <a:r>
              <a:rPr lang="en-US" altLang="en-US" sz="2400" dirty="0"/>
              <a:t>O = 2 Na OH                              </a:t>
            </a:r>
          </a:p>
          <a:p>
            <a:pPr>
              <a:spcBef>
                <a:spcPct val="50000"/>
              </a:spcBef>
            </a:pPr>
            <a:r>
              <a:rPr lang="en-US" altLang="en-US" sz="2400" dirty="0"/>
              <a:t>b) metal + </a:t>
            </a:r>
            <a:r>
              <a:rPr lang="en-US" altLang="en-US" sz="2400" dirty="0" err="1"/>
              <a:t>apa</a:t>
            </a:r>
            <a:r>
              <a:rPr lang="en-US" altLang="en-US" sz="2400" dirty="0"/>
              <a:t> = </a:t>
            </a:r>
            <a:r>
              <a:rPr lang="en-US" altLang="en-US" sz="2400" dirty="0" err="1"/>
              <a:t>baza</a:t>
            </a:r>
            <a:r>
              <a:rPr lang="en-US" altLang="en-US" sz="2400" dirty="0"/>
              <a:t> + H</a:t>
            </a:r>
            <a:r>
              <a:rPr lang="en-US" altLang="en-US" sz="1400" dirty="0"/>
              <a:t>2</a:t>
            </a:r>
            <a:r>
              <a:rPr lang="en-US" altLang="en-US" sz="2400" dirty="0"/>
              <a:t>                              </a:t>
            </a:r>
          </a:p>
          <a:p>
            <a:pPr>
              <a:spcBef>
                <a:spcPct val="50000"/>
              </a:spcBef>
            </a:pPr>
            <a:r>
              <a:rPr lang="en-US" altLang="en-US" sz="2400" dirty="0"/>
              <a:t>    2Na + 2H</a:t>
            </a:r>
            <a:r>
              <a:rPr lang="en-US" altLang="en-US" sz="1400" dirty="0"/>
              <a:t>2</a:t>
            </a:r>
            <a:r>
              <a:rPr lang="en-US" altLang="en-US" sz="2400" dirty="0"/>
              <a:t>O = 2Na OH + H</a:t>
            </a:r>
            <a:r>
              <a:rPr lang="en-US" altLang="en-US" sz="1400" dirty="0"/>
              <a:t>2</a:t>
            </a:r>
            <a:r>
              <a:rPr lang="en-US" altLang="en-US" sz="2400" dirty="0"/>
              <a:t>                         </a:t>
            </a:r>
          </a:p>
          <a:p>
            <a:pPr>
              <a:spcBef>
                <a:spcPct val="50000"/>
              </a:spcBef>
            </a:pPr>
            <a:r>
              <a:rPr lang="en-US" altLang="en-US" sz="2400" dirty="0"/>
              <a:t>    B) </a:t>
            </a:r>
            <a:r>
              <a:rPr lang="en-US" altLang="en-US" sz="2400" dirty="0" err="1"/>
              <a:t>pentru</a:t>
            </a:r>
            <a:r>
              <a:rPr lang="en-US" altLang="en-US" sz="2400" dirty="0"/>
              <a:t> </a:t>
            </a:r>
            <a:r>
              <a:rPr lang="en-US" altLang="en-US" sz="2400" dirty="0" err="1"/>
              <a:t>bazele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insolubile</a:t>
            </a:r>
            <a:r>
              <a:rPr lang="en-US" altLang="en-US" sz="2400" dirty="0"/>
              <a:t>:  </a:t>
            </a:r>
          </a:p>
          <a:p>
            <a:pPr>
              <a:spcBef>
                <a:spcPct val="50000"/>
              </a:spcBef>
              <a:buFontTx/>
              <a:buAutoNum type="alphaLcParenR"/>
            </a:pPr>
            <a:r>
              <a:rPr lang="en-US" altLang="en-US" sz="2400" dirty="0" err="1"/>
              <a:t>tratarea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unei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baze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solubile</a:t>
            </a:r>
            <a:r>
              <a:rPr lang="en-US" altLang="en-US" sz="2400" dirty="0"/>
              <a:t> cu o </a:t>
            </a:r>
            <a:r>
              <a:rPr lang="en-US" altLang="en-US" sz="2400" dirty="0" err="1"/>
              <a:t>sare</a:t>
            </a:r>
            <a:r>
              <a:rPr lang="en-US" altLang="en-US" sz="2400" dirty="0"/>
              <a:t> </a:t>
            </a:r>
            <a:r>
              <a:rPr lang="en-US" altLang="en-US" sz="2400" dirty="0">
                <a:sym typeface="Wingdings" panose="05000000000000000000" pitchFamily="2" charset="2"/>
              </a:rPr>
              <a:t> </a:t>
            </a:r>
            <a:r>
              <a:rPr lang="en-US" altLang="en-US" sz="2400" dirty="0" err="1">
                <a:sym typeface="Wingdings" panose="05000000000000000000" pitchFamily="2" charset="2"/>
              </a:rPr>
              <a:t>baza</a:t>
            </a:r>
            <a:r>
              <a:rPr lang="en-US" altLang="en-US" sz="2400" dirty="0">
                <a:sym typeface="Wingdings" panose="05000000000000000000" pitchFamily="2" charset="2"/>
              </a:rPr>
              <a:t> </a:t>
            </a:r>
            <a:r>
              <a:rPr lang="en-US" altLang="en-US" sz="2400" dirty="0" err="1">
                <a:sym typeface="Wingdings" panose="05000000000000000000" pitchFamily="2" charset="2"/>
              </a:rPr>
              <a:t>insolubila</a:t>
            </a:r>
            <a:r>
              <a:rPr lang="en-US" altLang="en-US" sz="2400" dirty="0">
                <a:sym typeface="Wingdings" panose="05000000000000000000" pitchFamily="2" charset="2"/>
              </a:rPr>
              <a:t> + </a:t>
            </a:r>
            <a:r>
              <a:rPr lang="en-US" altLang="en-US" sz="2400" dirty="0" err="1">
                <a:sym typeface="Wingdings" panose="05000000000000000000" pitchFamily="2" charset="2"/>
              </a:rPr>
              <a:t>sare</a:t>
            </a:r>
            <a:r>
              <a:rPr lang="en-US" altLang="en-US" sz="2400" dirty="0">
                <a:sym typeface="Wingdings" panose="05000000000000000000" pitchFamily="2" charset="2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altLang="en-US" sz="2400" dirty="0"/>
              <a:t>    2 Na OH + Cu SO</a:t>
            </a:r>
            <a:r>
              <a:rPr lang="en-US" altLang="en-US" sz="1400" dirty="0"/>
              <a:t>4</a:t>
            </a:r>
            <a:r>
              <a:rPr lang="en-US" altLang="en-US" sz="2400" dirty="0"/>
              <a:t>= Cu (OH)</a:t>
            </a:r>
            <a:r>
              <a:rPr lang="en-US" altLang="en-US" sz="1400" dirty="0"/>
              <a:t>2</a:t>
            </a:r>
            <a:r>
              <a:rPr lang="en-US" altLang="en-US" sz="2400" dirty="0"/>
              <a:t>  + Na</a:t>
            </a:r>
            <a:r>
              <a:rPr lang="en-US" altLang="en-US" sz="1400" dirty="0"/>
              <a:t>2</a:t>
            </a:r>
            <a:r>
              <a:rPr lang="en-US" altLang="en-US" sz="2400" dirty="0"/>
              <a:t>SO</a:t>
            </a:r>
            <a:r>
              <a:rPr lang="en-US" altLang="en-US" sz="1400" dirty="0"/>
              <a:t>4</a:t>
            </a:r>
            <a:r>
              <a:rPr lang="en-US" altLang="en-US" sz="2400" dirty="0"/>
              <a:t>          </a:t>
            </a:r>
          </a:p>
        </p:txBody>
      </p:sp>
      <p:sp>
        <p:nvSpPr>
          <p:cNvPr id="119813" name="Line 5"/>
          <p:cNvSpPr>
            <a:spLocks noChangeShapeType="1"/>
          </p:cNvSpPr>
          <p:nvPr/>
        </p:nvSpPr>
        <p:spPr bwMode="auto">
          <a:xfrm flipV="1">
            <a:off x="3708400" y="2420938"/>
            <a:ext cx="0" cy="287337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9816" name="Line 8"/>
          <p:cNvSpPr>
            <a:spLocks noChangeShapeType="1"/>
          </p:cNvSpPr>
          <p:nvPr/>
        </p:nvSpPr>
        <p:spPr bwMode="auto">
          <a:xfrm flipV="1">
            <a:off x="4211638" y="2997200"/>
            <a:ext cx="0" cy="287338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9817" name="Line 9"/>
          <p:cNvSpPr>
            <a:spLocks noChangeShapeType="1"/>
          </p:cNvSpPr>
          <p:nvPr/>
        </p:nvSpPr>
        <p:spPr bwMode="auto">
          <a:xfrm>
            <a:off x="4572000" y="4653136"/>
            <a:ext cx="0" cy="288925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00"/>
            </a:gs>
            <a:gs pos="10000">
              <a:srgbClr val="000040"/>
            </a:gs>
            <a:gs pos="25000">
              <a:srgbClr val="400040"/>
            </a:gs>
            <a:gs pos="37500">
              <a:srgbClr val="8F0040"/>
            </a:gs>
            <a:gs pos="45000">
              <a:srgbClr val="F27300"/>
            </a:gs>
            <a:gs pos="50000">
              <a:srgbClr val="FFBF00"/>
            </a:gs>
            <a:gs pos="55001">
              <a:srgbClr val="F27300"/>
            </a:gs>
            <a:gs pos="62500">
              <a:srgbClr val="8F0040"/>
            </a:gs>
            <a:gs pos="75000">
              <a:srgbClr val="400040"/>
            </a:gs>
            <a:gs pos="90000">
              <a:srgbClr val="000040"/>
            </a:gs>
            <a:gs pos="100000">
              <a:srgbClr val="000000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B21A7-3B7A-446A-800A-DC9BC324143C}" type="slidenum">
              <a:rPr lang="en-US" altLang="en-US"/>
              <a:pPr/>
              <a:t>5</a:t>
            </a:fld>
            <a:endParaRPr lang="en-US" altLang="en-US"/>
          </a:p>
        </p:txBody>
      </p:sp>
      <p:sp>
        <p:nvSpPr>
          <p:cNvPr id="120836" name="Text Box 4"/>
          <p:cNvSpPr txBox="1">
            <a:spLocks noChangeArrowheads="1"/>
          </p:cNvSpPr>
          <p:nvPr/>
        </p:nvSpPr>
        <p:spPr bwMode="auto">
          <a:xfrm>
            <a:off x="0" y="11113"/>
            <a:ext cx="9144000" cy="596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200"/>
              <a:t>7) Proprietati fizice:</a:t>
            </a:r>
          </a:p>
          <a:p>
            <a:pPr>
              <a:spcBef>
                <a:spcPct val="50000"/>
              </a:spcBef>
            </a:pPr>
            <a:r>
              <a:rPr lang="en-US" altLang="en-US" sz="2200"/>
              <a:t>    -solide</a:t>
            </a:r>
          </a:p>
          <a:p>
            <a:pPr>
              <a:spcBef>
                <a:spcPct val="50000"/>
              </a:spcBef>
            </a:pPr>
            <a:r>
              <a:rPr lang="en-US" altLang="en-US" sz="2200"/>
              <a:t>    -albe: Na OH</a:t>
            </a:r>
          </a:p>
          <a:p>
            <a:pPr>
              <a:spcBef>
                <a:spcPct val="50000"/>
              </a:spcBef>
            </a:pPr>
            <a:r>
              <a:rPr lang="en-US" altLang="en-US" sz="2200"/>
              <a:t>    -colorate: -albastre: Cu (OH)</a:t>
            </a:r>
            <a:r>
              <a:rPr lang="en-US" altLang="en-US" sz="1400"/>
              <a:t>2</a:t>
            </a:r>
            <a:endParaRPr lang="en-US" altLang="en-US" sz="2200"/>
          </a:p>
          <a:p>
            <a:pPr>
              <a:spcBef>
                <a:spcPct val="50000"/>
              </a:spcBef>
            </a:pPr>
            <a:r>
              <a:rPr lang="en-US" altLang="en-US" sz="2200"/>
              <a:t>                    -brun-roscate: Fe (OH)</a:t>
            </a:r>
            <a:r>
              <a:rPr lang="en-US" altLang="en-US" sz="1400"/>
              <a:t>3</a:t>
            </a:r>
            <a:endParaRPr lang="en-US" altLang="en-US" sz="2200"/>
          </a:p>
          <a:p>
            <a:pPr>
              <a:spcBef>
                <a:spcPct val="50000"/>
              </a:spcBef>
            </a:pPr>
            <a:r>
              <a:rPr lang="en-US" altLang="en-US" sz="2200"/>
              <a:t>    -solubile sau insolubile</a:t>
            </a:r>
          </a:p>
          <a:p>
            <a:pPr>
              <a:spcBef>
                <a:spcPct val="50000"/>
              </a:spcBef>
            </a:pPr>
            <a:r>
              <a:rPr lang="en-US" altLang="en-US" sz="2200"/>
              <a:t>    -substante lesiioase si lunecoase la pipait</a:t>
            </a:r>
          </a:p>
          <a:p>
            <a:pPr>
              <a:spcBef>
                <a:spcPct val="50000"/>
              </a:spcBef>
            </a:pPr>
            <a:r>
              <a:rPr lang="en-US" altLang="en-US" sz="2200"/>
              <a:t>    -bazele metalelor alcaline numite si “alcali” sunt foarte higroscopice </a:t>
            </a:r>
          </a:p>
          <a:p>
            <a:pPr>
              <a:spcBef>
                <a:spcPct val="50000"/>
              </a:spcBef>
            </a:pPr>
            <a:r>
              <a:rPr lang="en-US" altLang="en-US" sz="2200"/>
              <a:t>    -nu se gusta dar au gust lesietic</a:t>
            </a:r>
          </a:p>
          <a:p>
            <a:pPr>
              <a:spcBef>
                <a:spcPct val="50000"/>
              </a:spcBef>
            </a:pPr>
            <a:r>
              <a:rPr lang="en-US" altLang="en-US" sz="2200"/>
              <a:t>    -ataca pielea, hartiile si tesaturile</a:t>
            </a:r>
          </a:p>
          <a:p>
            <a:pPr>
              <a:spcBef>
                <a:spcPct val="50000"/>
              </a:spcBef>
            </a:pPr>
            <a:r>
              <a:rPr lang="en-US" altLang="en-US" sz="2200"/>
              <a:t>    -hidroxizii alcalini se pastreaza in vase de culoare inchisa </a:t>
            </a:r>
          </a:p>
          <a:p>
            <a:pPr>
              <a:spcBef>
                <a:spcPct val="50000"/>
              </a:spcBef>
            </a:pPr>
            <a:r>
              <a:rPr lang="en-US" altLang="en-US" sz="2200"/>
              <a:t>    </a:t>
            </a: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298</TotalTime>
  <Words>361</Words>
  <Application>Microsoft Office PowerPoint</Application>
  <PresentationFormat>On-screen Show (4:3)</PresentationFormat>
  <Paragraphs>44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Century Gothic</vt:lpstr>
      <vt:lpstr>Forte</vt:lpstr>
      <vt:lpstr>Wingdings</vt:lpstr>
      <vt:lpstr>Wingdings 3</vt:lpstr>
      <vt:lpstr>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DRAGOS</dc:creator>
  <cp:lastModifiedBy>user</cp:lastModifiedBy>
  <cp:revision>10</cp:revision>
  <cp:lastPrinted>1601-01-01T00:00:00Z</cp:lastPrinted>
  <dcterms:created xsi:type="dcterms:W3CDTF">2010-04-20T00:54:10Z</dcterms:created>
  <dcterms:modified xsi:type="dcterms:W3CDTF">2020-03-25T10:38:13Z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4</vt:i4>
  </property>
</Properties>
</file>