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 mediu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presProps" Target="pres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2" Type="http://schemas.openxmlformats.org/officeDocument/2006/relationships/slide" Target="slides/slide1.xml" /><Relationship Id="rId16" Type="http://schemas.openxmlformats.org/officeDocument/2006/relationships/tableStyles" Target="tableStyle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theme" Target="theme/theme1.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zitiv titlu">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ro-RO" dirty="0"/>
              <a:t>Faceți clic pentru a edita stilul de titlu coordonator</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o-RO" dirty="0"/>
              <a:t>Faceți clic pentru a edita stilul de subtitlu coordonator</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3/22/2020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a:t>Faceți clic pentru a edita stilul de titlu coordonator</a:t>
            </a:r>
            <a:endParaRPr lang="en-US" dirty="0"/>
          </a:p>
        </p:txBody>
      </p:sp>
      <p:sp>
        <p:nvSpPr>
          <p:cNvPr id="3" name="Content Placeholder 2"/>
          <p:cNvSpPr>
            <a:spLocks noGrp="1"/>
          </p:cNvSpPr>
          <p:nvPr>
            <p:ph idx="1"/>
          </p:nvPr>
        </p:nvSpPr>
        <p:spPr/>
        <p:txBody>
          <a:bodyPr/>
          <a:lstStyle/>
          <a:p>
            <a:pPr lvl="0"/>
            <a:r>
              <a:rPr lang="ro-RO" dirty="0"/>
              <a:t>Faceţi clic pentru a edita Master stiluri text</a:t>
            </a:r>
          </a:p>
          <a:p>
            <a:pPr lvl="1"/>
            <a:r>
              <a:rPr lang="ro-RO" dirty="0"/>
              <a:t>al doilea nivel</a:t>
            </a:r>
          </a:p>
          <a:p>
            <a:pPr lvl="2"/>
            <a:r>
              <a:rPr lang="ro-RO" dirty="0"/>
              <a:t>al treilea nivel</a:t>
            </a:r>
          </a:p>
          <a:p>
            <a:pPr lvl="3"/>
            <a:r>
              <a:rPr lang="ro-RO" dirty="0"/>
              <a:t>al patrulea nivel</a:t>
            </a:r>
          </a:p>
          <a:p>
            <a:pPr lvl="4"/>
            <a:r>
              <a:rPr lang="ro-RO" dirty="0"/>
              <a:t>al cincilea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ntet secțiune">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ro-RO" dirty="0"/>
              <a:t>Faceți clic pentru a edita stilul de titlu coordonator</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o-RO" dirty="0"/>
              <a:t>Faceţi clic pentru a edita Master stiluri text</a:t>
            </a:r>
          </a:p>
        </p:txBody>
      </p:sp>
      <p:sp>
        <p:nvSpPr>
          <p:cNvPr id="4" name="Date Placeholder 3"/>
          <p:cNvSpPr>
            <a:spLocks noGrp="1"/>
          </p:cNvSpPr>
          <p:nvPr>
            <p:ph type="dt" sz="half" idx="10"/>
          </p:nvPr>
        </p:nvSpPr>
        <p:spPr/>
        <p:txBody>
          <a:bodyPr/>
          <a:lstStyle/>
          <a:p>
            <a:fld id="{48A87A34-81AB-432B-8DAE-1953F412C126}" type="datetimeFigureOut">
              <a:rPr lang="en-US" dirty="0"/>
              <a:t>3/22/2020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a:t>Faceți clic pentru a edita stilul de titlu coordonator</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ro-RO" dirty="0"/>
              <a:t>Faceţi clic pentru a edita Master stiluri text</a:t>
            </a:r>
          </a:p>
          <a:p>
            <a:pPr lvl="1"/>
            <a:r>
              <a:rPr lang="ro-RO" dirty="0"/>
              <a:t>al doilea nivel</a:t>
            </a:r>
          </a:p>
          <a:p>
            <a:pPr lvl="2"/>
            <a:r>
              <a:rPr lang="ro-RO" dirty="0"/>
              <a:t>al treilea nivel</a:t>
            </a:r>
          </a:p>
          <a:p>
            <a:pPr lvl="3"/>
            <a:r>
              <a:rPr lang="ro-RO" dirty="0"/>
              <a:t>al patrulea nivel</a:t>
            </a:r>
          </a:p>
          <a:p>
            <a:pPr lvl="4"/>
            <a:r>
              <a:rPr lang="ro-RO" dirty="0"/>
              <a:t>al cincilea nivel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ro-RO" dirty="0"/>
              <a:t>Faceţi clic pentru a edita Master stiluri text</a:t>
            </a:r>
          </a:p>
          <a:p>
            <a:pPr lvl="1"/>
            <a:r>
              <a:rPr lang="ro-RO" dirty="0"/>
              <a:t>al doilea nivel</a:t>
            </a:r>
          </a:p>
          <a:p>
            <a:pPr lvl="2"/>
            <a:r>
              <a:rPr lang="ro-RO" dirty="0"/>
              <a:t>al treilea nivel</a:t>
            </a:r>
          </a:p>
          <a:p>
            <a:pPr lvl="3"/>
            <a:r>
              <a:rPr lang="ro-RO" dirty="0"/>
              <a:t>al patrulea nivel</a:t>
            </a:r>
          </a:p>
          <a:p>
            <a:pPr lvl="4"/>
            <a:r>
              <a:rPr lang="ro-RO" dirty="0"/>
              <a:t>al cincilea nivel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3/22/2020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ție">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ro-RO" dirty="0"/>
              <a:t>Faceți clic pentru a edita stilul de titlu coordonator</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dirty="0"/>
              <a:t>Faceţi clic pentru a edita Master stiluri text</a:t>
            </a:r>
          </a:p>
        </p:txBody>
      </p:sp>
      <p:sp>
        <p:nvSpPr>
          <p:cNvPr id="4" name="Content Placeholder 3"/>
          <p:cNvSpPr>
            <a:spLocks noGrp="1"/>
          </p:cNvSpPr>
          <p:nvPr>
            <p:ph sz="half" idx="2"/>
          </p:nvPr>
        </p:nvSpPr>
        <p:spPr>
          <a:xfrm>
            <a:off x="1141410" y="3073397"/>
            <a:ext cx="4878391" cy="2717801"/>
          </a:xfrm>
        </p:spPr>
        <p:txBody>
          <a:bodyPr/>
          <a:lstStyle/>
          <a:p>
            <a:pPr lvl="0"/>
            <a:r>
              <a:rPr lang="ro-RO" dirty="0"/>
              <a:t>Faceţi clic pentru a edita Master stiluri text</a:t>
            </a:r>
          </a:p>
          <a:p>
            <a:pPr lvl="1"/>
            <a:r>
              <a:rPr lang="ro-RO" dirty="0"/>
              <a:t>al doilea nivel</a:t>
            </a:r>
          </a:p>
          <a:p>
            <a:pPr lvl="2"/>
            <a:r>
              <a:rPr lang="ro-RO" dirty="0"/>
              <a:t>al treilea nivel</a:t>
            </a:r>
          </a:p>
          <a:p>
            <a:pPr lvl="3"/>
            <a:r>
              <a:rPr lang="ro-RO" dirty="0"/>
              <a:t>al patrulea nivel</a:t>
            </a:r>
          </a:p>
          <a:p>
            <a:pPr lvl="4"/>
            <a:r>
              <a:rPr lang="ro-RO" dirty="0"/>
              <a:t>al cincilea nivel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dirty="0"/>
              <a:t>Faceţi clic pentru a edita Master stiluri text</a:t>
            </a:r>
          </a:p>
        </p:txBody>
      </p:sp>
      <p:sp>
        <p:nvSpPr>
          <p:cNvPr id="6" name="Content Placeholder 5"/>
          <p:cNvSpPr>
            <a:spLocks noGrp="1"/>
          </p:cNvSpPr>
          <p:nvPr>
            <p:ph sz="quarter" idx="4"/>
          </p:nvPr>
        </p:nvSpPr>
        <p:spPr>
          <a:xfrm>
            <a:off x="6172200" y="3073397"/>
            <a:ext cx="4875210" cy="2717801"/>
          </a:xfrm>
        </p:spPr>
        <p:txBody>
          <a:bodyPr/>
          <a:lstStyle/>
          <a:p>
            <a:pPr lvl="0"/>
            <a:r>
              <a:rPr lang="ro-RO" dirty="0"/>
              <a:t>Faceţi clic pentru a edita Master stiluri text</a:t>
            </a:r>
          </a:p>
          <a:p>
            <a:pPr lvl="1"/>
            <a:r>
              <a:rPr lang="ro-RO" dirty="0"/>
              <a:t>al doilea nivel</a:t>
            </a:r>
          </a:p>
          <a:p>
            <a:pPr lvl="2"/>
            <a:r>
              <a:rPr lang="ro-RO" dirty="0"/>
              <a:t>al treilea nivel</a:t>
            </a:r>
          </a:p>
          <a:p>
            <a:pPr lvl="3"/>
            <a:r>
              <a:rPr lang="ro-RO" dirty="0"/>
              <a:t>al patrulea nivel</a:t>
            </a:r>
          </a:p>
          <a:p>
            <a:pPr lvl="4"/>
            <a:r>
              <a:rPr lang="ro-RO" dirty="0"/>
              <a:t>al cincilea nivel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3/22/2020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a:t>Faceți clic pentru a edita stilul de titlu coordonator</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3/22/2020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Necompletat">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3/22/2020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ținut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ro-RO" dirty="0"/>
              <a:t>Faceți clic pentru a edita stilul de titlu coordonator</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ro-RO" dirty="0"/>
              <a:t>Faceţi clic pentru a edita Master stiluri text</a:t>
            </a:r>
          </a:p>
          <a:p>
            <a:pPr lvl="1"/>
            <a:r>
              <a:rPr lang="ro-RO" dirty="0"/>
              <a:t>al doilea nivel</a:t>
            </a:r>
          </a:p>
          <a:p>
            <a:pPr lvl="2"/>
            <a:r>
              <a:rPr lang="ro-RO" dirty="0"/>
              <a:t>al treilea nivel</a:t>
            </a:r>
          </a:p>
          <a:p>
            <a:pPr lvl="3"/>
            <a:r>
              <a:rPr lang="ro-RO" dirty="0"/>
              <a:t>al patrulea nivel</a:t>
            </a:r>
          </a:p>
          <a:p>
            <a:pPr lvl="4"/>
            <a:r>
              <a:rPr lang="ro-RO" dirty="0"/>
              <a:t>al cincilea nivel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dirty="0"/>
              <a:t>Faceţi clic pentru a edita Master stiluri text</a:t>
            </a:r>
          </a:p>
        </p:txBody>
      </p:sp>
      <p:sp>
        <p:nvSpPr>
          <p:cNvPr id="5" name="Date Placeholder 4"/>
          <p:cNvSpPr>
            <a:spLocks noGrp="1"/>
          </p:cNvSpPr>
          <p:nvPr>
            <p:ph type="dt" sz="half" idx="10"/>
          </p:nvPr>
        </p:nvSpPr>
        <p:spPr/>
        <p:txBody>
          <a:bodyPr/>
          <a:lstStyle/>
          <a:p>
            <a:fld id="{48A87A34-81AB-432B-8DAE-1953F412C126}" type="datetimeFigureOut">
              <a:rPr lang="en-US" dirty="0"/>
              <a:t>3/22/2020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ine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ro-RO" dirty="0"/>
              <a:t>Faceți clic pentru a edita stilul de titlu coordonator</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o-RO" dirty="0"/>
              <a:t>Faceți clic pe pictogramă pentru a adăuga o imagine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dirty="0"/>
              <a:t>Faceţi clic pentru a edita Master stiluri text</a:t>
            </a:r>
          </a:p>
        </p:txBody>
      </p:sp>
      <p:sp>
        <p:nvSpPr>
          <p:cNvPr id="5" name="Date Placeholder 4"/>
          <p:cNvSpPr>
            <a:spLocks noGrp="1"/>
          </p:cNvSpPr>
          <p:nvPr>
            <p:ph type="dt" sz="half" idx="10"/>
          </p:nvPr>
        </p:nvSpPr>
        <p:spPr/>
        <p:txBody>
          <a:bodyPr/>
          <a:lstStyle/>
          <a:p>
            <a:fld id="{48A87A34-81AB-432B-8DAE-1953F412C126}" type="datetimeFigureOut">
              <a:rPr lang="en-US" dirty="0"/>
              <a:t>3/22/2020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ine panoramică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ro-RO" dirty="0"/>
              <a:t>Faceți clic pentru a edita stilul de titlu coordonator</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ro-RO" dirty="0"/>
              <a:t>Faceți clic pe pictogramă pentru a adăuga o imagine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dirty="0"/>
              <a:t>Faceţi clic pentru a edita Master stiluri text</a:t>
            </a:r>
          </a:p>
        </p:txBody>
      </p:sp>
      <p:sp>
        <p:nvSpPr>
          <p:cNvPr id="5" name="Date Placeholder 4"/>
          <p:cNvSpPr>
            <a:spLocks noGrp="1"/>
          </p:cNvSpPr>
          <p:nvPr>
            <p:ph type="dt" sz="half" idx="10"/>
          </p:nvPr>
        </p:nvSpPr>
        <p:spPr/>
        <p:txBody>
          <a:bodyPr/>
          <a:lstStyle/>
          <a:p>
            <a:fld id="{48A87A34-81AB-432B-8DAE-1953F412C126}" type="datetimeFigureOut">
              <a:rPr lang="en-US" dirty="0"/>
              <a:t>3/22/2020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u și legendă">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ro-RO" dirty="0"/>
              <a:t>Faceți clic pentru a edita stilul de titlu coordonator</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dirty="0"/>
              <a:t>Faceţi clic pentru a edita Master stiluri text</a:t>
            </a:r>
          </a:p>
        </p:txBody>
      </p:sp>
      <p:sp>
        <p:nvSpPr>
          <p:cNvPr id="5" name="Date Placeholder 4"/>
          <p:cNvSpPr>
            <a:spLocks noGrp="1"/>
          </p:cNvSpPr>
          <p:nvPr>
            <p:ph type="dt" sz="half" idx="10"/>
          </p:nvPr>
        </p:nvSpPr>
        <p:spPr/>
        <p:txBody>
          <a:bodyPr/>
          <a:lstStyle/>
          <a:p>
            <a:fld id="{48A87A34-81AB-432B-8DAE-1953F412C126}" type="datetimeFigureOut">
              <a:rPr lang="en-US" dirty="0"/>
              <a:t>3/22/2020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ro-RO" dirty="0"/>
              <a:t>Faceți clic pentru a edita stilul de titlu coordonator</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dirty="0"/>
              <a:t>Faceţi clic pentru a edita Master stiluri text</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dirty="0"/>
              <a:t>Faceţi clic pentru a edita Master stiluri text</a:t>
            </a:r>
          </a:p>
        </p:txBody>
      </p:sp>
      <p:sp>
        <p:nvSpPr>
          <p:cNvPr id="5" name="Date Placeholder 4"/>
          <p:cNvSpPr>
            <a:spLocks noGrp="1"/>
          </p:cNvSpPr>
          <p:nvPr>
            <p:ph type="dt" sz="half" idx="10"/>
          </p:nvPr>
        </p:nvSpPr>
        <p:spPr/>
        <p:txBody>
          <a:bodyPr/>
          <a:lstStyle/>
          <a:p>
            <a:fld id="{48A87A34-81AB-432B-8DAE-1953F412C126}" type="datetimeFigureOut">
              <a:rPr lang="en-US" dirty="0"/>
              <a:t>3/22/2020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de vizită">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ro-RO" dirty="0"/>
              <a:t>Faceți clic pentru a edita stilul de titlu coordonator</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dirty="0"/>
              <a:t>Faceţi clic pentru a edita Master stiluri text</a:t>
            </a:r>
          </a:p>
        </p:txBody>
      </p:sp>
      <p:sp>
        <p:nvSpPr>
          <p:cNvPr id="5" name="Date Placeholder 4"/>
          <p:cNvSpPr>
            <a:spLocks noGrp="1"/>
          </p:cNvSpPr>
          <p:nvPr>
            <p:ph type="dt" sz="half" idx="10"/>
          </p:nvPr>
        </p:nvSpPr>
        <p:spPr/>
        <p:txBody>
          <a:bodyPr/>
          <a:lstStyle/>
          <a:p>
            <a:fld id="{48A87A34-81AB-432B-8DAE-1953F412C126}" type="datetimeFigureOut">
              <a:rPr lang="en-US" dirty="0"/>
              <a:t>3/22/2020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ane">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ro-RO" dirty="0"/>
              <a:t>Faceți clic pentru a edita stilul de titlu coordonator</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dirty="0"/>
              <a:t>Faceţi clic pentru a edita Master stiluri text</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dirty="0"/>
              <a:t>Faceţi clic pentru a edita Master stiluri text</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dirty="0"/>
              <a:t>Faceţi clic pentru a edita Master stiluri text</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dirty="0"/>
              <a:t>Faceţi clic pentru a edita Master stiluri text</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dirty="0"/>
              <a:t>Faceţi clic pentru a edita Master stiluri text</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dirty="0"/>
              <a:t>Faceţi clic pentru a edita Master stiluri text</a:t>
            </a:r>
          </a:p>
        </p:txBody>
      </p:sp>
      <p:sp>
        <p:nvSpPr>
          <p:cNvPr id="3" name="Date Placeholder 2"/>
          <p:cNvSpPr>
            <a:spLocks noGrp="1"/>
          </p:cNvSpPr>
          <p:nvPr>
            <p:ph type="dt" sz="half" idx="10"/>
          </p:nvPr>
        </p:nvSpPr>
        <p:spPr/>
        <p:txBody>
          <a:bodyPr/>
          <a:lstStyle/>
          <a:p>
            <a:fld id="{48A87A34-81AB-432B-8DAE-1953F412C126}" type="datetimeFigureOut">
              <a:rPr lang="en-US" dirty="0"/>
              <a:t>3/22/2020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oană cu trei imagini">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ro-RO" dirty="0"/>
              <a:t>Faceți clic pentru a edita stilul de titlu coordonator</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dirty="0"/>
              <a:t>Faceţi clic pentru a edita Master stiluri text</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o-RO" dirty="0"/>
              <a:t>Faceți clic pe pictogramă pentru a adăuga o imagine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dirty="0"/>
              <a:t>Faceţi clic pentru a edita Master stiluri text</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dirty="0"/>
              <a:t>Faceţi clic pentru a edita Master stiluri text</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o-RO" dirty="0"/>
              <a:t>Faceți clic pe pictogramă pentru a adăuga o imagine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dirty="0"/>
              <a:t>Faceţi clic pentru a edita Master stiluri text</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dirty="0"/>
              <a:t>Faceţi clic pentru a edita Master stiluri text</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o-RO" dirty="0"/>
              <a:t>Faceți clic pe pictogramă pentru a adăuga o imagine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dirty="0"/>
              <a:t>Faceţi clic pentru a edita Master stiluri text</a:t>
            </a:r>
          </a:p>
        </p:txBody>
      </p:sp>
      <p:sp>
        <p:nvSpPr>
          <p:cNvPr id="3" name="Date Placeholder 2"/>
          <p:cNvSpPr>
            <a:spLocks noGrp="1"/>
          </p:cNvSpPr>
          <p:nvPr>
            <p:ph type="dt" sz="half" idx="10"/>
          </p:nvPr>
        </p:nvSpPr>
        <p:spPr/>
        <p:txBody>
          <a:bodyPr/>
          <a:lstStyle/>
          <a:p>
            <a:fld id="{48A87A34-81AB-432B-8DAE-1953F412C126}" type="datetimeFigureOut">
              <a:rPr lang="en-US" dirty="0"/>
              <a:t>3/22/2020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a:t>Faceți clic pentru a edita stilul de titlu coordonator</a:t>
            </a:r>
            <a:endParaRPr lang="en-US" dirty="0"/>
          </a:p>
        </p:txBody>
      </p:sp>
      <p:sp>
        <p:nvSpPr>
          <p:cNvPr id="3" name="Vertical Text Placeholder 2"/>
          <p:cNvSpPr>
            <a:spLocks noGrp="1"/>
          </p:cNvSpPr>
          <p:nvPr>
            <p:ph type="body" orient="vert" idx="1"/>
          </p:nvPr>
        </p:nvSpPr>
        <p:spPr/>
        <p:txBody>
          <a:bodyPr vert="eaVert" anchor="t"/>
          <a:lstStyle/>
          <a:p>
            <a:pPr lvl="0"/>
            <a:r>
              <a:rPr lang="ro-RO" dirty="0"/>
              <a:t>Faceţi clic pentru a edita Master stiluri text</a:t>
            </a:r>
          </a:p>
          <a:p>
            <a:pPr lvl="1"/>
            <a:r>
              <a:rPr lang="ro-RO" dirty="0"/>
              <a:t>al doilea nivel</a:t>
            </a:r>
          </a:p>
          <a:p>
            <a:pPr lvl="2"/>
            <a:r>
              <a:rPr lang="ro-RO" dirty="0"/>
              <a:t>al treilea nivel</a:t>
            </a:r>
          </a:p>
          <a:p>
            <a:pPr lvl="3"/>
            <a:r>
              <a:rPr lang="ro-RO" dirty="0"/>
              <a:t>al patrulea nivel</a:t>
            </a:r>
          </a:p>
          <a:p>
            <a:pPr lvl="4"/>
            <a:r>
              <a:rPr lang="ro-RO" dirty="0"/>
              <a:t>al cincilea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lu vertical și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ro-RO" dirty="0"/>
              <a:t>Faceți clic pentru a edita stilul de titlu coordonator</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ro-RO" dirty="0"/>
              <a:t>Faceţi clic pentru a edita Master stiluri text</a:t>
            </a:r>
          </a:p>
          <a:p>
            <a:pPr lvl="1"/>
            <a:r>
              <a:rPr lang="ro-RO" dirty="0"/>
              <a:t>al doilea nivel</a:t>
            </a:r>
          </a:p>
          <a:p>
            <a:pPr lvl="2"/>
            <a:r>
              <a:rPr lang="ro-RO" dirty="0"/>
              <a:t>al treilea nivel</a:t>
            </a:r>
          </a:p>
          <a:p>
            <a:pPr lvl="3"/>
            <a:r>
              <a:rPr lang="ro-RO" dirty="0"/>
              <a:t>al patrulea nivel</a:t>
            </a:r>
          </a:p>
          <a:p>
            <a:pPr lvl="4"/>
            <a:r>
              <a:rPr lang="ro-RO" dirty="0"/>
              <a:t>al cincilea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2.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ro-RO" dirty="0"/>
              <a:t>Faceţi clic pentru a edita Master stiluri text</a:t>
            </a:r>
          </a:p>
          <a:p>
            <a:pPr lvl="1"/>
            <a:r>
              <a:rPr lang="ro-RO" dirty="0"/>
              <a:t>al doilea nivel</a:t>
            </a:r>
          </a:p>
          <a:p>
            <a:pPr lvl="2"/>
            <a:r>
              <a:rPr lang="ro-RO" dirty="0"/>
              <a:t>al treilea nivel</a:t>
            </a:r>
          </a:p>
          <a:p>
            <a:pPr lvl="3"/>
            <a:r>
              <a:rPr lang="ro-RO" dirty="0"/>
              <a:t>al patrulea nivel</a:t>
            </a:r>
          </a:p>
          <a:p>
            <a:pPr lvl="4"/>
            <a:r>
              <a:rPr lang="ro-RO" dirty="0"/>
              <a:t>al cincilea nivel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3/22/2020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hyperlink" Target="https://ro.m.wikipedia.org/wiki/Tensiune_electric%C4%83" TargetMode="External" /><Relationship Id="rId2" Type="http://schemas.openxmlformats.org/officeDocument/2006/relationships/hyperlink" Target="https://ro.m.wikipedia.org/wiki/Curent_electric" TargetMode="External" /><Relationship Id="rId1" Type="http://schemas.openxmlformats.org/officeDocument/2006/relationships/slideLayout" Target="../slideLayouts/slideLayout4.xml" /><Relationship Id="rId5" Type="http://schemas.openxmlformats.org/officeDocument/2006/relationships/hyperlink" Target="https://ro.m.wikipedia.org/wiki/Energie_cinetic%C4%83" TargetMode="External" /><Relationship Id="rId4" Type="http://schemas.openxmlformats.org/officeDocument/2006/relationships/hyperlink" Target="https://ro.m.wikipedia.org/wiki/Electron" TargetMode="Externa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4.xml" /></Relationships>
</file>

<file path=ppt/slides/_rels/slide5.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4.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hyperlink" Target="https://ro.m.wikipedia.org/w/index.php?title=For%C8%9Bei_Lorentz&amp;action=edit&amp;redlink=1" TargetMode="External" /><Relationship Id="rId7" Type="http://schemas.openxmlformats.org/officeDocument/2006/relationships/image" Target="../media/image5.jpeg" /><Relationship Id="rId2" Type="http://schemas.openxmlformats.org/officeDocument/2006/relationships/hyperlink" Target="https://ro.m.wikipedia.org/w/index.php?title=Induc%C8%9Bie&amp;action=edit&amp;redlink=1" TargetMode="External" /><Relationship Id="rId1" Type="http://schemas.openxmlformats.org/officeDocument/2006/relationships/slideLayout" Target="../slideLayouts/slideLayout4.xml" /><Relationship Id="rId6" Type="http://schemas.openxmlformats.org/officeDocument/2006/relationships/hyperlink" Target="https://ro.m.wikipedia.org/w/index.php?title=For%C8%9B%C4%83_electric%C4%83&amp;action=edit&amp;redlink=1" TargetMode="External" /><Relationship Id="rId5" Type="http://schemas.openxmlformats.org/officeDocument/2006/relationships/hyperlink" Target="https://ro.m.wikipedia.org/wiki/Electron" TargetMode="External" /><Relationship Id="rId4" Type="http://schemas.openxmlformats.org/officeDocument/2006/relationships/hyperlink" Target="https://ro.m.wikipedia.org/w/index.php?title=C%C3%A2mp_electrostatic&amp;action=edit&amp;redlink=1" TargetMode="Externa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 /></Relationships>
</file>

<file path=ppt/slides/_rels/slide9.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4.xml" /></Relationships>
</file>

<file path=ppt/slides/_rels/slide10.xml.rels><?xml version="1.0" encoding="UTF-8" standalone="yes"?>
<Relationships xmlns="http://schemas.openxmlformats.org/package/2006/relationships"><Relationship Id="rId3" Type="http://schemas.openxmlformats.org/officeDocument/2006/relationships/hyperlink" Target="https://ro.m.wikipedia.org/wiki/Termocuplu" TargetMode="External" /><Relationship Id="rId2" Type="http://schemas.openxmlformats.org/officeDocument/2006/relationships/hyperlink" Target="https://ro.m.wikipedia.org/wiki/Tensiune_electromotoare" TargetMode="External" /><Relationship Id="rId1" Type="http://schemas.openxmlformats.org/officeDocument/2006/relationships/slideLayout" Target="../slideLayouts/slideLayout4.xml" /></Relationships>
</file>

<file path=ppt/slides/_rels/slide11.xml.rels><?xml version="1.0" encoding="UTF-8" standalone="yes"?>
<Relationships xmlns="http://schemas.openxmlformats.org/package/2006/relationships"><Relationship Id="rId3" Type="http://schemas.openxmlformats.org/officeDocument/2006/relationships/hyperlink" Target="https://ro.m.wikipedia.org/wiki/Efectele_curentului_electric" TargetMode="External" /><Relationship Id="rId2" Type="http://schemas.openxmlformats.org/officeDocument/2006/relationships/hyperlink" Target="https://www.slideshare.net/mobile/HancaIonut/efectele-curentului-electric-35282434" TargetMode="External" /><Relationship Id="rId1" Type="http://schemas.openxmlformats.org/officeDocument/2006/relationships/slideLayout" Target="../slideLayouts/slideLayout2.xml" /><Relationship Id="rId4" Type="http://schemas.openxmlformats.org/officeDocument/2006/relationships/hyperlink" Target="https://edu.glogster.com/glog/efectul-curentului-electric/1v2kalcecfr"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DB0162E2-C9A4-CA4F-9FC0-DF410839FD5F}"/>
              </a:ext>
            </a:extLst>
          </p:cNvPr>
          <p:cNvSpPr>
            <a:spLocks noGrp="1"/>
          </p:cNvSpPr>
          <p:nvPr>
            <p:ph type="ctrTitle"/>
          </p:nvPr>
        </p:nvSpPr>
        <p:spPr/>
        <p:txBody>
          <a:bodyPr>
            <a:normAutofit/>
          </a:bodyPr>
          <a:lstStyle/>
          <a:p>
            <a:r>
              <a:rPr lang="ro-RO" sz="4000"/>
              <a:t>Efectele curentului electric</a:t>
            </a:r>
          </a:p>
        </p:txBody>
      </p:sp>
      <p:sp>
        <p:nvSpPr>
          <p:cNvPr id="3" name="Subtitlu 2">
            <a:extLst>
              <a:ext uri="{FF2B5EF4-FFF2-40B4-BE49-F238E27FC236}">
                <a16:creationId xmlns:a16="http://schemas.microsoft.com/office/drawing/2014/main" id="{CA296E12-DAF7-C745-BEA7-675424E6CF31}"/>
              </a:ext>
            </a:extLst>
          </p:cNvPr>
          <p:cNvSpPr>
            <a:spLocks noGrp="1"/>
          </p:cNvSpPr>
          <p:nvPr>
            <p:ph type="subTitle" idx="1"/>
          </p:nvPr>
        </p:nvSpPr>
        <p:spPr/>
        <p:txBody>
          <a:bodyPr/>
          <a:lstStyle/>
          <a:p>
            <a:r>
              <a:rPr lang="ro-RO"/>
              <a:t>Avram Alexia</a:t>
            </a:r>
          </a:p>
          <a:p>
            <a:r>
              <a:rPr lang="ro-RO"/>
              <a:t>Clasa:a10-a P</a:t>
            </a:r>
          </a:p>
          <a:p>
            <a:endParaRPr lang="ro-RO"/>
          </a:p>
        </p:txBody>
      </p:sp>
    </p:spTree>
    <p:extLst>
      <p:ext uri="{BB962C8B-B14F-4D97-AF65-F5344CB8AC3E}">
        <p14:creationId xmlns:p14="http://schemas.microsoft.com/office/powerpoint/2010/main" val="10356631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9177BB5D-DBB7-E247-96F7-A5F52D6DBA25}"/>
              </a:ext>
            </a:extLst>
          </p:cNvPr>
          <p:cNvSpPr>
            <a:spLocks noGrp="1"/>
          </p:cNvSpPr>
          <p:nvPr>
            <p:ph type="title"/>
          </p:nvPr>
        </p:nvSpPr>
        <p:spPr/>
        <p:txBody>
          <a:bodyPr/>
          <a:lstStyle/>
          <a:p>
            <a:r>
              <a:rPr lang="ro-RO"/>
              <a:t>Efectul termic</a:t>
            </a:r>
          </a:p>
        </p:txBody>
      </p:sp>
      <p:sp>
        <p:nvSpPr>
          <p:cNvPr id="3" name="Substituent conținut 2">
            <a:extLst>
              <a:ext uri="{FF2B5EF4-FFF2-40B4-BE49-F238E27FC236}">
                <a16:creationId xmlns:a16="http://schemas.microsoft.com/office/drawing/2014/main" id="{7DE73D39-8758-A44E-8DCE-557094F725C1}"/>
              </a:ext>
            </a:extLst>
          </p:cNvPr>
          <p:cNvSpPr>
            <a:spLocks noGrp="1"/>
          </p:cNvSpPr>
          <p:nvPr>
            <p:ph sz="half" idx="1"/>
          </p:nvPr>
        </p:nvSpPr>
        <p:spPr>
          <a:xfrm>
            <a:off x="1141412" y="2249486"/>
            <a:ext cx="4878389" cy="3541714"/>
          </a:xfrm>
        </p:spPr>
        <p:txBody>
          <a:bodyPr>
            <a:normAutofit fontScale="85000" lnSpcReduction="10000"/>
          </a:bodyPr>
          <a:lstStyle/>
          <a:p>
            <a:pPr marL="0" indent="0">
              <a:buNone/>
            </a:pPr>
            <a:r>
              <a:rPr lang="ro-RO" b="1" i="0">
                <a:solidFill>
                  <a:srgbClr val="222222"/>
                </a:solidFill>
                <a:effectLst/>
                <a:latin typeface="-apple-system"/>
              </a:rPr>
              <a:t>Efectele curentului electric</a:t>
            </a:r>
            <a:r>
              <a:rPr lang="ro-RO" b="0" i="0">
                <a:solidFill>
                  <a:srgbClr val="222222"/>
                </a:solidFill>
                <a:effectLst/>
                <a:latin typeface="-apple-system"/>
              </a:rPr>
              <a:t> sunt fenomene care au directă legătură cu prezența electricității (</a:t>
            </a:r>
            <a:r>
              <a:rPr lang="ro-RO" b="0" i="0" u="none" strike="noStrike">
                <a:solidFill>
                  <a:srgbClr val="6B4BA1"/>
                </a:solidFill>
                <a:effectLst/>
                <a:latin typeface="-apple-system"/>
                <a:hlinkClick r:id="rId2" tooltip="Curent electric"/>
              </a:rPr>
              <a:t>curent</a:t>
            </a:r>
            <a:r>
              <a:rPr lang="ro-RO" b="0" i="0">
                <a:solidFill>
                  <a:srgbClr val="222222"/>
                </a:solidFill>
                <a:effectLst/>
                <a:latin typeface="-apple-system"/>
              </a:rPr>
              <a:t> și/sau </a:t>
            </a:r>
            <a:r>
              <a:rPr lang="ro-RO" b="0" i="0" u="none" strike="noStrike">
                <a:solidFill>
                  <a:srgbClr val="6B4BA1"/>
                </a:solidFill>
                <a:effectLst/>
                <a:latin typeface="-apple-system"/>
                <a:hlinkClick r:id="rId3" tooltip="Tensiune electrică"/>
              </a:rPr>
              <a:t>tensiune electrică</a:t>
            </a:r>
            <a:r>
              <a:rPr lang="ro-RO" b="0" i="0">
                <a:solidFill>
                  <a:srgbClr val="222222"/>
                </a:solidFill>
                <a:effectLst/>
                <a:latin typeface="-apple-system"/>
              </a:rPr>
              <a:t>). Ele sunt numeroase, fiind întâlnite și ca aplicații în diferite domenii tehnice.</a:t>
            </a:r>
            <a:endParaRPr lang="ro-RO"/>
          </a:p>
        </p:txBody>
      </p:sp>
      <p:sp>
        <p:nvSpPr>
          <p:cNvPr id="4" name="Substituent conținut 3">
            <a:extLst>
              <a:ext uri="{FF2B5EF4-FFF2-40B4-BE49-F238E27FC236}">
                <a16:creationId xmlns:a16="http://schemas.microsoft.com/office/drawing/2014/main" id="{009B1B5A-C38C-4545-811B-49C7042821CB}"/>
              </a:ext>
            </a:extLst>
          </p:cNvPr>
          <p:cNvSpPr>
            <a:spLocks noGrp="1"/>
          </p:cNvSpPr>
          <p:nvPr>
            <p:ph sz="half" idx="2"/>
          </p:nvPr>
        </p:nvSpPr>
        <p:spPr/>
        <p:txBody>
          <a:bodyPr>
            <a:normAutofit fontScale="85000" lnSpcReduction="10000"/>
          </a:bodyPr>
          <a:lstStyle/>
          <a:p>
            <a:r>
              <a:rPr lang="ro-RO" b="0" i="0">
                <a:solidFill>
                  <a:srgbClr val="222222"/>
                </a:solidFill>
                <a:effectLst/>
                <a:latin typeface="-apple-system"/>
              </a:rPr>
              <a:t>Efectul termic (denumit și </a:t>
            </a:r>
            <a:r>
              <a:rPr lang="ro-RO" b="0" i="1">
                <a:solidFill>
                  <a:srgbClr val="222222"/>
                </a:solidFill>
                <a:effectLst/>
                <a:latin typeface="-apple-system"/>
              </a:rPr>
              <a:t>efect Joule-Lenz</a:t>
            </a:r>
            <a:r>
              <a:rPr lang="ro-RO" b="0" i="0">
                <a:solidFill>
                  <a:srgbClr val="222222"/>
                </a:solidFill>
                <a:effectLst/>
                <a:latin typeface="-apple-system"/>
              </a:rPr>
              <a:t>) este reprezentat de disiparea căldurii într-un conductor traversat de un curent electric. Aceasta se datorează interacțiunii particulelor curentului (de regulă </a:t>
            </a:r>
            <a:r>
              <a:rPr lang="ro-RO" b="0" i="0" u="none" strike="noStrike">
                <a:solidFill>
                  <a:srgbClr val="6B4BA1"/>
                </a:solidFill>
                <a:effectLst/>
                <a:latin typeface="-apple-system"/>
                <a:hlinkClick r:id="rId4" tooltip="Electron"/>
              </a:rPr>
              <a:t>electroni</a:t>
            </a:r>
            <a:r>
              <a:rPr lang="ro-RO" b="0" i="0">
                <a:solidFill>
                  <a:srgbClr val="222222"/>
                </a:solidFill>
                <a:effectLst/>
                <a:latin typeface="-apple-system"/>
              </a:rPr>
              <a:t>) cu atomii conductorului, interacțiuni prin care primele le cedează ultimilor din </a:t>
            </a:r>
            <a:r>
              <a:rPr lang="ro-RO" b="0" i="0" u="none" strike="noStrike">
                <a:solidFill>
                  <a:srgbClr val="6B4BA1"/>
                </a:solidFill>
                <a:effectLst/>
                <a:latin typeface="-apple-system"/>
                <a:hlinkClick r:id="rId5" tooltip="Energie cinetică"/>
              </a:rPr>
              <a:t>energia lor cinetică</a:t>
            </a:r>
            <a:r>
              <a:rPr lang="ro-RO" b="0" i="0">
                <a:solidFill>
                  <a:srgbClr val="222222"/>
                </a:solidFill>
                <a:effectLst/>
                <a:latin typeface="-apple-system"/>
              </a:rPr>
              <a:t>, contribuind la mărirea agitației termice în masa conductorului.</a:t>
            </a:r>
            <a:endParaRPr lang="ro-RO"/>
          </a:p>
        </p:txBody>
      </p:sp>
    </p:spTree>
    <p:extLst>
      <p:ext uri="{BB962C8B-B14F-4D97-AF65-F5344CB8AC3E}">
        <p14:creationId xmlns:p14="http://schemas.microsoft.com/office/powerpoint/2010/main" val="34963862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F0A9B1EF-D22E-0D41-A9CA-49AF68F4A7D6}"/>
              </a:ext>
            </a:extLst>
          </p:cNvPr>
          <p:cNvSpPr>
            <a:spLocks noGrp="1"/>
          </p:cNvSpPr>
          <p:nvPr>
            <p:ph type="title"/>
          </p:nvPr>
        </p:nvSpPr>
        <p:spPr/>
        <p:txBody>
          <a:bodyPr/>
          <a:lstStyle/>
          <a:p>
            <a:r>
              <a:rPr lang="ro-RO"/>
              <a:t>Aplicatii industriale</a:t>
            </a:r>
          </a:p>
        </p:txBody>
      </p:sp>
      <p:sp>
        <p:nvSpPr>
          <p:cNvPr id="3" name="Substituent conținut 2">
            <a:extLst>
              <a:ext uri="{FF2B5EF4-FFF2-40B4-BE49-F238E27FC236}">
                <a16:creationId xmlns:a16="http://schemas.microsoft.com/office/drawing/2014/main" id="{44A0FB5F-C2CF-6348-8D89-7F52E8CAE2B8}"/>
              </a:ext>
            </a:extLst>
          </p:cNvPr>
          <p:cNvSpPr>
            <a:spLocks noGrp="1"/>
          </p:cNvSpPr>
          <p:nvPr>
            <p:ph idx="1"/>
          </p:nvPr>
        </p:nvSpPr>
        <p:spPr/>
        <p:txBody>
          <a:bodyPr>
            <a:normAutofit lnSpcReduction="10000"/>
          </a:bodyPr>
          <a:lstStyle/>
          <a:p>
            <a:r>
              <a:rPr lang="ro-RO" b="0" i="0">
                <a:solidFill>
                  <a:srgbClr val="222222"/>
                </a:solidFill>
                <a:effectLst/>
                <a:latin typeface="-apple-system"/>
              </a:rPr>
              <a:t>Produsele tehnice (dispozitive, aparate, utilaje) folosite la încălzire industrială, precum și pentru uzul casnic, funcționează pe baza efectului Termic. Elementul constructiv de circuit comun în alcătuirea acestor produse este un rezistor (sau mai multe, grupate adecvat) în care se dezvoltă efectul Termic al curentului electric. Rezistorul său (elementul rezistiv care disipă căldura) este realizat din nicrom, feronicrom, fecral, kanthal, cromal ș.a. Aceste materiale sunt rezistente la temperaturi mari, au rezistivitate electrică ridicată și un coeficient mare de temperatură al rezistivității..</a:t>
            </a:r>
            <a:endParaRPr lang="ro-RO"/>
          </a:p>
        </p:txBody>
      </p:sp>
    </p:spTree>
    <p:extLst>
      <p:ext uri="{BB962C8B-B14F-4D97-AF65-F5344CB8AC3E}">
        <p14:creationId xmlns:p14="http://schemas.microsoft.com/office/powerpoint/2010/main" val="6330916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D1AABD2E-5FFB-3F46-B515-52C320DA562E}"/>
              </a:ext>
            </a:extLst>
          </p:cNvPr>
          <p:cNvSpPr>
            <a:spLocks noGrp="1"/>
          </p:cNvSpPr>
          <p:nvPr>
            <p:ph type="title"/>
          </p:nvPr>
        </p:nvSpPr>
        <p:spPr/>
        <p:txBody>
          <a:bodyPr/>
          <a:lstStyle/>
          <a:p>
            <a:r>
              <a:rPr lang="ro-RO"/>
              <a:t>Efectul magnetic</a:t>
            </a:r>
          </a:p>
        </p:txBody>
      </p:sp>
      <p:sp>
        <p:nvSpPr>
          <p:cNvPr id="3" name="Substituent conținut 2">
            <a:extLst>
              <a:ext uri="{FF2B5EF4-FFF2-40B4-BE49-F238E27FC236}">
                <a16:creationId xmlns:a16="http://schemas.microsoft.com/office/drawing/2014/main" id="{036555F8-BFF0-4643-8BE8-A442E3BA4F94}"/>
              </a:ext>
            </a:extLst>
          </p:cNvPr>
          <p:cNvSpPr>
            <a:spLocks noGrp="1"/>
          </p:cNvSpPr>
          <p:nvPr>
            <p:ph sz="half" idx="1"/>
          </p:nvPr>
        </p:nvSpPr>
        <p:spPr/>
        <p:txBody>
          <a:bodyPr>
            <a:normAutofit fontScale="55000" lnSpcReduction="20000"/>
          </a:bodyPr>
          <a:lstStyle/>
          <a:p>
            <a:pPr fontAlgn="base"/>
            <a:r>
              <a:rPr lang="ro-RO" b="0" i="0">
                <a:solidFill>
                  <a:srgbClr val="222222"/>
                </a:solidFill>
                <a:effectLst/>
                <a:latin typeface="-apple-system"/>
              </a:rPr>
              <a:t>Constă în apariția unui câmp magnetic în jurul unui conductor parcurs de curent electric.</a:t>
            </a:r>
          </a:p>
          <a:p>
            <a:pPr fontAlgn="base"/>
            <a:r>
              <a:rPr lang="ro-RO" b="0" i="0">
                <a:solidFill>
                  <a:srgbClr val="222222"/>
                </a:solidFill>
                <a:effectLst/>
                <a:latin typeface="-apple-system"/>
              </a:rPr>
              <a:t>Modulul vectorului inducție magnetică într-un punct situat la distanța r de conductorul parcurs de curent electric este:</a:t>
            </a:r>
          </a:p>
          <a:p>
            <a:pPr fontAlgn="base"/>
            <a:r>
              <a:rPr lang="ro-RO" b="0" i="0">
                <a:solidFill>
                  <a:srgbClr val="222222"/>
                </a:solidFill>
                <a:effectLst/>
                <a:latin typeface="-apple-system"/>
              </a:rPr>
              <a:t>B=</a:t>
            </a:r>
            <a:r>
              <a:rPr lang="el-GR" b="0" i="0">
                <a:solidFill>
                  <a:srgbClr val="222222"/>
                </a:solidFill>
                <a:effectLst/>
                <a:latin typeface="-apple-system"/>
              </a:rPr>
              <a:t>μ</a:t>
            </a:r>
            <a:r>
              <a:rPr lang="ro-RO" b="0" i="0">
                <a:solidFill>
                  <a:srgbClr val="222222"/>
                </a:solidFill>
                <a:effectLst/>
                <a:latin typeface="-apple-system"/>
              </a:rPr>
              <a:t>I/2</a:t>
            </a:r>
            <a:r>
              <a:rPr lang="el-GR" b="0" i="0">
                <a:solidFill>
                  <a:srgbClr val="222222"/>
                </a:solidFill>
                <a:effectLst/>
                <a:latin typeface="-apple-system"/>
              </a:rPr>
              <a:t>π</a:t>
            </a:r>
            <a:r>
              <a:rPr lang="ro-RO" b="0" i="0">
                <a:solidFill>
                  <a:srgbClr val="222222"/>
                </a:solidFill>
                <a:effectLst/>
                <a:latin typeface="-apple-system"/>
              </a:rPr>
              <a:t>r unde,</a:t>
            </a:r>
          </a:p>
          <a:p>
            <a:pPr fontAlgn="base"/>
            <a:r>
              <a:rPr lang="el-GR" b="0" i="0">
                <a:solidFill>
                  <a:srgbClr val="222222"/>
                </a:solidFill>
                <a:effectLst/>
                <a:latin typeface="-apple-system"/>
              </a:rPr>
              <a:t>μ-</a:t>
            </a:r>
            <a:r>
              <a:rPr lang="ro-RO" b="0" i="0">
                <a:solidFill>
                  <a:srgbClr val="222222"/>
                </a:solidFill>
                <a:effectLst/>
                <a:latin typeface="-apple-system"/>
              </a:rPr>
              <a:t>permeabilitate magnetică absolută; I-intensitatea curentului care străbate conductorul;</a:t>
            </a:r>
          </a:p>
          <a:p>
            <a:pPr fontAlgn="base"/>
            <a:r>
              <a:rPr lang="ro-RO" b="0" i="0">
                <a:solidFill>
                  <a:srgbClr val="222222"/>
                </a:solidFill>
                <a:effectLst/>
                <a:latin typeface="-apple-system"/>
              </a:rPr>
              <a:t>Modulul vectorului inducție magnetică a câmpului magnetic creat în centrul unei spire circulare de rază r, parcursă de curent electric este:</a:t>
            </a:r>
          </a:p>
          <a:p>
            <a:pPr fontAlgn="base"/>
            <a:r>
              <a:rPr lang="ro-RO" b="0" i="0">
                <a:solidFill>
                  <a:srgbClr val="222222"/>
                </a:solidFill>
                <a:effectLst/>
                <a:latin typeface="-apple-system"/>
              </a:rPr>
              <a:t>B=</a:t>
            </a:r>
            <a:r>
              <a:rPr lang="el-GR" b="0" i="0">
                <a:solidFill>
                  <a:srgbClr val="222222"/>
                </a:solidFill>
                <a:effectLst/>
                <a:latin typeface="-apple-system"/>
              </a:rPr>
              <a:t>μ</a:t>
            </a:r>
            <a:r>
              <a:rPr lang="ro-RO" b="0" i="0">
                <a:solidFill>
                  <a:srgbClr val="222222"/>
                </a:solidFill>
                <a:effectLst/>
                <a:latin typeface="-apple-system"/>
              </a:rPr>
              <a:t>I/2r</a:t>
            </a:r>
          </a:p>
          <a:p>
            <a:pPr fontAlgn="base"/>
            <a:r>
              <a:rPr lang="ro-RO" b="0" i="0">
                <a:solidFill>
                  <a:srgbClr val="222222"/>
                </a:solidFill>
                <a:effectLst/>
                <a:latin typeface="-apple-system"/>
              </a:rPr>
              <a:t>B-inducția magnetică; {B}</a:t>
            </a:r>
            <a:r>
              <a:rPr lang="ro-RO" b="0" i="0" baseline="-25000">
                <a:solidFill>
                  <a:srgbClr val="222222"/>
                </a:solidFill>
                <a:effectLst/>
                <a:latin typeface="inherit"/>
              </a:rPr>
              <a:t>SI</a:t>
            </a:r>
            <a:r>
              <a:rPr lang="ro-RO" b="0" i="0">
                <a:solidFill>
                  <a:srgbClr val="222222"/>
                </a:solidFill>
                <a:effectLst/>
                <a:latin typeface="-apple-system"/>
              </a:rPr>
              <a:t>=1T (tesla);</a:t>
            </a:r>
          </a:p>
          <a:p>
            <a:pPr marL="0" indent="0">
              <a:buNone/>
            </a:pPr>
            <a:endParaRPr lang="ro-RO"/>
          </a:p>
        </p:txBody>
      </p:sp>
      <p:pic>
        <p:nvPicPr>
          <p:cNvPr id="5" name="Imagine 5">
            <a:extLst>
              <a:ext uri="{FF2B5EF4-FFF2-40B4-BE49-F238E27FC236}">
                <a16:creationId xmlns:a16="http://schemas.microsoft.com/office/drawing/2014/main" id="{7531355D-BDE3-7A40-9AC2-3F96602C6CA8}"/>
              </a:ext>
            </a:extLst>
          </p:cNvPr>
          <p:cNvPicPr>
            <a:picLocks noGrp="1" noChangeAspect="1"/>
          </p:cNvPicPr>
          <p:nvPr>
            <p:ph sz="half" idx="2"/>
          </p:nvPr>
        </p:nvPicPr>
        <p:blipFill>
          <a:blip r:embed="rId2"/>
          <a:stretch>
            <a:fillRect/>
          </a:stretch>
        </p:blipFill>
        <p:spPr>
          <a:xfrm>
            <a:off x="7252147" y="2488163"/>
            <a:ext cx="2498545" cy="2439694"/>
          </a:xfrm>
        </p:spPr>
      </p:pic>
    </p:spTree>
    <p:extLst>
      <p:ext uri="{BB962C8B-B14F-4D97-AF65-F5344CB8AC3E}">
        <p14:creationId xmlns:p14="http://schemas.microsoft.com/office/powerpoint/2010/main" val="40637441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0B4C7E3D-69C6-9245-8EB3-11F8044A20F2}"/>
              </a:ext>
            </a:extLst>
          </p:cNvPr>
          <p:cNvSpPr>
            <a:spLocks noGrp="1"/>
          </p:cNvSpPr>
          <p:nvPr>
            <p:ph type="title"/>
          </p:nvPr>
        </p:nvSpPr>
        <p:spPr/>
        <p:txBody>
          <a:bodyPr/>
          <a:lstStyle/>
          <a:p>
            <a:r>
              <a:rPr lang="ro-RO"/>
              <a:t>Efectul chimic al curentului electric</a:t>
            </a:r>
          </a:p>
        </p:txBody>
      </p:sp>
      <p:sp>
        <p:nvSpPr>
          <p:cNvPr id="3" name="Substituent conținut 2">
            <a:extLst>
              <a:ext uri="{FF2B5EF4-FFF2-40B4-BE49-F238E27FC236}">
                <a16:creationId xmlns:a16="http://schemas.microsoft.com/office/drawing/2014/main" id="{55ECC76F-AFAC-FC49-B2CD-A4FA75C7DDAC}"/>
              </a:ext>
            </a:extLst>
          </p:cNvPr>
          <p:cNvSpPr>
            <a:spLocks noGrp="1"/>
          </p:cNvSpPr>
          <p:nvPr>
            <p:ph sz="half" idx="1"/>
          </p:nvPr>
        </p:nvSpPr>
        <p:spPr/>
        <p:txBody>
          <a:bodyPr/>
          <a:lstStyle/>
          <a:p>
            <a:r>
              <a:rPr lang="ro-RO"/>
              <a:t>Electroliza</a:t>
            </a:r>
          </a:p>
          <a:p>
            <a:r>
              <a:rPr lang="ro-RO" b="0" i="0">
                <a:solidFill>
                  <a:srgbClr val="222222"/>
                </a:solidFill>
                <a:effectLst/>
                <a:latin typeface="-apple-system"/>
              </a:rPr>
              <a:t>Electroliza este procesul de orientare și separare a ionilor unui electrolit cu ajutorul curentului electric continuu.</a:t>
            </a:r>
          </a:p>
          <a:p>
            <a:endParaRPr lang="ro-RO"/>
          </a:p>
        </p:txBody>
      </p:sp>
      <p:pic>
        <p:nvPicPr>
          <p:cNvPr id="9" name="Imagine 9">
            <a:extLst>
              <a:ext uri="{FF2B5EF4-FFF2-40B4-BE49-F238E27FC236}">
                <a16:creationId xmlns:a16="http://schemas.microsoft.com/office/drawing/2014/main" id="{9E2FE3E0-FC03-9449-92C7-4054FE08FB5D}"/>
              </a:ext>
            </a:extLst>
          </p:cNvPr>
          <p:cNvPicPr>
            <a:picLocks noGrp="1" noChangeAspect="1"/>
          </p:cNvPicPr>
          <p:nvPr>
            <p:ph sz="half" idx="2"/>
          </p:nvPr>
        </p:nvPicPr>
        <p:blipFill>
          <a:blip r:embed="rId2"/>
          <a:stretch>
            <a:fillRect/>
          </a:stretch>
        </p:blipFill>
        <p:spPr>
          <a:xfrm>
            <a:off x="7165921" y="2097089"/>
            <a:ext cx="2853884" cy="3801374"/>
          </a:xfrm>
        </p:spPr>
      </p:pic>
    </p:spTree>
    <p:extLst>
      <p:ext uri="{BB962C8B-B14F-4D97-AF65-F5344CB8AC3E}">
        <p14:creationId xmlns:p14="http://schemas.microsoft.com/office/powerpoint/2010/main" val="1437580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5C2818D4-DFBF-AB4B-B751-828A04AEC8ED}"/>
              </a:ext>
            </a:extLst>
          </p:cNvPr>
          <p:cNvSpPr>
            <a:spLocks noGrp="1"/>
          </p:cNvSpPr>
          <p:nvPr>
            <p:ph type="title"/>
          </p:nvPr>
        </p:nvSpPr>
        <p:spPr/>
        <p:txBody>
          <a:bodyPr/>
          <a:lstStyle/>
          <a:p>
            <a:r>
              <a:rPr lang="ro-RO"/>
              <a:t>Aplicatii industriale</a:t>
            </a:r>
          </a:p>
        </p:txBody>
      </p:sp>
      <p:sp>
        <p:nvSpPr>
          <p:cNvPr id="3" name="Substituent conținut 2">
            <a:extLst>
              <a:ext uri="{FF2B5EF4-FFF2-40B4-BE49-F238E27FC236}">
                <a16:creationId xmlns:a16="http://schemas.microsoft.com/office/drawing/2014/main" id="{52DD38A6-3895-F54F-93D3-B6164FC1D2C4}"/>
              </a:ext>
            </a:extLst>
          </p:cNvPr>
          <p:cNvSpPr>
            <a:spLocks noGrp="1"/>
          </p:cNvSpPr>
          <p:nvPr>
            <p:ph idx="1"/>
          </p:nvPr>
        </p:nvSpPr>
        <p:spPr/>
        <p:txBody>
          <a:bodyPr>
            <a:normAutofit fontScale="92500" lnSpcReduction="20000"/>
          </a:bodyPr>
          <a:lstStyle/>
          <a:p>
            <a:pPr fontAlgn="base"/>
            <a:r>
              <a:rPr lang="ro-RO" b="0" i="0">
                <a:solidFill>
                  <a:srgbClr val="222222"/>
                </a:solidFill>
                <a:effectLst/>
                <a:latin typeface="-apple-system"/>
              </a:rPr>
              <a:t>Electroliza este utilizată pentru obținerea metalelor pure (Cu, Ag, Al, Zn, Pt) în galvanoplastie, galvanostegie.</a:t>
            </a:r>
          </a:p>
          <a:p>
            <a:pPr fontAlgn="base"/>
            <a:r>
              <a:rPr lang="ro-RO" b="0" i="0">
                <a:solidFill>
                  <a:srgbClr val="222222"/>
                </a:solidFill>
                <a:effectLst/>
                <a:latin typeface="-apple-system"/>
              </a:rPr>
              <a:t>Obținerea metalelor pure prin rafinare se realizează prin electroliza cu anod solubil unde metalul este transferat de pe anodul impur pe catodul realizat sub forma unei lame sau a unui fir foarte pur. Aluminiul pur se obține din praf de alumină (Al2O3), care se topește într-o cuvă cu pereți din grafit, acesta constituind catodul. Anodul este un electrod din grafit. În urma electrolizei ionii de Al3+ se depun pe pereții cuvei.</a:t>
            </a:r>
          </a:p>
          <a:p>
            <a:pPr fontAlgn="base"/>
            <a:r>
              <a:rPr lang="ro-RO" b="0" i="0">
                <a:solidFill>
                  <a:srgbClr val="222222"/>
                </a:solidFill>
                <a:effectLst/>
                <a:latin typeface="-apple-system"/>
              </a:rPr>
              <a:t>Prin electroliză se obține și cuprul electrotehnic de mare puritate.</a:t>
            </a:r>
          </a:p>
          <a:p>
            <a:pPr marL="0" indent="0">
              <a:buNone/>
            </a:pPr>
            <a:endParaRPr lang="ro-RO"/>
          </a:p>
        </p:txBody>
      </p:sp>
    </p:spTree>
    <p:extLst>
      <p:ext uri="{BB962C8B-B14F-4D97-AF65-F5344CB8AC3E}">
        <p14:creationId xmlns:p14="http://schemas.microsoft.com/office/powerpoint/2010/main" val="11249925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B990271C-9C84-E24B-B7DA-49C9C35B55B9}"/>
              </a:ext>
            </a:extLst>
          </p:cNvPr>
          <p:cNvSpPr>
            <a:spLocks noGrp="1"/>
          </p:cNvSpPr>
          <p:nvPr>
            <p:ph type="title"/>
          </p:nvPr>
        </p:nvSpPr>
        <p:spPr/>
        <p:txBody>
          <a:bodyPr/>
          <a:lstStyle/>
          <a:p>
            <a:r>
              <a:rPr lang="ro-RO"/>
              <a:t>Efectul Hall</a:t>
            </a:r>
            <a:br>
              <a:rPr lang="ro-RO"/>
            </a:br>
            <a:endParaRPr lang="ro-RO"/>
          </a:p>
        </p:txBody>
      </p:sp>
      <p:sp>
        <p:nvSpPr>
          <p:cNvPr id="3" name="Substituent conținut 2">
            <a:extLst>
              <a:ext uri="{FF2B5EF4-FFF2-40B4-BE49-F238E27FC236}">
                <a16:creationId xmlns:a16="http://schemas.microsoft.com/office/drawing/2014/main" id="{16163BCF-423C-AF4B-AB39-713190F1FCE3}"/>
              </a:ext>
            </a:extLst>
          </p:cNvPr>
          <p:cNvSpPr>
            <a:spLocks noGrp="1"/>
          </p:cNvSpPr>
          <p:nvPr>
            <p:ph sz="half" idx="1"/>
          </p:nvPr>
        </p:nvSpPr>
        <p:spPr>
          <a:xfrm>
            <a:off x="1141413" y="2249486"/>
            <a:ext cx="4878389" cy="3541714"/>
          </a:xfrm>
        </p:spPr>
        <p:txBody>
          <a:bodyPr>
            <a:normAutofit fontScale="55000" lnSpcReduction="20000"/>
          </a:bodyPr>
          <a:lstStyle/>
          <a:p>
            <a:pPr fontAlgn="base"/>
            <a:r>
              <a:rPr lang="ro-RO" b="0" i="0">
                <a:solidFill>
                  <a:srgbClr val="222222"/>
                </a:solidFill>
                <a:effectLst/>
                <a:latin typeface="-apple-system"/>
              </a:rPr>
              <a:t>Plasăm o plăcuță din material semiconductor într-un câmp magnetic uniform de </a:t>
            </a:r>
            <a:r>
              <a:rPr lang="ro-RO" b="0" i="0" u="none" strike="noStrike">
                <a:solidFill>
                  <a:srgbClr val="DD3333"/>
                </a:solidFill>
                <a:effectLst/>
                <a:latin typeface="inherit"/>
                <a:hlinkClick r:id="rId2" tooltip="Inducție — pagină inexistentă"/>
              </a:rPr>
              <a:t>inducție</a:t>
            </a:r>
            <a:r>
              <a:rPr lang="ro-RO" b="0" i="0">
                <a:solidFill>
                  <a:srgbClr val="222222"/>
                </a:solidFill>
                <a:effectLst/>
                <a:latin typeface="-apple-system"/>
              </a:rPr>
              <a:t> B, perpendicular pe fețele laterale, prin care circulă curentul I.</a:t>
            </a:r>
          </a:p>
          <a:p>
            <a:pPr fontAlgn="base"/>
            <a:r>
              <a:rPr lang="ro-RO" b="0" i="0">
                <a:solidFill>
                  <a:srgbClr val="222222"/>
                </a:solidFill>
                <a:effectLst/>
                <a:latin typeface="-apple-system"/>
              </a:rPr>
              <a:t>Sub acțiunea </a:t>
            </a:r>
            <a:r>
              <a:rPr lang="ro-RO" b="0" i="0" u="none" strike="noStrike">
                <a:solidFill>
                  <a:srgbClr val="DD3333"/>
                </a:solidFill>
                <a:effectLst/>
                <a:latin typeface="inherit"/>
                <a:hlinkClick r:id="rId3" tooltip="Forței Lorentz — pagină inexistentă"/>
              </a:rPr>
              <a:t>forței Lorentz</a:t>
            </a:r>
            <a:r>
              <a:rPr lang="ro-RO" b="0" i="0">
                <a:solidFill>
                  <a:srgbClr val="222222"/>
                </a:solidFill>
                <a:effectLst/>
                <a:latin typeface="-apple-system"/>
              </a:rPr>
              <a:t>, electronii se vor deplasa spre fața interioară care se încarcă negativ. Fața superioară se încarcă pozitiv.</a:t>
            </a:r>
          </a:p>
          <a:p>
            <a:pPr fontAlgn="base"/>
            <a:r>
              <a:rPr lang="ro-RO" b="0" i="0">
                <a:solidFill>
                  <a:srgbClr val="222222"/>
                </a:solidFill>
                <a:effectLst/>
                <a:latin typeface="-apple-system"/>
              </a:rPr>
              <a:t>Între cele doua plăci se formează un </a:t>
            </a:r>
            <a:r>
              <a:rPr lang="ro-RO" b="0" i="0" u="none" strike="noStrike">
                <a:solidFill>
                  <a:srgbClr val="DD3333"/>
                </a:solidFill>
                <a:effectLst/>
                <a:latin typeface="inherit"/>
                <a:hlinkClick r:id="rId4" tooltip="Câmp electrostatic — pagină inexistentă"/>
              </a:rPr>
              <a:t>câmp electrostatic</a:t>
            </a:r>
            <a:r>
              <a:rPr lang="ro-RO" b="0" i="0">
                <a:solidFill>
                  <a:srgbClr val="222222"/>
                </a:solidFill>
                <a:effectLst/>
                <a:latin typeface="-apple-system"/>
              </a:rPr>
              <a:t> de intensitate Eh, care exercită asupra fiecărui </a:t>
            </a:r>
            <a:r>
              <a:rPr lang="ro-RO" b="0" i="0" u="none" strike="noStrike">
                <a:solidFill>
                  <a:srgbClr val="6B4BA1"/>
                </a:solidFill>
                <a:effectLst/>
                <a:latin typeface="inherit"/>
                <a:hlinkClick r:id="rId5" tooltip="Electron"/>
              </a:rPr>
              <a:t>electron</a:t>
            </a:r>
            <a:r>
              <a:rPr lang="ro-RO" b="0" i="0">
                <a:solidFill>
                  <a:srgbClr val="222222"/>
                </a:solidFill>
                <a:effectLst/>
                <a:latin typeface="-apple-system"/>
              </a:rPr>
              <a:t> o </a:t>
            </a:r>
            <a:r>
              <a:rPr lang="ro-RO" b="0" i="0" u="none" strike="noStrike">
                <a:solidFill>
                  <a:srgbClr val="DD3333"/>
                </a:solidFill>
                <a:effectLst/>
                <a:latin typeface="inherit"/>
                <a:hlinkClick r:id="rId6" tooltip="Forță electrică — pagină inexistentă"/>
              </a:rPr>
              <a:t>forță electrică</a:t>
            </a:r>
            <a:r>
              <a:rPr lang="ro-RO" b="0" i="0">
                <a:solidFill>
                  <a:srgbClr val="222222"/>
                </a:solidFill>
                <a:effectLst/>
                <a:latin typeface="-apple-system"/>
              </a:rPr>
              <a:t> Fe egală și de sens opus forței Lorentz.</a:t>
            </a:r>
          </a:p>
          <a:p>
            <a:pPr fontAlgn="base"/>
            <a:r>
              <a:rPr lang="ro-RO" b="0" i="0">
                <a:solidFill>
                  <a:srgbClr val="222222"/>
                </a:solidFill>
                <a:effectLst/>
                <a:latin typeface="-apple-system"/>
              </a:rPr>
              <a:t>Între fețe se menține constantă diferența de potențial Uh=Ua-Ub numită tensiune Hall.</a:t>
            </a:r>
          </a:p>
          <a:p>
            <a:pPr fontAlgn="base"/>
            <a:r>
              <a:rPr lang="ro-RO" b="0" i="0">
                <a:solidFill>
                  <a:srgbClr val="222222"/>
                </a:solidFill>
                <a:effectLst/>
                <a:latin typeface="-apple-system"/>
              </a:rPr>
              <a:t>Se demonstrează că Uh=Kh x I x B unde Kh se numește constanta Hall și depinde de temperatură și de natura materialului.</a:t>
            </a:r>
          </a:p>
          <a:p>
            <a:pPr marL="0" indent="0">
              <a:buNone/>
            </a:pPr>
            <a:endParaRPr lang="ro-RO"/>
          </a:p>
        </p:txBody>
      </p:sp>
      <p:pic>
        <p:nvPicPr>
          <p:cNvPr id="5" name="Imagine 5">
            <a:extLst>
              <a:ext uri="{FF2B5EF4-FFF2-40B4-BE49-F238E27FC236}">
                <a16:creationId xmlns:a16="http://schemas.microsoft.com/office/drawing/2014/main" id="{165D61E0-2851-CC40-8443-9E418F9725B5}"/>
              </a:ext>
            </a:extLst>
          </p:cNvPr>
          <p:cNvPicPr>
            <a:picLocks noGrp="1" noChangeAspect="1"/>
          </p:cNvPicPr>
          <p:nvPr>
            <p:ph sz="half" idx="2"/>
          </p:nvPr>
        </p:nvPicPr>
        <p:blipFill>
          <a:blip r:embed="rId7"/>
          <a:stretch>
            <a:fillRect/>
          </a:stretch>
        </p:blipFill>
        <p:spPr>
          <a:xfrm>
            <a:off x="6976753" y="2381847"/>
            <a:ext cx="3061803" cy="3072009"/>
          </a:xfrm>
        </p:spPr>
      </p:pic>
    </p:spTree>
    <p:extLst>
      <p:ext uri="{BB962C8B-B14F-4D97-AF65-F5344CB8AC3E}">
        <p14:creationId xmlns:p14="http://schemas.microsoft.com/office/powerpoint/2010/main" val="599336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3793E1C1-60BF-164A-B8D9-75ED0629294B}"/>
              </a:ext>
            </a:extLst>
          </p:cNvPr>
          <p:cNvSpPr>
            <a:spLocks noGrp="1"/>
          </p:cNvSpPr>
          <p:nvPr>
            <p:ph type="title"/>
          </p:nvPr>
        </p:nvSpPr>
        <p:spPr/>
        <p:txBody>
          <a:bodyPr/>
          <a:lstStyle/>
          <a:p>
            <a:r>
              <a:rPr lang="ro-RO"/>
              <a:t>Efectul piezoelectric</a:t>
            </a:r>
          </a:p>
        </p:txBody>
      </p:sp>
      <p:sp>
        <p:nvSpPr>
          <p:cNvPr id="3" name="Substituent conținut 2">
            <a:extLst>
              <a:ext uri="{FF2B5EF4-FFF2-40B4-BE49-F238E27FC236}">
                <a16:creationId xmlns:a16="http://schemas.microsoft.com/office/drawing/2014/main" id="{CBCCB9EF-3DDB-3A49-8836-007319DFD00C}"/>
              </a:ext>
            </a:extLst>
          </p:cNvPr>
          <p:cNvSpPr>
            <a:spLocks noGrp="1"/>
          </p:cNvSpPr>
          <p:nvPr>
            <p:ph sz="half" idx="1"/>
          </p:nvPr>
        </p:nvSpPr>
        <p:spPr/>
        <p:txBody>
          <a:bodyPr>
            <a:normAutofit fontScale="55000" lnSpcReduction="20000"/>
          </a:bodyPr>
          <a:lstStyle/>
          <a:p>
            <a:pPr fontAlgn="base"/>
            <a:r>
              <a:rPr lang="ro-RO" b="0" i="0">
                <a:solidFill>
                  <a:srgbClr val="222222"/>
                </a:solidFill>
                <a:effectLst/>
                <a:latin typeface="-apple-system"/>
              </a:rPr>
              <a:t>Efectul piezoelectric direct constă în proprietatea unor cristale de a se încărca cu sarcină electrică pe unele dintre fețele acestora atunci când sunt supuse la solicitări de întindere sau de compresiune după o anumita direcție.</a:t>
            </a:r>
          </a:p>
          <a:p>
            <a:pPr fontAlgn="base"/>
            <a:r>
              <a:rPr lang="ro-RO" b="0" i="0">
                <a:solidFill>
                  <a:srgbClr val="222222"/>
                </a:solidFill>
                <a:effectLst/>
                <a:latin typeface="-apple-system"/>
              </a:rPr>
              <a:t>Efectul piezoelectric invers se numește electrostricțiune și constă în proprietatea cristalelor de a se deforma după anumite direcții, dacă pe unele dintre fețele acestora se află o diferență de potențial. Mărimea sarcinii electrice este proporțională cu mărimea forței aplicate.</a:t>
            </a:r>
          </a:p>
          <a:p>
            <a:pPr marL="0" indent="0">
              <a:buNone/>
            </a:pPr>
            <a:endParaRPr lang="ro-RO"/>
          </a:p>
        </p:txBody>
      </p:sp>
      <p:sp>
        <p:nvSpPr>
          <p:cNvPr id="4" name="Substituent conținut 3">
            <a:extLst>
              <a:ext uri="{FF2B5EF4-FFF2-40B4-BE49-F238E27FC236}">
                <a16:creationId xmlns:a16="http://schemas.microsoft.com/office/drawing/2014/main" id="{92C18A5E-A97B-7542-A80A-B48A43C44F54}"/>
              </a:ext>
            </a:extLst>
          </p:cNvPr>
          <p:cNvSpPr>
            <a:spLocks noGrp="1"/>
          </p:cNvSpPr>
          <p:nvPr>
            <p:ph sz="half" idx="2"/>
          </p:nvPr>
        </p:nvSpPr>
        <p:spPr/>
        <p:txBody>
          <a:bodyPr>
            <a:normAutofit fontScale="55000" lnSpcReduction="20000"/>
          </a:bodyPr>
          <a:lstStyle/>
          <a:p>
            <a:r>
              <a:rPr lang="ro-RO"/>
              <a:t>Aplicatii tehnice</a:t>
            </a:r>
          </a:p>
          <a:p>
            <a:r>
              <a:rPr lang="ro-RO" b="0" i="0">
                <a:solidFill>
                  <a:srgbClr val="222222"/>
                </a:solidFill>
                <a:effectLst/>
                <a:latin typeface="-apple-system"/>
              </a:rPr>
              <a:t>Doza de pickup este un cristal piezoelectric care este supus unor forțe de compresiune variabile și în funcție de adâncimea șanțului pe disc se va genera o tensiune variabilă corespunzătoare semnalului înregistrat. Brichetele piezoelectrice sunt echipate cu cristale piezoelectrice iar tensiunea rezultată aprinde gazul. Același efect se aplică adecvat, pentru aprinderea automată a combustibilului de aragaz. Cristalul piezoelectric este comprimat prin apăsarea butonului de aprindere. Efectul invers - electrostricțiunea este folosit la generarea sunetelor de frecvență variabilă. În funcție de tensiunea aplicată pe fețele cristalului piezoelectric, acesta își va modifica dimensiunile pe o anumită direcție, proporțional cu tensiunea aplicată.</a:t>
            </a:r>
            <a:endParaRPr lang="ro-RO"/>
          </a:p>
        </p:txBody>
      </p:sp>
    </p:spTree>
    <p:extLst>
      <p:ext uri="{BB962C8B-B14F-4D97-AF65-F5344CB8AC3E}">
        <p14:creationId xmlns:p14="http://schemas.microsoft.com/office/powerpoint/2010/main" val="3588236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94909EFF-C33D-584E-ABBA-BCF13268D5EE}"/>
              </a:ext>
            </a:extLst>
          </p:cNvPr>
          <p:cNvSpPr>
            <a:spLocks noGrp="1"/>
          </p:cNvSpPr>
          <p:nvPr>
            <p:ph type="title"/>
          </p:nvPr>
        </p:nvSpPr>
        <p:spPr/>
        <p:txBody>
          <a:bodyPr/>
          <a:lstStyle/>
          <a:p>
            <a:r>
              <a:rPr lang="ro-RO"/>
              <a:t>Efectul fotoelectric</a:t>
            </a:r>
          </a:p>
        </p:txBody>
      </p:sp>
      <p:sp>
        <p:nvSpPr>
          <p:cNvPr id="3" name="Substituent conținut 2">
            <a:extLst>
              <a:ext uri="{FF2B5EF4-FFF2-40B4-BE49-F238E27FC236}">
                <a16:creationId xmlns:a16="http://schemas.microsoft.com/office/drawing/2014/main" id="{41757888-B8A3-C34D-BA90-411A2E6B20AB}"/>
              </a:ext>
            </a:extLst>
          </p:cNvPr>
          <p:cNvSpPr>
            <a:spLocks noGrp="1"/>
          </p:cNvSpPr>
          <p:nvPr>
            <p:ph sz="half" idx="1"/>
          </p:nvPr>
        </p:nvSpPr>
        <p:spPr/>
        <p:txBody>
          <a:bodyPr>
            <a:normAutofit fontScale="62500" lnSpcReduction="20000"/>
          </a:bodyPr>
          <a:lstStyle/>
          <a:p>
            <a:pPr fontAlgn="base"/>
            <a:r>
              <a:rPr lang="ro-RO" b="0" i="0">
                <a:solidFill>
                  <a:srgbClr val="222222"/>
                </a:solidFill>
                <a:effectLst/>
                <a:latin typeface="-apple-system"/>
              </a:rPr>
              <a:t>Energia purtată de radiația electromagnetică este de natură discretă sub formă de cuante de energie numite fotoni.</a:t>
            </a:r>
          </a:p>
          <a:p>
            <a:pPr fontAlgn="base"/>
            <a:r>
              <a:rPr lang="ro-RO" b="0" i="0">
                <a:solidFill>
                  <a:srgbClr val="222222"/>
                </a:solidFill>
                <a:effectLst/>
                <a:latin typeface="-apple-system"/>
              </a:rPr>
              <a:t>Dacă pe suprafața unei plăcuțe semiconductoare cade un flux </a:t>
            </a:r>
            <a:r>
              <a:rPr lang="el-GR" b="0" i="0">
                <a:solidFill>
                  <a:srgbClr val="222222"/>
                </a:solidFill>
                <a:effectLst/>
                <a:latin typeface="-apple-system"/>
              </a:rPr>
              <a:t>Φ </a:t>
            </a:r>
            <a:r>
              <a:rPr lang="ro-RO" b="0" i="0">
                <a:solidFill>
                  <a:srgbClr val="222222"/>
                </a:solidFill>
                <a:effectLst/>
                <a:latin typeface="-apple-system"/>
              </a:rPr>
              <a:t>de radiații electromagnetice, acesta se desparte în trei componente (flux transmis, absorbit și reflectat). Fluxul absorbit conduce la mărirea la nivele energetice inferioare pe nivele energetice superioare, iar la atomii din nodurile rețelei cristaline crește energia de vibrație în jurul poziției de echilibru din nodurile rețelei cristaline.</a:t>
            </a:r>
          </a:p>
          <a:p>
            <a:pPr fontAlgn="base"/>
            <a:r>
              <a:rPr lang="ro-RO" b="0" i="0">
                <a:solidFill>
                  <a:srgbClr val="222222"/>
                </a:solidFill>
                <a:effectLst/>
                <a:latin typeface="-apple-system"/>
              </a:rPr>
              <a:t>Creșterea energiei de vibrație a atomilor rețelei se asociază cu apariția în rețea a unor purtători de energie de vibrație numiți fononi.</a:t>
            </a:r>
          </a:p>
          <a:p>
            <a:pPr marL="0" indent="0">
              <a:buNone/>
            </a:pPr>
            <a:endParaRPr lang="ro-RO"/>
          </a:p>
        </p:txBody>
      </p:sp>
      <p:pic>
        <p:nvPicPr>
          <p:cNvPr id="5" name="Imagine 5">
            <a:extLst>
              <a:ext uri="{FF2B5EF4-FFF2-40B4-BE49-F238E27FC236}">
                <a16:creationId xmlns:a16="http://schemas.microsoft.com/office/drawing/2014/main" id="{193A60AF-A9C7-D241-8A7F-CA43741A370A}"/>
              </a:ext>
            </a:extLst>
          </p:cNvPr>
          <p:cNvPicPr>
            <a:picLocks noGrp="1" noChangeAspect="1"/>
          </p:cNvPicPr>
          <p:nvPr>
            <p:ph sz="half" idx="2"/>
          </p:nvPr>
        </p:nvPicPr>
        <p:blipFill>
          <a:blip r:embed="rId2"/>
          <a:stretch>
            <a:fillRect/>
          </a:stretch>
        </p:blipFill>
        <p:spPr>
          <a:xfrm>
            <a:off x="6273316" y="2375065"/>
            <a:ext cx="4006262" cy="2821076"/>
          </a:xfrm>
        </p:spPr>
      </p:pic>
    </p:spTree>
    <p:extLst>
      <p:ext uri="{BB962C8B-B14F-4D97-AF65-F5344CB8AC3E}">
        <p14:creationId xmlns:p14="http://schemas.microsoft.com/office/powerpoint/2010/main" val="2800400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505E3F65-4D52-8A42-AA8D-DC4A2C8F2CC8}"/>
              </a:ext>
            </a:extLst>
          </p:cNvPr>
          <p:cNvSpPr>
            <a:spLocks noGrp="1"/>
          </p:cNvSpPr>
          <p:nvPr>
            <p:ph type="title"/>
          </p:nvPr>
        </p:nvSpPr>
        <p:spPr/>
        <p:txBody>
          <a:bodyPr/>
          <a:lstStyle/>
          <a:p>
            <a:r>
              <a:rPr lang="ro-RO"/>
              <a:t>Efecte termoelectrice(Seebeck si peltier)</a:t>
            </a:r>
            <a:br>
              <a:rPr lang="ro-RO"/>
            </a:br>
            <a:endParaRPr lang="ro-RO"/>
          </a:p>
        </p:txBody>
      </p:sp>
      <p:sp>
        <p:nvSpPr>
          <p:cNvPr id="3" name="Substituent conținut 2">
            <a:extLst>
              <a:ext uri="{FF2B5EF4-FFF2-40B4-BE49-F238E27FC236}">
                <a16:creationId xmlns:a16="http://schemas.microsoft.com/office/drawing/2014/main" id="{2A8A996F-BA55-E74E-9AE3-FFB670C9A2A4}"/>
              </a:ext>
            </a:extLst>
          </p:cNvPr>
          <p:cNvSpPr>
            <a:spLocks noGrp="1"/>
          </p:cNvSpPr>
          <p:nvPr>
            <p:ph sz="half" idx="1"/>
          </p:nvPr>
        </p:nvSpPr>
        <p:spPr>
          <a:xfrm>
            <a:off x="1141410" y="2249486"/>
            <a:ext cx="4878389" cy="3267592"/>
          </a:xfrm>
        </p:spPr>
        <p:txBody>
          <a:bodyPr>
            <a:normAutofit fontScale="55000" lnSpcReduction="20000"/>
          </a:bodyPr>
          <a:lstStyle/>
          <a:p>
            <a:pPr fontAlgn="base"/>
            <a:r>
              <a:rPr lang="ro-RO"/>
              <a:t>Efectul seebeck</a:t>
            </a:r>
          </a:p>
          <a:p>
            <a:pPr fontAlgn="base"/>
            <a:r>
              <a:rPr lang="ro-RO" b="0" i="0">
                <a:solidFill>
                  <a:srgbClr val="222222"/>
                </a:solidFill>
                <a:effectLst/>
                <a:latin typeface="-apple-system"/>
              </a:rPr>
              <a:t>Efectul Seebeck constă în apariția unei </a:t>
            </a:r>
            <a:r>
              <a:rPr lang="ro-RO" b="0" i="0" u="none" strike="noStrike">
                <a:solidFill>
                  <a:srgbClr val="6B4BA1"/>
                </a:solidFill>
                <a:effectLst/>
                <a:latin typeface="inherit"/>
                <a:hlinkClick r:id="rId2" tooltip="Tensiune electromotoare"/>
              </a:rPr>
              <a:t>tensiuni electromotoare</a:t>
            </a:r>
            <a:r>
              <a:rPr lang="ro-RO" b="0" i="0">
                <a:solidFill>
                  <a:srgbClr val="222222"/>
                </a:solidFill>
                <a:effectLst/>
                <a:latin typeface="-apple-system"/>
              </a:rPr>
              <a:t> într-un circuit format din două conductoare de natură diferită cu joncțiuni la capete, când cele două joncțiuni se află la temperaturi diferite.</a:t>
            </a:r>
          </a:p>
          <a:p>
            <a:pPr fontAlgn="base"/>
            <a:r>
              <a:rPr lang="ro-RO" b="0" i="0">
                <a:solidFill>
                  <a:srgbClr val="222222"/>
                </a:solidFill>
                <a:effectLst/>
                <a:latin typeface="-apple-system"/>
              </a:rPr>
              <a:t>Pe baza acestui efect se realizează </a:t>
            </a:r>
            <a:r>
              <a:rPr lang="ro-RO" b="0" i="0" u="none" strike="noStrike">
                <a:solidFill>
                  <a:srgbClr val="6B4BA1"/>
                </a:solidFill>
                <a:effectLst/>
                <a:latin typeface="inherit"/>
                <a:hlinkClick r:id="rId3" tooltip="Termocuplu"/>
              </a:rPr>
              <a:t>termocupluri</a:t>
            </a:r>
            <a:r>
              <a:rPr lang="ro-RO" b="0" i="0">
                <a:solidFill>
                  <a:srgbClr val="222222"/>
                </a:solidFill>
                <a:effectLst/>
                <a:latin typeface="-apple-system"/>
              </a:rPr>
              <a:t> pentru măsurarea temperaturii.</a:t>
            </a:r>
          </a:p>
          <a:p>
            <a:pPr fontAlgn="base"/>
            <a:endParaRPr lang="ro-RO" b="0" i="0">
              <a:solidFill>
                <a:srgbClr val="222222"/>
              </a:solidFill>
              <a:effectLst/>
              <a:latin typeface="-apple-system"/>
            </a:endParaRPr>
          </a:p>
          <a:p>
            <a:pPr marL="0" indent="0">
              <a:buNone/>
            </a:pPr>
            <a:endParaRPr lang="ro-RO"/>
          </a:p>
        </p:txBody>
      </p:sp>
      <p:sp>
        <p:nvSpPr>
          <p:cNvPr id="4" name="Substituent conținut 3">
            <a:extLst>
              <a:ext uri="{FF2B5EF4-FFF2-40B4-BE49-F238E27FC236}">
                <a16:creationId xmlns:a16="http://schemas.microsoft.com/office/drawing/2014/main" id="{6AF631A1-A0FF-B94E-BEF7-715542EF1E16}"/>
              </a:ext>
            </a:extLst>
          </p:cNvPr>
          <p:cNvSpPr>
            <a:spLocks noGrp="1"/>
          </p:cNvSpPr>
          <p:nvPr>
            <p:ph sz="half" idx="2"/>
          </p:nvPr>
        </p:nvSpPr>
        <p:spPr/>
        <p:txBody>
          <a:bodyPr>
            <a:normAutofit fontScale="55000" lnSpcReduction="20000"/>
          </a:bodyPr>
          <a:lstStyle/>
          <a:p>
            <a:r>
              <a:rPr lang="ro-RO"/>
              <a:t>Efectul peltier</a:t>
            </a:r>
          </a:p>
          <a:p>
            <a:pPr fontAlgn="base"/>
            <a:r>
              <a:rPr lang="ro-RO" b="0" i="0">
                <a:solidFill>
                  <a:srgbClr val="222222"/>
                </a:solidFill>
                <a:effectLst/>
                <a:latin typeface="-apple-system"/>
              </a:rPr>
              <a:t>Fenomenul invers este efectul Peltier, care se manifestă prin absorbția sau degajarea unei cantități de căldură (diferită de cea degajată prin efectul Joule al curentului electric) într-o joncțiune formată din doi conductori sau doi semiconductori diferiți și zona de contact, de exemplu între cupru și fier apare o tensiune electromotoare de contact.</a:t>
            </a:r>
          </a:p>
          <a:p>
            <a:pPr fontAlgn="base"/>
            <a:r>
              <a:rPr lang="ro-RO" b="0" i="0">
                <a:solidFill>
                  <a:srgbClr val="222222"/>
                </a:solidFill>
                <a:effectLst/>
                <a:latin typeface="-apple-system"/>
              </a:rPr>
              <a:t>Dacă prin joncțiune trece un curent electric cu semnul de la cupru la fier, electronii din zona de contact capătă energie cinetică suplimentară și temperatura joncțiunii crește; la trecerea unui curent în sens invers, temperatura joncțiunii scade.</a:t>
            </a:r>
          </a:p>
          <a:p>
            <a:pPr fontAlgn="base"/>
            <a:r>
              <a:rPr lang="ro-RO" b="0" i="0">
                <a:solidFill>
                  <a:srgbClr val="222222"/>
                </a:solidFill>
                <a:effectLst/>
                <a:latin typeface="-apple-system"/>
              </a:rPr>
              <a:t>Dacă într-un circuit electric cu două joncțiuni ca cele de mai sus, circulă un curent electric cu sens adecvat, se poate realiza un transport de căldură de la joncțiunea mai rece la joncțiunea mai caldă. Efectul Peltier este folosit la realizarea minifrigiderelor.</a:t>
            </a:r>
          </a:p>
          <a:p>
            <a:pPr marL="0" indent="0">
              <a:buNone/>
            </a:pPr>
            <a:endParaRPr lang="ro-RO"/>
          </a:p>
        </p:txBody>
      </p:sp>
    </p:spTree>
    <p:extLst>
      <p:ext uri="{BB962C8B-B14F-4D97-AF65-F5344CB8AC3E}">
        <p14:creationId xmlns:p14="http://schemas.microsoft.com/office/powerpoint/2010/main" val="1602573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E5770D1C-AE38-0E4D-BD34-9EF6A953E558}"/>
              </a:ext>
            </a:extLst>
          </p:cNvPr>
          <p:cNvSpPr>
            <a:spLocks noGrp="1"/>
          </p:cNvSpPr>
          <p:nvPr>
            <p:ph type="title"/>
          </p:nvPr>
        </p:nvSpPr>
        <p:spPr/>
        <p:txBody>
          <a:bodyPr/>
          <a:lstStyle/>
          <a:p>
            <a:r>
              <a:rPr lang="ro-RO"/>
              <a:t>Bibliografie </a:t>
            </a:r>
          </a:p>
        </p:txBody>
      </p:sp>
      <p:sp>
        <p:nvSpPr>
          <p:cNvPr id="3" name="Substituent conținut 2">
            <a:extLst>
              <a:ext uri="{FF2B5EF4-FFF2-40B4-BE49-F238E27FC236}">
                <a16:creationId xmlns:a16="http://schemas.microsoft.com/office/drawing/2014/main" id="{42058BD6-AC59-D84D-A2EE-C96299CC5387}"/>
              </a:ext>
            </a:extLst>
          </p:cNvPr>
          <p:cNvSpPr>
            <a:spLocks noGrp="1"/>
          </p:cNvSpPr>
          <p:nvPr>
            <p:ph idx="1"/>
          </p:nvPr>
        </p:nvSpPr>
        <p:spPr>
          <a:xfrm>
            <a:off x="1141413" y="2249487"/>
            <a:ext cx="9905999" cy="3541714"/>
          </a:xfrm>
        </p:spPr>
        <p:txBody>
          <a:bodyPr/>
          <a:lstStyle/>
          <a:p>
            <a:r>
              <a:rPr lang="ro-RO">
                <a:hlinkClick r:id="rId2"/>
              </a:rPr>
              <a:t>https://www.slideshare.net/mobile/HancaIonut/efectele-curentului-electric-35282434</a:t>
            </a:r>
            <a:endParaRPr lang="ro-RO"/>
          </a:p>
          <a:p>
            <a:r>
              <a:rPr lang="ro-RO">
                <a:hlinkClick r:id="rId3"/>
              </a:rPr>
              <a:t>https://ro.m.wikipedia.org/wiki/Efectele_curentului_electric</a:t>
            </a:r>
            <a:endParaRPr lang="ro-RO"/>
          </a:p>
          <a:p>
            <a:r>
              <a:rPr lang="ro-RO">
                <a:hlinkClick r:id="rId4"/>
              </a:rPr>
              <a:t>https://edu.glogster.com/glog/efectul-curentului-electric/1v2kalcecfr</a:t>
            </a:r>
            <a:endParaRPr lang="ro-RO"/>
          </a:p>
          <a:p>
            <a:pPr marL="0" indent="0">
              <a:buNone/>
            </a:pPr>
            <a:endParaRPr lang="ro-RO"/>
          </a:p>
        </p:txBody>
      </p:sp>
    </p:spTree>
    <p:extLst>
      <p:ext uri="{BB962C8B-B14F-4D97-AF65-F5344CB8AC3E}">
        <p14:creationId xmlns:p14="http://schemas.microsoft.com/office/powerpoint/2010/main" val="161535271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Ecran lat</PresentationFormat>
  <Slides>11</Slides>
  <Notes>0</Notes>
  <HiddenSlides>0</HiddenSlides>
  <ScaleCrop>false</ScaleCrop>
  <HeadingPairs>
    <vt:vector size="4" baseType="variant">
      <vt:variant>
        <vt:lpstr>Temă</vt:lpstr>
      </vt:variant>
      <vt:variant>
        <vt:i4>1</vt:i4>
      </vt:variant>
      <vt:variant>
        <vt:lpstr>Titluri diapozitive</vt:lpstr>
      </vt:variant>
      <vt:variant>
        <vt:i4>11</vt:i4>
      </vt:variant>
    </vt:vector>
  </HeadingPairs>
  <TitlesOfParts>
    <vt:vector size="12" baseType="lpstr">
      <vt:lpstr>Circuit</vt:lpstr>
      <vt:lpstr>Efectele curentului electric</vt:lpstr>
      <vt:lpstr>Efectul termic</vt:lpstr>
      <vt:lpstr>Aplicatii industriale</vt:lpstr>
      <vt:lpstr>Efectul magnetic</vt:lpstr>
      <vt:lpstr>Efectul chimic al curentului electric</vt:lpstr>
      <vt:lpstr>Aplicatii industriale</vt:lpstr>
      <vt:lpstr>Efectul Hall </vt:lpstr>
      <vt:lpstr>Efectul piezoelectric</vt:lpstr>
      <vt:lpstr>Efectul fotoelectric</vt:lpstr>
      <vt:lpstr>Efecte termoelectrice(Seebeck si peltier) </vt:lpstr>
      <vt:lpstr>Bibliografie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Efectele curentului electric</dc:title>
  <dc:creator>Utilizator necunoscut</dc:creator>
  <cp:lastModifiedBy>avram.alexia35@gmail.com</cp:lastModifiedBy>
  <cp:revision>1</cp:revision>
  <dcterms:created xsi:type="dcterms:W3CDTF">2020-03-22T14:44:26Z</dcterms:created>
  <dcterms:modified xsi:type="dcterms:W3CDTF">2020-03-22T15:23:10Z</dcterms:modified>
</cp:coreProperties>
</file>