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7" r:id="rId3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970" autoAdjust="0"/>
    <p:restoredTop sz="94660"/>
  </p:normalViewPr>
  <p:slideViewPr>
    <p:cSldViewPr snapToGrid="0">
      <p:cViewPr varScale="1">
        <p:scale>
          <a:sx n="44" d="100"/>
          <a:sy n="44" d="100"/>
        </p:scale>
        <p:origin x="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3571428571428568E-2"/>
          <c:y val="6.5420560747663545E-2"/>
          <c:w val="0.83279220779220775"/>
          <c:h val="0.87538940809968846"/>
        </c:manualLayout>
      </c:layout>
      <c:lineChart>
        <c:grouping val="standard"/>
        <c:varyColors val="0"/>
        <c:ser>
          <c:idx val="1"/>
          <c:order val="0"/>
          <c:tx>
            <c:strRef>
              <c:f>Foaie1!$A$4</c:f>
              <c:strCache>
                <c:ptCount val="1"/>
                <c:pt idx="0">
                  <c:v>i</c:v>
                </c:pt>
              </c:strCache>
            </c:strRef>
          </c:tx>
          <c:spPr>
            <a:ln w="36943">
              <a:solidFill>
                <a:srgbClr val="000080"/>
              </a:solidFill>
              <a:prstDash val="solid"/>
            </a:ln>
          </c:spPr>
          <c:marker>
            <c:symbol val="none"/>
          </c:marker>
          <c:cat>
            <c:numRef>
              <c:f>Foaie1!$B$3:$BW$3</c:f>
              <c:numCache>
                <c:formatCode>General</c:formatCode>
                <c:ptCount val="74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  <c:pt idx="5">
                  <c:v>25</c:v>
                </c:pt>
                <c:pt idx="6">
                  <c:v>30</c:v>
                </c:pt>
                <c:pt idx="7">
                  <c:v>35</c:v>
                </c:pt>
                <c:pt idx="8">
                  <c:v>40</c:v>
                </c:pt>
                <c:pt idx="9">
                  <c:v>45</c:v>
                </c:pt>
                <c:pt idx="10">
                  <c:v>50</c:v>
                </c:pt>
                <c:pt idx="11">
                  <c:v>55</c:v>
                </c:pt>
                <c:pt idx="12">
                  <c:v>60</c:v>
                </c:pt>
                <c:pt idx="13">
                  <c:v>65</c:v>
                </c:pt>
                <c:pt idx="14">
                  <c:v>70</c:v>
                </c:pt>
                <c:pt idx="15">
                  <c:v>75</c:v>
                </c:pt>
                <c:pt idx="16">
                  <c:v>80</c:v>
                </c:pt>
                <c:pt idx="17">
                  <c:v>85</c:v>
                </c:pt>
                <c:pt idx="18">
                  <c:v>90</c:v>
                </c:pt>
                <c:pt idx="19">
                  <c:v>95</c:v>
                </c:pt>
                <c:pt idx="20">
                  <c:v>100</c:v>
                </c:pt>
                <c:pt idx="21">
                  <c:v>105</c:v>
                </c:pt>
                <c:pt idx="22">
                  <c:v>110</c:v>
                </c:pt>
                <c:pt idx="23">
                  <c:v>115</c:v>
                </c:pt>
                <c:pt idx="24">
                  <c:v>120</c:v>
                </c:pt>
                <c:pt idx="25">
                  <c:v>125</c:v>
                </c:pt>
                <c:pt idx="26">
                  <c:v>130</c:v>
                </c:pt>
                <c:pt idx="27">
                  <c:v>135</c:v>
                </c:pt>
                <c:pt idx="28">
                  <c:v>140</c:v>
                </c:pt>
                <c:pt idx="29">
                  <c:v>145</c:v>
                </c:pt>
                <c:pt idx="30">
                  <c:v>150</c:v>
                </c:pt>
                <c:pt idx="31">
                  <c:v>155</c:v>
                </c:pt>
                <c:pt idx="32">
                  <c:v>160</c:v>
                </c:pt>
                <c:pt idx="33">
                  <c:v>165</c:v>
                </c:pt>
                <c:pt idx="34">
                  <c:v>170</c:v>
                </c:pt>
                <c:pt idx="35">
                  <c:v>175</c:v>
                </c:pt>
                <c:pt idx="36">
                  <c:v>180</c:v>
                </c:pt>
                <c:pt idx="37">
                  <c:v>185</c:v>
                </c:pt>
                <c:pt idx="38">
                  <c:v>190</c:v>
                </c:pt>
                <c:pt idx="39">
                  <c:v>195</c:v>
                </c:pt>
                <c:pt idx="40">
                  <c:v>200</c:v>
                </c:pt>
                <c:pt idx="41">
                  <c:v>205</c:v>
                </c:pt>
                <c:pt idx="42">
                  <c:v>210</c:v>
                </c:pt>
                <c:pt idx="43">
                  <c:v>215</c:v>
                </c:pt>
                <c:pt idx="44">
                  <c:v>220</c:v>
                </c:pt>
                <c:pt idx="45">
                  <c:v>225</c:v>
                </c:pt>
                <c:pt idx="46">
                  <c:v>230</c:v>
                </c:pt>
                <c:pt idx="47">
                  <c:v>235</c:v>
                </c:pt>
                <c:pt idx="48">
                  <c:v>240</c:v>
                </c:pt>
                <c:pt idx="49">
                  <c:v>245</c:v>
                </c:pt>
                <c:pt idx="50">
                  <c:v>250</c:v>
                </c:pt>
                <c:pt idx="51">
                  <c:v>255</c:v>
                </c:pt>
                <c:pt idx="52">
                  <c:v>260</c:v>
                </c:pt>
                <c:pt idx="53">
                  <c:v>265</c:v>
                </c:pt>
                <c:pt idx="54">
                  <c:v>270</c:v>
                </c:pt>
                <c:pt idx="55">
                  <c:v>275</c:v>
                </c:pt>
                <c:pt idx="56">
                  <c:v>280</c:v>
                </c:pt>
                <c:pt idx="57">
                  <c:v>285</c:v>
                </c:pt>
                <c:pt idx="58">
                  <c:v>290</c:v>
                </c:pt>
                <c:pt idx="59">
                  <c:v>295</c:v>
                </c:pt>
                <c:pt idx="60">
                  <c:v>300</c:v>
                </c:pt>
                <c:pt idx="61">
                  <c:v>305</c:v>
                </c:pt>
                <c:pt idx="62">
                  <c:v>310</c:v>
                </c:pt>
                <c:pt idx="63">
                  <c:v>315</c:v>
                </c:pt>
                <c:pt idx="64">
                  <c:v>320</c:v>
                </c:pt>
                <c:pt idx="65">
                  <c:v>325</c:v>
                </c:pt>
                <c:pt idx="66">
                  <c:v>330</c:v>
                </c:pt>
                <c:pt idx="67">
                  <c:v>335</c:v>
                </c:pt>
                <c:pt idx="68">
                  <c:v>340</c:v>
                </c:pt>
                <c:pt idx="69">
                  <c:v>345</c:v>
                </c:pt>
                <c:pt idx="70">
                  <c:v>350</c:v>
                </c:pt>
                <c:pt idx="71">
                  <c:v>355</c:v>
                </c:pt>
                <c:pt idx="72">
                  <c:v>360</c:v>
                </c:pt>
                <c:pt idx="73">
                  <c:v>365</c:v>
                </c:pt>
              </c:numCache>
            </c:numRef>
          </c:cat>
          <c:val>
            <c:numRef>
              <c:f>Foaie1!$B$4:$BW$4</c:f>
              <c:numCache>
                <c:formatCode>General</c:formatCode>
                <c:ptCount val="74"/>
                <c:pt idx="0">
                  <c:v>0</c:v>
                </c:pt>
                <c:pt idx="1">
                  <c:v>0.26146722824297453</c:v>
                </c:pt>
                <c:pt idx="2">
                  <c:v>0.52094453300079102</c:v>
                </c:pt>
                <c:pt idx="3">
                  <c:v>0.77645713530756222</c:v>
                </c:pt>
                <c:pt idx="4">
                  <c:v>1.0260604299770062</c:v>
                </c:pt>
                <c:pt idx="5">
                  <c:v>1.2678547852220983</c:v>
                </c:pt>
                <c:pt idx="6">
                  <c:v>1.4999999999999998</c:v>
                </c:pt>
                <c:pt idx="7">
                  <c:v>1.7207293090531381</c:v>
                </c:pt>
                <c:pt idx="8">
                  <c:v>1.9283628290596178</c:v>
                </c:pt>
                <c:pt idx="9">
                  <c:v>2.1213203435596424</c:v>
                </c:pt>
                <c:pt idx="10">
                  <c:v>2.2981333293569342</c:v>
                </c:pt>
                <c:pt idx="11">
                  <c:v>2.4574561328669753</c:v>
                </c:pt>
                <c:pt idx="12">
                  <c:v>2.598076211353316</c:v>
                </c:pt>
                <c:pt idx="13">
                  <c:v>2.7189233611099497</c:v>
                </c:pt>
                <c:pt idx="14">
                  <c:v>2.8190778623577248</c:v>
                </c:pt>
                <c:pt idx="15">
                  <c:v>2.897777478867205</c:v>
                </c:pt>
                <c:pt idx="16">
                  <c:v>2.9544232590366239</c:v>
                </c:pt>
                <c:pt idx="17">
                  <c:v>2.9885840942752369</c:v>
                </c:pt>
                <c:pt idx="18">
                  <c:v>3</c:v>
                </c:pt>
                <c:pt idx="19">
                  <c:v>2.9885840942752369</c:v>
                </c:pt>
                <c:pt idx="20">
                  <c:v>2.9544232590366239</c:v>
                </c:pt>
                <c:pt idx="21">
                  <c:v>2.897777478867205</c:v>
                </c:pt>
                <c:pt idx="22">
                  <c:v>2.8190778623577253</c:v>
                </c:pt>
                <c:pt idx="23">
                  <c:v>2.7189233611099501</c:v>
                </c:pt>
                <c:pt idx="24">
                  <c:v>2.598076211353316</c:v>
                </c:pt>
                <c:pt idx="25">
                  <c:v>2.4574561328669748</c:v>
                </c:pt>
                <c:pt idx="26">
                  <c:v>2.2981333293569342</c:v>
                </c:pt>
                <c:pt idx="27">
                  <c:v>2.1213203435596428</c:v>
                </c:pt>
                <c:pt idx="28">
                  <c:v>1.9283628290596184</c:v>
                </c:pt>
                <c:pt idx="29">
                  <c:v>1.7207293090531377</c:v>
                </c:pt>
                <c:pt idx="30">
                  <c:v>1.4999999999999998</c:v>
                </c:pt>
                <c:pt idx="31">
                  <c:v>1.2678547852220985</c:v>
                </c:pt>
                <c:pt idx="32">
                  <c:v>1.0260604299770066</c:v>
                </c:pt>
                <c:pt idx="33">
                  <c:v>0.77645713530756311</c:v>
                </c:pt>
                <c:pt idx="34">
                  <c:v>0.5209445330007908</c:v>
                </c:pt>
                <c:pt idx="35">
                  <c:v>0.26146722824297458</c:v>
                </c:pt>
                <c:pt idx="36">
                  <c:v>3.67544536472586E-16</c:v>
                </c:pt>
                <c:pt idx="37">
                  <c:v>-0.26146722824297386</c:v>
                </c:pt>
                <c:pt idx="38">
                  <c:v>-0.52094453300079135</c:v>
                </c:pt>
                <c:pt idx="39">
                  <c:v>-0.77645713530756244</c:v>
                </c:pt>
                <c:pt idx="40">
                  <c:v>-1.026060429977006</c:v>
                </c:pt>
                <c:pt idx="41">
                  <c:v>-1.2678547852220978</c:v>
                </c:pt>
                <c:pt idx="42">
                  <c:v>-1.5000000000000004</c:v>
                </c:pt>
                <c:pt idx="43">
                  <c:v>-1.7207293090531386</c:v>
                </c:pt>
                <c:pt idx="44">
                  <c:v>-1.9283628290596178</c:v>
                </c:pt>
                <c:pt idx="45">
                  <c:v>-2.1213203435596424</c:v>
                </c:pt>
                <c:pt idx="46">
                  <c:v>-2.2981333293569337</c:v>
                </c:pt>
                <c:pt idx="47">
                  <c:v>-2.4574561328669748</c:v>
                </c:pt>
                <c:pt idx="48">
                  <c:v>-2.5980762113533151</c:v>
                </c:pt>
                <c:pt idx="49">
                  <c:v>-2.7189233611099501</c:v>
                </c:pt>
                <c:pt idx="50">
                  <c:v>-2.8190778623577253</c:v>
                </c:pt>
                <c:pt idx="51">
                  <c:v>-2.897777478867205</c:v>
                </c:pt>
                <c:pt idx="52">
                  <c:v>-2.9544232590366239</c:v>
                </c:pt>
                <c:pt idx="53">
                  <c:v>-2.9885840942752369</c:v>
                </c:pt>
                <c:pt idx="54">
                  <c:v>-3</c:v>
                </c:pt>
                <c:pt idx="55">
                  <c:v>-2.9885840942752369</c:v>
                </c:pt>
                <c:pt idx="56">
                  <c:v>-2.9544232590366244</c:v>
                </c:pt>
                <c:pt idx="57">
                  <c:v>-2.897777478867205</c:v>
                </c:pt>
                <c:pt idx="58">
                  <c:v>-2.8190778623577248</c:v>
                </c:pt>
                <c:pt idx="59">
                  <c:v>-2.7189233611099497</c:v>
                </c:pt>
                <c:pt idx="60">
                  <c:v>-2.598076211353316</c:v>
                </c:pt>
                <c:pt idx="61">
                  <c:v>-2.4574561328669753</c:v>
                </c:pt>
                <c:pt idx="62">
                  <c:v>-2.2981333293569346</c:v>
                </c:pt>
                <c:pt idx="63">
                  <c:v>-2.1213203435596428</c:v>
                </c:pt>
                <c:pt idx="64">
                  <c:v>-1.9283628290596186</c:v>
                </c:pt>
                <c:pt idx="65">
                  <c:v>-1.7207293090531395</c:v>
                </c:pt>
                <c:pt idx="66">
                  <c:v>-1.5000000000000013</c:v>
                </c:pt>
                <c:pt idx="67">
                  <c:v>-1.2678547852220976</c:v>
                </c:pt>
                <c:pt idx="68">
                  <c:v>-1.0260604299770058</c:v>
                </c:pt>
                <c:pt idx="69">
                  <c:v>-0.776457135307562</c:v>
                </c:pt>
                <c:pt idx="70">
                  <c:v>-0.52094453300079113</c:v>
                </c:pt>
                <c:pt idx="71">
                  <c:v>-0.26146722824297497</c:v>
                </c:pt>
                <c:pt idx="72">
                  <c:v>-7.3508907294517201E-16</c:v>
                </c:pt>
                <c:pt idx="73">
                  <c:v>0.26146722824297353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Foaie1!$A$5</c:f>
              <c:strCache>
                <c:ptCount val="1"/>
                <c:pt idx="0">
                  <c:v>u</c:v>
                </c:pt>
              </c:strCache>
            </c:strRef>
          </c:tx>
          <c:spPr>
            <a:ln w="36943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numRef>
              <c:f>Foaie1!$B$3:$BW$3</c:f>
              <c:numCache>
                <c:formatCode>General</c:formatCode>
                <c:ptCount val="74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  <c:pt idx="5">
                  <c:v>25</c:v>
                </c:pt>
                <c:pt idx="6">
                  <c:v>30</c:v>
                </c:pt>
                <c:pt idx="7">
                  <c:v>35</c:v>
                </c:pt>
                <c:pt idx="8">
                  <c:v>40</c:v>
                </c:pt>
                <c:pt idx="9">
                  <c:v>45</c:v>
                </c:pt>
                <c:pt idx="10">
                  <c:v>50</c:v>
                </c:pt>
                <c:pt idx="11">
                  <c:v>55</c:v>
                </c:pt>
                <c:pt idx="12">
                  <c:v>60</c:v>
                </c:pt>
                <c:pt idx="13">
                  <c:v>65</c:v>
                </c:pt>
                <c:pt idx="14">
                  <c:v>70</c:v>
                </c:pt>
                <c:pt idx="15">
                  <c:v>75</c:v>
                </c:pt>
                <c:pt idx="16">
                  <c:v>80</c:v>
                </c:pt>
                <c:pt idx="17">
                  <c:v>85</c:v>
                </c:pt>
                <c:pt idx="18">
                  <c:v>90</c:v>
                </c:pt>
                <c:pt idx="19">
                  <c:v>95</c:v>
                </c:pt>
                <c:pt idx="20">
                  <c:v>100</c:v>
                </c:pt>
                <c:pt idx="21">
                  <c:v>105</c:v>
                </c:pt>
                <c:pt idx="22">
                  <c:v>110</c:v>
                </c:pt>
                <c:pt idx="23">
                  <c:v>115</c:v>
                </c:pt>
                <c:pt idx="24">
                  <c:v>120</c:v>
                </c:pt>
                <c:pt idx="25">
                  <c:v>125</c:v>
                </c:pt>
                <c:pt idx="26">
                  <c:v>130</c:v>
                </c:pt>
                <c:pt idx="27">
                  <c:v>135</c:v>
                </c:pt>
                <c:pt idx="28">
                  <c:v>140</c:v>
                </c:pt>
                <c:pt idx="29">
                  <c:v>145</c:v>
                </c:pt>
                <c:pt idx="30">
                  <c:v>150</c:v>
                </c:pt>
                <c:pt idx="31">
                  <c:v>155</c:v>
                </c:pt>
                <c:pt idx="32">
                  <c:v>160</c:v>
                </c:pt>
                <c:pt idx="33">
                  <c:v>165</c:v>
                </c:pt>
                <c:pt idx="34">
                  <c:v>170</c:v>
                </c:pt>
                <c:pt idx="35">
                  <c:v>175</c:v>
                </c:pt>
                <c:pt idx="36">
                  <c:v>180</c:v>
                </c:pt>
                <c:pt idx="37">
                  <c:v>185</c:v>
                </c:pt>
                <c:pt idx="38">
                  <c:v>190</c:v>
                </c:pt>
                <c:pt idx="39">
                  <c:v>195</c:v>
                </c:pt>
                <c:pt idx="40">
                  <c:v>200</c:v>
                </c:pt>
                <c:pt idx="41">
                  <c:v>205</c:v>
                </c:pt>
                <c:pt idx="42">
                  <c:v>210</c:v>
                </c:pt>
                <c:pt idx="43">
                  <c:v>215</c:v>
                </c:pt>
                <c:pt idx="44">
                  <c:v>220</c:v>
                </c:pt>
                <c:pt idx="45">
                  <c:v>225</c:v>
                </c:pt>
                <c:pt idx="46">
                  <c:v>230</c:v>
                </c:pt>
                <c:pt idx="47">
                  <c:v>235</c:v>
                </c:pt>
                <c:pt idx="48">
                  <c:v>240</c:v>
                </c:pt>
                <c:pt idx="49">
                  <c:v>245</c:v>
                </c:pt>
                <c:pt idx="50">
                  <c:v>250</c:v>
                </c:pt>
                <c:pt idx="51">
                  <c:v>255</c:v>
                </c:pt>
                <c:pt idx="52">
                  <c:v>260</c:v>
                </c:pt>
                <c:pt idx="53">
                  <c:v>265</c:v>
                </c:pt>
                <c:pt idx="54">
                  <c:v>270</c:v>
                </c:pt>
                <c:pt idx="55">
                  <c:v>275</c:v>
                </c:pt>
                <c:pt idx="56">
                  <c:v>280</c:v>
                </c:pt>
                <c:pt idx="57">
                  <c:v>285</c:v>
                </c:pt>
                <c:pt idx="58">
                  <c:v>290</c:v>
                </c:pt>
                <c:pt idx="59">
                  <c:v>295</c:v>
                </c:pt>
                <c:pt idx="60">
                  <c:v>300</c:v>
                </c:pt>
                <c:pt idx="61">
                  <c:v>305</c:v>
                </c:pt>
                <c:pt idx="62">
                  <c:v>310</c:v>
                </c:pt>
                <c:pt idx="63">
                  <c:v>315</c:v>
                </c:pt>
                <c:pt idx="64">
                  <c:v>320</c:v>
                </c:pt>
                <c:pt idx="65">
                  <c:v>325</c:v>
                </c:pt>
                <c:pt idx="66">
                  <c:v>330</c:v>
                </c:pt>
                <c:pt idx="67">
                  <c:v>335</c:v>
                </c:pt>
                <c:pt idx="68">
                  <c:v>340</c:v>
                </c:pt>
                <c:pt idx="69">
                  <c:v>345</c:v>
                </c:pt>
                <c:pt idx="70">
                  <c:v>350</c:v>
                </c:pt>
                <c:pt idx="71">
                  <c:v>355</c:v>
                </c:pt>
                <c:pt idx="72">
                  <c:v>360</c:v>
                </c:pt>
                <c:pt idx="73">
                  <c:v>365</c:v>
                </c:pt>
              </c:numCache>
            </c:numRef>
          </c:cat>
          <c:val>
            <c:numRef>
              <c:f>Foaie1!$B$5:$BW$5</c:f>
              <c:numCache>
                <c:formatCode>General</c:formatCode>
                <c:ptCount val="74"/>
                <c:pt idx="0">
                  <c:v>2.1694186955877908</c:v>
                </c:pt>
                <c:pt idx="1">
                  <c:v>2.5537864568584281</c:v>
                </c:pt>
                <c:pt idx="2">
                  <c:v>2.9187183611739491</c:v>
                </c:pt>
                <c:pt idx="3">
                  <c:v>3.2614370563906054</c:v>
                </c:pt>
                <c:pt idx="4">
                  <c:v>3.5793342462985924</c:v>
                </c:pt>
                <c:pt idx="5">
                  <c:v>3.8699905413311368</c:v>
                </c:pt>
                <c:pt idx="6">
                  <c:v>4.1311938715799741</c:v>
                </c:pt>
                <c:pt idx="7">
                  <c:v>4.3609563219830259</c:v>
                </c:pt>
                <c:pt idx="8">
                  <c:v>4.5575292615583658</c:v>
                </c:pt>
                <c:pt idx="9">
                  <c:v>4.7194166515418381</c:v>
                </c:pt>
                <c:pt idx="10">
                  <c:v>4.84538643114539</c:v>
                </c:pt>
                <c:pt idx="11">
                  <c:v>4.9344798942836059</c:v>
                </c:pt>
                <c:pt idx="12">
                  <c:v>4.9860189859059005</c:v>
                </c:pt>
                <c:pt idx="13">
                  <c:v>4.9996114624048742</c:v>
                </c:pt>
                <c:pt idx="14">
                  <c:v>4.9751538768270072</c:v>
                </c:pt>
                <c:pt idx="15">
                  <c:v>4.912832366166441</c:v>
                </c:pt>
                <c:pt idx="16">
                  <c:v>4.8131212347500609</c:v>
                </c:pt>
                <c:pt idx="17">
                  <c:v>4.6767793444951709</c:v>
                </c:pt>
                <c:pt idx="18">
                  <c:v>4.5048443395120961</c:v>
                </c:pt>
                <c:pt idx="19">
                  <c:v>4.2986247490059517</c:v>
                </c:pt>
                <c:pt idx="20">
                  <c:v>4.0596900285792827</c:v>
                </c:pt>
                <c:pt idx="21">
                  <c:v>3.7898586157272645</c:v>
                </c:pt>
                <c:pt idx="22">
                  <c:v>3.4911840904303642</c:v>
                </c:pt>
                <c:pt idx="23">
                  <c:v>3.1659395461706996</c:v>
                </c:pt>
                <c:pt idx="24">
                  <c:v>2.8166002903181115</c:v>
                </c:pt>
                <c:pt idx="25">
                  <c:v>2.4458250055464461</c:v>
                </c:pt>
                <c:pt idx="26">
                  <c:v>2.0564355156530576</c:v>
                </c:pt>
                <c:pt idx="27">
                  <c:v>1.651395309775836</c:v>
                </c:pt>
                <c:pt idx="28">
                  <c:v>1.2337869884514692</c:v>
                </c:pt>
                <c:pt idx="29">
                  <c:v>0.80678880316403245</c:v>
                </c:pt>
                <c:pt idx="30">
                  <c:v>0.37365046793212114</c:v>
                </c:pt>
                <c:pt idx="31">
                  <c:v>-6.2331572977074805E-2</c:v>
                </c:pt>
                <c:pt idx="32">
                  <c:v>-0.49783923297908239</c:v>
                </c:pt>
                <c:pt idx="33">
                  <c:v>-0.92955803581457153</c:v>
                </c:pt>
                <c:pt idx="34">
                  <c:v>-1.3542023407150259</c:v>
                </c:pt>
                <c:pt idx="35">
                  <c:v>-1.7685403481129069</c:v>
                </c:pt>
                <c:pt idx="36">
                  <c:v>-2.1694186955877899</c:v>
                </c:pt>
                <c:pt idx="37">
                  <c:v>-2.5537864568584268</c:v>
                </c:pt>
                <c:pt idx="38">
                  <c:v>-2.9187183611739496</c:v>
                </c:pt>
                <c:pt idx="39">
                  <c:v>-3.2614370563906059</c:v>
                </c:pt>
                <c:pt idx="40">
                  <c:v>-3.5793342462985915</c:v>
                </c:pt>
                <c:pt idx="41">
                  <c:v>-3.8699905413311351</c:v>
                </c:pt>
                <c:pt idx="42">
                  <c:v>-4.1311938715799741</c:v>
                </c:pt>
                <c:pt idx="43">
                  <c:v>-4.3609563219830267</c:v>
                </c:pt>
                <c:pt idx="44">
                  <c:v>-4.5575292615583658</c:v>
                </c:pt>
                <c:pt idx="45">
                  <c:v>-4.7194166515418372</c:v>
                </c:pt>
                <c:pt idx="46">
                  <c:v>-4.8453864311453891</c:v>
                </c:pt>
                <c:pt idx="47">
                  <c:v>-4.934479894283605</c:v>
                </c:pt>
                <c:pt idx="48">
                  <c:v>-4.9860189859059005</c:v>
                </c:pt>
                <c:pt idx="49">
                  <c:v>-4.9996114624048742</c:v>
                </c:pt>
                <c:pt idx="50">
                  <c:v>-4.9751538768270072</c:v>
                </c:pt>
                <c:pt idx="51">
                  <c:v>-4.912832366166441</c:v>
                </c:pt>
                <c:pt idx="52">
                  <c:v>-4.81312123475006</c:v>
                </c:pt>
                <c:pt idx="53">
                  <c:v>-4.6767793444951709</c:v>
                </c:pt>
                <c:pt idx="54">
                  <c:v>-4.5048443395120961</c:v>
                </c:pt>
                <c:pt idx="55">
                  <c:v>-4.2986247490059517</c:v>
                </c:pt>
                <c:pt idx="56">
                  <c:v>-4.0596900285792836</c:v>
                </c:pt>
                <c:pt idx="57">
                  <c:v>-3.7898586157272667</c:v>
                </c:pt>
                <c:pt idx="58">
                  <c:v>-3.4911840904303633</c:v>
                </c:pt>
                <c:pt idx="59">
                  <c:v>-3.1659395461706978</c:v>
                </c:pt>
                <c:pt idx="60">
                  <c:v>-2.8166002903181098</c:v>
                </c:pt>
                <c:pt idx="61">
                  <c:v>-2.4458250055464466</c:v>
                </c:pt>
                <c:pt idx="62">
                  <c:v>-2.0564355156530585</c:v>
                </c:pt>
                <c:pt idx="63">
                  <c:v>-1.6513953097758365</c:v>
                </c:pt>
                <c:pt idx="64">
                  <c:v>-1.2337869884514698</c:v>
                </c:pt>
                <c:pt idx="65">
                  <c:v>-0.80678880316403534</c:v>
                </c:pt>
                <c:pt idx="66">
                  <c:v>-0.37365046793212398</c:v>
                </c:pt>
                <c:pt idx="67">
                  <c:v>6.2331572977076408E-2</c:v>
                </c:pt>
                <c:pt idx="68">
                  <c:v>0.497839232979084</c:v>
                </c:pt>
                <c:pt idx="69">
                  <c:v>0.92955803581457319</c:v>
                </c:pt>
                <c:pt idx="70">
                  <c:v>1.3542023407150252</c:v>
                </c:pt>
                <c:pt idx="71">
                  <c:v>1.7685403481129063</c:v>
                </c:pt>
                <c:pt idx="72">
                  <c:v>2.1694186955877894</c:v>
                </c:pt>
                <c:pt idx="73">
                  <c:v>2.5537864568584263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12040560"/>
        <c:axId val="312041344"/>
      </c:lineChart>
      <c:catAx>
        <c:axId val="312040560"/>
        <c:scaling>
          <c:orientation val="minMax"/>
        </c:scaling>
        <c:delete val="0"/>
        <c:axPos val="b"/>
        <c:majorGridlines>
          <c:spPr>
            <a:ln w="3079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62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12041344"/>
        <c:crosses val="autoZero"/>
        <c:auto val="1"/>
        <c:lblAlgn val="ctr"/>
        <c:lblOffset val="100"/>
        <c:tickLblSkip val="6"/>
        <c:tickMarkSkip val="6"/>
        <c:noMultiLvlLbl val="0"/>
      </c:catAx>
      <c:valAx>
        <c:axId val="312041344"/>
        <c:scaling>
          <c:orientation val="minMax"/>
        </c:scaling>
        <c:delete val="0"/>
        <c:axPos val="l"/>
        <c:majorGridlines>
          <c:spPr>
            <a:ln w="3079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62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12040560"/>
        <c:crosses val="autoZero"/>
        <c:crossBetween val="midCat"/>
      </c:valAx>
      <c:spPr>
        <a:noFill/>
        <a:ln w="24629">
          <a:noFill/>
        </a:ln>
      </c:spPr>
    </c:plotArea>
    <c:legend>
      <c:legendPos val="r"/>
      <c:layout>
        <c:manualLayout>
          <c:xMode val="edge"/>
          <c:yMode val="edge"/>
          <c:x val="0.89935064935064934"/>
          <c:y val="0.43925233644859812"/>
          <c:w val="6.6558441558441553E-2"/>
          <c:h val="0.12149532710280374"/>
        </c:manualLayout>
      </c:layout>
      <c:overlay val="0"/>
      <c:spPr>
        <a:solidFill>
          <a:srgbClr val="FFFFFF"/>
        </a:solidFill>
        <a:ln w="3079">
          <a:solidFill>
            <a:srgbClr val="000000"/>
          </a:solidFill>
          <a:prstDash val="solid"/>
        </a:ln>
      </c:spPr>
      <c:txPr>
        <a:bodyPr/>
        <a:lstStyle/>
        <a:p>
          <a:pPr>
            <a:defRPr sz="732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26194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4756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37752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31113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41051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01875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9101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1003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18592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37896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37818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FAA85-849B-48BA-A4B0-C6087D64057B}" type="datetimeFigureOut">
              <a:rPr lang="ro-RO" smtClean="0"/>
              <a:t>10.05.2020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494D6-9C91-453A-A4C8-4F9C2108D51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48855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13" Type="http://schemas.openxmlformats.org/officeDocument/2006/relationships/oleObject" Target="../embeddings/oleObject6.bin"/><Relationship Id="rId18" Type="http://schemas.openxmlformats.org/officeDocument/2006/relationships/oleObject" Target="../embeddings/oleObject8.bin"/><Relationship Id="rId26" Type="http://schemas.openxmlformats.org/officeDocument/2006/relationships/oleObject" Target="../embeddings/oleObject12.bin"/><Relationship Id="rId3" Type="http://schemas.openxmlformats.org/officeDocument/2006/relationships/oleObject" Target="../embeddings/oleObject1.bin"/><Relationship Id="rId21" Type="http://schemas.openxmlformats.org/officeDocument/2006/relationships/image" Target="../media/image9.wmf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17" Type="http://schemas.openxmlformats.org/officeDocument/2006/relationships/image" Target="../media/image7.wmf"/><Relationship Id="rId25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7.bin"/><Relationship Id="rId20" Type="http://schemas.openxmlformats.org/officeDocument/2006/relationships/oleObject" Target="../embeddings/oleObject9.bin"/><Relationship Id="rId29" Type="http://schemas.openxmlformats.org/officeDocument/2006/relationships/image" Target="../media/image13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5.bin"/><Relationship Id="rId24" Type="http://schemas.openxmlformats.org/officeDocument/2006/relationships/oleObject" Target="../embeddings/oleObject11.bin"/><Relationship Id="rId5" Type="http://schemas.openxmlformats.org/officeDocument/2006/relationships/oleObject" Target="../embeddings/oleObject2.bin"/><Relationship Id="rId15" Type="http://schemas.openxmlformats.org/officeDocument/2006/relationships/chart" Target="../charts/chart1.xml"/><Relationship Id="rId23" Type="http://schemas.openxmlformats.org/officeDocument/2006/relationships/image" Target="../media/image10.wmf"/><Relationship Id="rId28" Type="http://schemas.openxmlformats.org/officeDocument/2006/relationships/oleObject" Target="../embeddings/oleObject13.bin"/><Relationship Id="rId10" Type="http://schemas.openxmlformats.org/officeDocument/2006/relationships/image" Target="../media/image4.wmf"/><Relationship Id="rId19" Type="http://schemas.openxmlformats.org/officeDocument/2006/relationships/image" Target="../media/image8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wmf"/><Relationship Id="rId22" Type="http://schemas.openxmlformats.org/officeDocument/2006/relationships/oleObject" Target="../embeddings/oleObject10.bin"/><Relationship Id="rId27" Type="http://schemas.openxmlformats.org/officeDocument/2006/relationships/image" Target="../media/image12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Oval 2"/>
          <p:cNvSpPr>
            <a:spLocks noChangeArrowheads="1"/>
          </p:cNvSpPr>
          <p:nvPr/>
        </p:nvSpPr>
        <p:spPr bwMode="auto">
          <a:xfrm>
            <a:off x="2862263" y="3049588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70659" name="Oval 3"/>
          <p:cNvSpPr>
            <a:spLocks noChangeArrowheads="1"/>
          </p:cNvSpPr>
          <p:nvPr/>
        </p:nvSpPr>
        <p:spPr bwMode="auto">
          <a:xfrm>
            <a:off x="3184525" y="3049588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cxnSp>
        <p:nvCxnSpPr>
          <p:cNvPr id="70660" name="AutoShape 4"/>
          <p:cNvCxnSpPr>
            <a:cxnSpLocks noChangeShapeType="1"/>
            <a:stCxn id="70683" idx="1"/>
            <a:endCxn id="70662" idx="1"/>
          </p:cNvCxnSpPr>
          <p:nvPr/>
        </p:nvCxnSpPr>
        <p:spPr bwMode="auto">
          <a:xfrm rot="10800000" flipH="1" flipV="1">
            <a:off x="2160588" y="1746250"/>
            <a:ext cx="754062" cy="1327150"/>
          </a:xfrm>
          <a:prstGeom prst="bentConnector3">
            <a:avLst>
              <a:gd name="adj1" fmla="val -22949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0661" name="AutoShape 5"/>
          <p:cNvCxnSpPr>
            <a:cxnSpLocks noChangeShapeType="1"/>
          </p:cNvCxnSpPr>
          <p:nvPr/>
        </p:nvCxnSpPr>
        <p:spPr bwMode="auto">
          <a:xfrm flipH="1">
            <a:off x="3275012" y="1747838"/>
            <a:ext cx="609600" cy="1336675"/>
          </a:xfrm>
          <a:prstGeom prst="bentConnector3">
            <a:avLst>
              <a:gd name="adj1" fmla="val -37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2914650" y="2889251"/>
            <a:ext cx="287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/>
              <a:t>~</a:t>
            </a:r>
            <a:endParaRPr lang="ro-RO" altLang="ro-RO"/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2927351" y="3068638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i="1">
                <a:latin typeface="Monotype Corsiva" panose="03010101010201010101" pitchFamily="66" charset="0"/>
              </a:rPr>
              <a:t>u</a:t>
            </a:r>
            <a:endParaRPr lang="ro-RO" altLang="ro-RO" sz="2400" i="1">
              <a:latin typeface="Monotype Corsiva" panose="03010101010201010101" pitchFamily="66" charset="0"/>
            </a:endParaRPr>
          </a:p>
        </p:txBody>
      </p:sp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1703389" y="2276475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i="1">
                <a:latin typeface="Monotype Corsiva" panose="03010101010201010101" pitchFamily="66" charset="0"/>
              </a:rPr>
              <a:t>i</a:t>
            </a:r>
            <a:endParaRPr lang="ro-RO" altLang="ro-RO" sz="2400" i="1">
              <a:latin typeface="Monotype Corsiva" panose="03010101010201010101" pitchFamily="66" charset="0"/>
            </a:endParaRPr>
          </a:p>
        </p:txBody>
      </p:sp>
      <p:graphicFrame>
        <p:nvGraphicFramePr>
          <p:cNvPr id="7066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390859"/>
              </p:ext>
            </p:extLst>
          </p:nvPr>
        </p:nvGraphicFramePr>
        <p:xfrm>
          <a:off x="714376" y="3858939"/>
          <a:ext cx="2212975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3" name="Equation" r:id="rId3" imgW="1244520" imgH="253800" progId="Equation.3">
                  <p:embed/>
                </p:oleObj>
              </mc:Choice>
              <mc:Fallback>
                <p:oleObj name="Equation" r:id="rId3" imgW="124452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6" y="3858939"/>
                        <a:ext cx="2212975" cy="452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9497819"/>
              </p:ext>
            </p:extLst>
          </p:nvPr>
        </p:nvGraphicFramePr>
        <p:xfrm>
          <a:off x="600076" y="5356721"/>
          <a:ext cx="2616200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4" name="Equation" r:id="rId5" imgW="1473120" imgH="291960" progId="Equation.3">
                  <p:embed/>
                </p:oleObj>
              </mc:Choice>
              <mc:Fallback>
                <p:oleObj name="Equation" r:id="rId5" imgW="1473120" imgH="291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076" y="5356721"/>
                        <a:ext cx="2616200" cy="519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70" name="Line 14"/>
          <p:cNvSpPr>
            <a:spLocks noChangeShapeType="1"/>
          </p:cNvSpPr>
          <p:nvPr/>
        </p:nvSpPr>
        <p:spPr bwMode="auto">
          <a:xfrm flipV="1">
            <a:off x="11375739" y="2925689"/>
            <a:ext cx="900385" cy="10021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70671" name="Line 15"/>
          <p:cNvSpPr>
            <a:spLocks noChangeShapeType="1"/>
          </p:cNvSpPr>
          <p:nvPr/>
        </p:nvSpPr>
        <p:spPr bwMode="auto">
          <a:xfrm>
            <a:off x="11502931" y="1337266"/>
            <a:ext cx="0" cy="792163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graphicFrame>
        <p:nvGraphicFramePr>
          <p:cNvPr id="70672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3414019"/>
              </p:ext>
            </p:extLst>
          </p:nvPr>
        </p:nvGraphicFramePr>
        <p:xfrm>
          <a:off x="11690557" y="3020952"/>
          <a:ext cx="315913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5" name="Equation" r:id="rId7" imgW="177480" imgH="228600" progId="Equation.3">
                  <p:embed/>
                </p:oleObj>
              </mc:Choice>
              <mc:Fallback>
                <p:oleObj name="Equation" r:id="rId7" imgW="177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90557" y="3020952"/>
                        <a:ext cx="315913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73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3733693"/>
              </p:ext>
            </p:extLst>
          </p:nvPr>
        </p:nvGraphicFramePr>
        <p:xfrm>
          <a:off x="11008942" y="3101715"/>
          <a:ext cx="495300" cy="430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6" name="Equation" r:id="rId9" imgW="279360" imgH="241200" progId="Equation.3">
                  <p:embed/>
                </p:oleObj>
              </mc:Choice>
              <mc:Fallback>
                <p:oleObj name="Equation" r:id="rId9" imgW="279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08942" y="3101715"/>
                        <a:ext cx="495300" cy="430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74" name="Text Box 18"/>
          <p:cNvSpPr txBox="1">
            <a:spLocks noChangeArrowheads="1"/>
          </p:cNvSpPr>
          <p:nvPr/>
        </p:nvSpPr>
        <p:spPr bwMode="auto">
          <a:xfrm>
            <a:off x="198783" y="1"/>
            <a:ext cx="118076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o-RO" altLang="ro-RO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Circuit RLC serie </a:t>
            </a:r>
            <a:r>
              <a:rPr lang="ro-RO" altLang="ro-RO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în </a:t>
            </a:r>
            <a:r>
              <a:rPr lang="ro-RO" altLang="ro-RO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curent alternativ</a:t>
            </a:r>
          </a:p>
        </p:txBody>
      </p:sp>
      <p:graphicFrame>
        <p:nvGraphicFramePr>
          <p:cNvPr id="70675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067232"/>
              </p:ext>
            </p:extLst>
          </p:nvPr>
        </p:nvGraphicFramePr>
        <p:xfrm>
          <a:off x="9699487" y="2808227"/>
          <a:ext cx="179387" cy="21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7" name="Equation" r:id="rId11" imgW="139680" imgH="164880" progId="Equation.3">
                  <p:embed/>
                </p:oleObj>
              </mc:Choice>
              <mc:Fallback>
                <p:oleObj name="Equation" r:id="rId11" imgW="13968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99487" y="2808227"/>
                        <a:ext cx="179387" cy="21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77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1177350"/>
              </p:ext>
            </p:extLst>
          </p:nvPr>
        </p:nvGraphicFramePr>
        <p:xfrm>
          <a:off x="967582" y="6004171"/>
          <a:ext cx="176053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8" name="Equation" r:id="rId13" imgW="990360" imgH="393480" progId="Equation.3">
                  <p:embed/>
                </p:oleObj>
              </mc:Choice>
              <mc:Fallback>
                <p:oleObj name="Equation" r:id="rId13" imgW="9903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7582" y="6004171"/>
                        <a:ext cx="1760537" cy="696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743361"/>
              </p:ext>
            </p:extLst>
          </p:nvPr>
        </p:nvGraphicFramePr>
        <p:xfrm>
          <a:off x="7038836" y="3874088"/>
          <a:ext cx="5680075" cy="2955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70679" name="Rectangle 23"/>
          <p:cNvSpPr>
            <a:spLocks noChangeArrowheads="1"/>
          </p:cNvSpPr>
          <p:nvPr/>
        </p:nvSpPr>
        <p:spPr bwMode="auto">
          <a:xfrm flipH="1">
            <a:off x="3648076" y="1552575"/>
            <a:ext cx="73025" cy="3889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70680" name="Rectangle 24"/>
          <p:cNvSpPr>
            <a:spLocks noChangeArrowheads="1"/>
          </p:cNvSpPr>
          <p:nvPr/>
        </p:nvSpPr>
        <p:spPr bwMode="auto">
          <a:xfrm>
            <a:off x="3790951" y="1552575"/>
            <a:ext cx="73025" cy="3889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70681" name="Text Box 25"/>
          <p:cNvSpPr txBox="1">
            <a:spLocks noChangeArrowheads="1"/>
          </p:cNvSpPr>
          <p:nvPr/>
        </p:nvSpPr>
        <p:spPr bwMode="auto">
          <a:xfrm>
            <a:off x="3792538" y="1268413"/>
            <a:ext cx="360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sz="2400"/>
              <a:t>C</a:t>
            </a:r>
          </a:p>
        </p:txBody>
      </p:sp>
      <p:sp>
        <p:nvSpPr>
          <p:cNvPr id="70682" name="Rectangle 26" descr="Diagonale ascendente late"/>
          <p:cNvSpPr>
            <a:spLocks noChangeArrowheads="1"/>
          </p:cNvSpPr>
          <p:nvPr/>
        </p:nvSpPr>
        <p:spPr bwMode="auto">
          <a:xfrm>
            <a:off x="2855913" y="1673226"/>
            <a:ext cx="431800" cy="144463"/>
          </a:xfrm>
          <a:prstGeom prst="rect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70683" name="Rectangle 27"/>
          <p:cNvSpPr>
            <a:spLocks noChangeArrowheads="1"/>
          </p:cNvSpPr>
          <p:nvPr/>
        </p:nvSpPr>
        <p:spPr bwMode="auto">
          <a:xfrm>
            <a:off x="2160588" y="1673226"/>
            <a:ext cx="431800" cy="144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70684" name="Text Box 28"/>
          <p:cNvSpPr txBox="1">
            <a:spLocks noChangeArrowheads="1"/>
          </p:cNvSpPr>
          <p:nvPr/>
        </p:nvSpPr>
        <p:spPr bwMode="auto">
          <a:xfrm>
            <a:off x="2927351" y="1268413"/>
            <a:ext cx="360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sz="2400"/>
              <a:t>L</a:t>
            </a:r>
          </a:p>
        </p:txBody>
      </p:sp>
      <p:sp>
        <p:nvSpPr>
          <p:cNvPr id="70685" name="Text Box 29"/>
          <p:cNvSpPr txBox="1">
            <a:spLocks noChangeArrowheads="1"/>
          </p:cNvSpPr>
          <p:nvPr/>
        </p:nvSpPr>
        <p:spPr bwMode="auto">
          <a:xfrm>
            <a:off x="2208213" y="1268413"/>
            <a:ext cx="360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sz="2400"/>
              <a:t>R</a:t>
            </a:r>
          </a:p>
        </p:txBody>
      </p:sp>
      <p:cxnSp>
        <p:nvCxnSpPr>
          <p:cNvPr id="70686" name="AutoShape 30"/>
          <p:cNvCxnSpPr>
            <a:cxnSpLocks noChangeShapeType="1"/>
            <a:stCxn id="70683" idx="3"/>
            <a:endCxn id="70682" idx="1"/>
          </p:cNvCxnSpPr>
          <p:nvPr/>
        </p:nvCxnSpPr>
        <p:spPr bwMode="auto">
          <a:xfrm>
            <a:off x="2592389" y="1746250"/>
            <a:ext cx="26352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0687" name="AutoShape 31"/>
          <p:cNvCxnSpPr>
            <a:cxnSpLocks noChangeShapeType="1"/>
            <a:stCxn id="70682" idx="3"/>
            <a:endCxn id="70679" idx="3"/>
          </p:cNvCxnSpPr>
          <p:nvPr/>
        </p:nvCxnSpPr>
        <p:spPr bwMode="auto">
          <a:xfrm>
            <a:off x="3287713" y="1746250"/>
            <a:ext cx="36036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0688" name="Line 32"/>
          <p:cNvSpPr>
            <a:spLocks noChangeShapeType="1"/>
          </p:cNvSpPr>
          <p:nvPr/>
        </p:nvSpPr>
        <p:spPr bwMode="auto">
          <a:xfrm flipV="1">
            <a:off x="11415786" y="1312242"/>
            <a:ext cx="0" cy="1624012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70689" name="Line 33"/>
          <p:cNvSpPr>
            <a:spLocks noChangeShapeType="1"/>
          </p:cNvSpPr>
          <p:nvPr/>
        </p:nvSpPr>
        <p:spPr bwMode="auto">
          <a:xfrm rot="5400000" flipV="1">
            <a:off x="10348986" y="1867693"/>
            <a:ext cx="0" cy="21336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graphicFrame>
        <p:nvGraphicFramePr>
          <p:cNvPr id="70690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1272633"/>
              </p:ext>
            </p:extLst>
          </p:nvPr>
        </p:nvGraphicFramePr>
        <p:xfrm>
          <a:off x="10690643" y="1213727"/>
          <a:ext cx="473075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9" name="Equation" r:id="rId16" imgW="266400" imgH="241200" progId="Equation.3">
                  <p:embed/>
                </p:oleObj>
              </mc:Choice>
              <mc:Fallback>
                <p:oleObj name="Equation" r:id="rId16" imgW="2664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90643" y="1213727"/>
                        <a:ext cx="473075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91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7317686"/>
              </p:ext>
            </p:extLst>
          </p:nvPr>
        </p:nvGraphicFramePr>
        <p:xfrm>
          <a:off x="11541347" y="1753167"/>
          <a:ext cx="495300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0" name="Equation" r:id="rId18" imgW="279360" imgH="241200" progId="Equation.3">
                  <p:embed/>
                </p:oleObj>
              </mc:Choice>
              <mc:Fallback>
                <p:oleObj name="Equation" r:id="rId18" imgW="279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41347" y="1753167"/>
                        <a:ext cx="495300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92" name="Line 36"/>
          <p:cNvSpPr>
            <a:spLocks noChangeShapeType="1"/>
          </p:cNvSpPr>
          <p:nvPr/>
        </p:nvSpPr>
        <p:spPr bwMode="auto">
          <a:xfrm rot="-5400000">
            <a:off x="9921175" y="1450848"/>
            <a:ext cx="788987" cy="21780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graphicFrame>
        <p:nvGraphicFramePr>
          <p:cNvPr id="70693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777186"/>
              </p:ext>
            </p:extLst>
          </p:nvPr>
        </p:nvGraphicFramePr>
        <p:xfrm>
          <a:off x="9404459" y="2273603"/>
          <a:ext cx="4064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1" name="Equation" r:id="rId20" imgW="228600" imgH="228600" progId="Equation.3">
                  <p:embed/>
                </p:oleObj>
              </mc:Choice>
              <mc:Fallback>
                <p:oleObj name="Equation" r:id="rId20" imgW="228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04459" y="2273603"/>
                        <a:ext cx="4064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94" name="Arc 38"/>
          <p:cNvSpPr>
            <a:spLocks/>
          </p:cNvSpPr>
          <p:nvPr/>
        </p:nvSpPr>
        <p:spPr bwMode="auto">
          <a:xfrm>
            <a:off x="8023226" y="2746376"/>
            <a:ext cx="144463" cy="296863"/>
          </a:xfrm>
          <a:custGeom>
            <a:avLst/>
            <a:gdLst>
              <a:gd name="G0" fmla="+- 0 0 0"/>
              <a:gd name="G1" fmla="+- 20550 0 0"/>
              <a:gd name="G2" fmla="+- 21600 0 0"/>
              <a:gd name="T0" fmla="*/ 6651 w 21600"/>
              <a:gd name="T1" fmla="*/ 0 h 25815"/>
              <a:gd name="T2" fmla="*/ 20948 w 21600"/>
              <a:gd name="T3" fmla="*/ 25815 h 25815"/>
              <a:gd name="T4" fmla="*/ 0 w 21600"/>
              <a:gd name="T5" fmla="*/ 20550 h 25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5815" fill="none" extrusionOk="0">
                <a:moveTo>
                  <a:pt x="6651" y="-1"/>
                </a:moveTo>
                <a:cubicBezTo>
                  <a:pt x="15562" y="2883"/>
                  <a:pt x="21600" y="11183"/>
                  <a:pt x="21600" y="20550"/>
                </a:cubicBezTo>
                <a:cubicBezTo>
                  <a:pt x="21600" y="22325"/>
                  <a:pt x="21381" y="24093"/>
                  <a:pt x="20948" y="25815"/>
                </a:cubicBezTo>
              </a:path>
              <a:path w="21600" h="25815" stroke="0" extrusionOk="0">
                <a:moveTo>
                  <a:pt x="6651" y="-1"/>
                </a:moveTo>
                <a:cubicBezTo>
                  <a:pt x="15562" y="2883"/>
                  <a:pt x="21600" y="11183"/>
                  <a:pt x="21600" y="20550"/>
                </a:cubicBezTo>
                <a:cubicBezTo>
                  <a:pt x="21600" y="22325"/>
                  <a:pt x="21381" y="24093"/>
                  <a:pt x="20948" y="25815"/>
                </a:cubicBezTo>
                <a:lnTo>
                  <a:pt x="0" y="20550"/>
                </a:lnTo>
                <a:close/>
              </a:path>
            </a:pathLst>
          </a:custGeom>
          <a:noFill/>
          <a:ln w="19050">
            <a:solidFill>
              <a:srgbClr val="FFFF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graphicFrame>
        <p:nvGraphicFramePr>
          <p:cNvPr id="70695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9992349"/>
              </p:ext>
            </p:extLst>
          </p:nvPr>
        </p:nvGraphicFramePr>
        <p:xfrm>
          <a:off x="1044576" y="4883150"/>
          <a:ext cx="1331912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2" name="Equation" r:id="rId22" imgW="749160" imgH="228600" progId="Equation.3">
                  <p:embed/>
                </p:oleObj>
              </mc:Choice>
              <mc:Fallback>
                <p:oleObj name="Equation" r:id="rId22" imgW="7491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4576" y="4883150"/>
                        <a:ext cx="1331912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96" name="Object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9359322"/>
              </p:ext>
            </p:extLst>
          </p:nvPr>
        </p:nvGraphicFramePr>
        <p:xfrm>
          <a:off x="5301977" y="2994023"/>
          <a:ext cx="1760537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3" name="Equation" r:id="rId24" imgW="990360" imgH="228600" progId="Equation.3">
                  <p:embed/>
                </p:oleObj>
              </mc:Choice>
              <mc:Fallback>
                <p:oleObj name="Equation" r:id="rId24" imgW="9903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1977" y="2994023"/>
                        <a:ext cx="1760537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97" name="Objec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3444262"/>
              </p:ext>
            </p:extLst>
          </p:nvPr>
        </p:nvGraphicFramePr>
        <p:xfrm>
          <a:off x="4933369" y="3550134"/>
          <a:ext cx="158115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4" name="Equation" r:id="rId26" imgW="888840" imgH="228600" progId="Equation.3">
                  <p:embed/>
                </p:oleObj>
              </mc:Choice>
              <mc:Fallback>
                <p:oleObj name="Equation" r:id="rId26" imgW="8888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3369" y="3550134"/>
                        <a:ext cx="1581150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834266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Consideram un circuit format dintr-un rezistor de rezistenta R, o bobina ideala de inductanta L si un condensator de capacitate C </a:t>
            </a:r>
            <a:endParaRPr lang="ro-RO" dirty="0"/>
          </a:p>
        </p:txBody>
      </p:sp>
      <p:sp>
        <p:nvSpPr>
          <p:cNvPr id="4" name="TextBox 3"/>
          <p:cNvSpPr txBox="1"/>
          <p:nvPr/>
        </p:nvSpPr>
        <p:spPr>
          <a:xfrm>
            <a:off x="4525963" y="1203598"/>
            <a:ext cx="5201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U</a:t>
            </a:r>
            <a:r>
              <a:rPr lang="ro-RO" baseline="-25000" dirty="0" smtClean="0"/>
              <a:t>R</a:t>
            </a:r>
            <a:r>
              <a:rPr lang="ro-RO" dirty="0" smtClean="0"/>
              <a:t> = IR    caderea de tensiune in faza cu intensitatea </a:t>
            </a:r>
            <a:endParaRPr lang="ro-RO" dirty="0"/>
          </a:p>
        </p:txBody>
      </p:sp>
      <p:sp>
        <p:nvSpPr>
          <p:cNvPr id="41" name="TextBox 40"/>
          <p:cNvSpPr txBox="1"/>
          <p:nvPr/>
        </p:nvSpPr>
        <p:spPr>
          <a:xfrm>
            <a:off x="4401761" y="1751678"/>
            <a:ext cx="987111" cy="372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mtClean="0"/>
              <a:t>U</a:t>
            </a:r>
            <a:r>
              <a:rPr lang="ro-RO" baseline="-25000" smtClean="0"/>
              <a:t>L</a:t>
            </a:r>
            <a:r>
              <a:rPr lang="ro-RO" smtClean="0"/>
              <a:t> = IX</a:t>
            </a:r>
            <a:r>
              <a:rPr lang="ro-RO" baseline="-25000" smtClean="0"/>
              <a:t>L</a:t>
            </a:r>
            <a:r>
              <a:rPr lang="ro-RO" smtClean="0"/>
              <a:t>    </a:t>
            </a:r>
            <a:r>
              <a:rPr lang="ro-RO" baseline="-25000" smtClean="0"/>
              <a:t>   </a:t>
            </a:r>
            <a:endParaRPr lang="ro-RO" baseline="-25000" dirty="0"/>
          </a:p>
        </p:txBody>
      </p:sp>
      <p:sp>
        <p:nvSpPr>
          <p:cNvPr id="42" name="TextBox 41"/>
          <p:cNvSpPr txBox="1"/>
          <p:nvPr/>
        </p:nvSpPr>
        <p:spPr>
          <a:xfrm>
            <a:off x="4435531" y="2320409"/>
            <a:ext cx="995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U</a:t>
            </a:r>
            <a:r>
              <a:rPr lang="ro-RO" baseline="-25000" dirty="0" smtClean="0"/>
              <a:t>C</a:t>
            </a:r>
            <a:r>
              <a:rPr lang="ro-RO" dirty="0" smtClean="0"/>
              <a:t> = IX</a:t>
            </a:r>
            <a:r>
              <a:rPr lang="ro-RO" baseline="-25000" dirty="0"/>
              <a:t>C</a:t>
            </a:r>
          </a:p>
        </p:txBody>
      </p:sp>
      <p:sp>
        <p:nvSpPr>
          <p:cNvPr id="5" name="Rectangle 4"/>
          <p:cNvSpPr/>
          <p:nvPr/>
        </p:nvSpPr>
        <p:spPr>
          <a:xfrm>
            <a:off x="5431208" y="1712887"/>
            <a:ext cx="553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/>
              <a:t>caderea de tensiune defazata cu  </a:t>
            </a:r>
            <a:r>
              <a:rPr lang="el-GR" dirty="0" smtClean="0">
                <a:latin typeface="Calibri Light" panose="020F0302020204030204" pitchFamily="34" charset="0"/>
              </a:rPr>
              <a:t>π</a:t>
            </a:r>
            <a:r>
              <a:rPr lang="ro-RO" dirty="0" smtClean="0">
                <a:latin typeface="Calibri Light" panose="020F0302020204030204" pitchFamily="34" charset="0"/>
              </a:rPr>
              <a:t>/2 inaintea  </a:t>
            </a:r>
            <a:r>
              <a:rPr lang="ro-RO" dirty="0" smtClean="0"/>
              <a:t>intensitatii </a:t>
            </a:r>
            <a:endParaRPr lang="ro-RO" dirty="0"/>
          </a:p>
        </p:txBody>
      </p:sp>
      <p:sp>
        <p:nvSpPr>
          <p:cNvPr id="8" name="Rectangle 7"/>
          <p:cNvSpPr/>
          <p:nvPr/>
        </p:nvSpPr>
        <p:spPr>
          <a:xfrm>
            <a:off x="5431208" y="2328148"/>
            <a:ext cx="36901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/>
              <a:t>caderea de tensiune defazata cu  </a:t>
            </a:r>
            <a:r>
              <a:rPr lang="el-GR" dirty="0" smtClean="0">
                <a:latin typeface="Calibri Light" panose="020F0302020204030204" pitchFamily="34" charset="0"/>
              </a:rPr>
              <a:t>π</a:t>
            </a:r>
            <a:r>
              <a:rPr lang="ro-RO" dirty="0" smtClean="0">
                <a:latin typeface="Calibri Light" panose="020F0302020204030204" pitchFamily="34" charset="0"/>
              </a:rPr>
              <a:t>/2 </a:t>
            </a:r>
          </a:p>
          <a:p>
            <a:r>
              <a:rPr lang="ro-RO" dirty="0" smtClean="0">
                <a:latin typeface="Calibri Light" panose="020F0302020204030204" pitchFamily="34" charset="0"/>
              </a:rPr>
              <a:t>n urma </a:t>
            </a:r>
            <a:r>
              <a:rPr lang="ro-RO" dirty="0" smtClean="0"/>
              <a:t>intensitatii </a:t>
            </a:r>
            <a:endParaRPr lang="ro-RO" dirty="0"/>
          </a:p>
        </p:txBody>
      </p:sp>
      <p:graphicFrame>
        <p:nvGraphicFramePr>
          <p:cNvPr id="47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6547937"/>
              </p:ext>
            </p:extLst>
          </p:nvPr>
        </p:nvGraphicFramePr>
        <p:xfrm>
          <a:off x="688011" y="4381228"/>
          <a:ext cx="266382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5" name="Equation" r:id="rId28" imgW="1498320" imgH="304560" progId="Equation.3">
                  <p:embed/>
                </p:oleObj>
              </mc:Choice>
              <mc:Fallback>
                <p:oleObj name="Equation" r:id="rId28" imgW="1498320" imgH="304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011" y="4381228"/>
                        <a:ext cx="2663825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72719" y="4652690"/>
            <a:ext cx="2714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Z= impedanta circ c.a.</a:t>
            </a:r>
          </a:p>
          <a:p>
            <a:r>
              <a:rPr lang="ro-RO" dirty="0"/>
              <a:t> </a:t>
            </a:r>
            <a:r>
              <a:rPr lang="ro-RO" dirty="0" smtClean="0"/>
              <a:t>     (rezistenta echivalenta) 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65897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706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706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70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70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706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706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70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70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706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706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70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70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0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0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0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0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0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0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0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0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0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0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70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70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70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9" dur="500"/>
                                        <p:tgtEl>
                                          <p:spTgt spid="70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70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7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70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70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70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6" dur="500"/>
                                        <p:tgtEl>
                                          <p:spTgt spid="70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70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70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8" dur="30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3" dur="30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8" dur="30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  <p:bldP spid="70663" grpId="0"/>
      <p:bldP spid="70664" grpId="0"/>
      <p:bldP spid="70670" grpId="0" animBg="1"/>
      <p:bldP spid="70671" grpId="0" animBg="1"/>
      <p:bldGraphic spid="2" grpId="0">
        <p:bldSub>
          <a:bldChart bld="series"/>
        </p:bldSub>
      </p:bldGraphic>
      <p:bldP spid="70681" grpId="0"/>
      <p:bldP spid="70684" grpId="0"/>
      <p:bldP spid="70685" grpId="0"/>
      <p:bldP spid="70688" grpId="0" animBg="1"/>
      <p:bldP spid="70689" grpId="0" animBg="1"/>
      <p:bldP spid="70692" grpId="0" animBg="1"/>
      <p:bldP spid="7069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545" y="249382"/>
            <a:ext cx="10723419" cy="660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207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80</Words>
  <Application>Microsoft Office PowerPoint</Application>
  <PresentationFormat>Widescreen</PresentationFormat>
  <Paragraphs>16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Arial Black</vt:lpstr>
      <vt:lpstr>Calibri</vt:lpstr>
      <vt:lpstr>Calibri Light</vt:lpstr>
      <vt:lpstr>Monotype Corsiva</vt:lpstr>
      <vt:lpstr>Office Theme</vt:lpstr>
      <vt:lpstr>Equation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Microsoft account</cp:lastModifiedBy>
  <cp:revision>10</cp:revision>
  <dcterms:created xsi:type="dcterms:W3CDTF">2016-05-31T19:18:02Z</dcterms:created>
  <dcterms:modified xsi:type="dcterms:W3CDTF">2020-05-10T07:39:27Z</dcterms:modified>
</cp:coreProperties>
</file>