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A36BB6-7AE6-4C3D-BFEE-29E07259DC8A}" v="690" dt="2020-03-26T12:15:32.5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4" autoAdjust="0"/>
    <p:restoredTop sz="94660"/>
  </p:normalViewPr>
  <p:slideViewPr>
    <p:cSldViewPr snapToGrid="0">
      <p:cViewPr varScale="1">
        <p:scale>
          <a:sx n="101" d="100"/>
          <a:sy n="101" d="100"/>
        </p:scale>
        <p:origin x="138" y="2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3/26/2020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3/26/2020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3/26/2020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ro.wikipedia.org/wiki/Energie_cinetic%C4%83" TargetMode="External"/><Relationship Id="rId2" Type="http://schemas.openxmlformats.org/officeDocument/2006/relationships/hyperlink" Target="https://ro.wikipedia.org/wiki/Electron" TargetMode="External"/><Relationship Id="rId1" Type="http://schemas.openxmlformats.org/officeDocument/2006/relationships/slideLayout" Target="../slideLayouts/slideLayout7.xml"/><Relationship Id="rId4" Type="http://schemas.openxmlformats.org/officeDocument/2006/relationships/hyperlink" Target="https://ro.wikipedia.org/wiki/Arc_electric"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ro.wikipedia.org/wiki/1880" TargetMode="External"/><Relationship Id="rId2" Type="http://schemas.openxmlformats.org/officeDocument/2006/relationships/hyperlink" Target="https://ro.wikipedia.org/wiki/Edwin_Hall" TargetMode="External"/><Relationship Id="rId1" Type="http://schemas.openxmlformats.org/officeDocument/2006/relationships/slideLayout" Target="../slideLayouts/slideLayout7.xml"/><Relationship Id="rId4" Type="http://schemas.openxmlformats.org/officeDocument/2006/relationships/hyperlink" Target="https://ro.wikipedia.org/w/index.php?title=Tensiune_Hall&amp;action=edit&amp;redlink=1"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lectii-virtuale.ro/unitatec/clasa-10/efectele-curentului-electric" TargetMode="External"/><Relationship Id="rId2" Type="http://schemas.openxmlformats.org/officeDocument/2006/relationships/hyperlink" Target="https://ro.wikipedia.org/wiki/Efectele_curentului_electric" TargetMode="External"/><Relationship Id="rId1" Type="http://schemas.openxmlformats.org/officeDocument/2006/relationships/slideLayout" Target="../slideLayouts/slideLayout2.xml"/><Relationship Id="rId4" Type="http://schemas.openxmlformats.org/officeDocument/2006/relationships/hyperlink" Target="https://www.google.ro/search?bih=578&amp;biw=1280&amp;hl=ro&amp;ei=S5x8XtWwLKvnrgTInaugCg&amp;q=efectele+curentului+electric&amp;oq=efectele+curentului+electric&amp;gs_l=psy-ab.3..0i71l8.0.0..15170...0.3..0.0.0.......0......gws-wiz.AO6MwJAo1vs&amp;ved=0ahUKEwiVgoq_jrjoAhWrs4sKHcjOCqQQ4dUDCAs&amp;uact=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C69834E-5EEE-4D61-833E-0492889645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8E5D9BA-46E7-4BFA-9C74-75495BF6F5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12" name="Rectangle 11">
            <a:extLst>
              <a:ext uri="{FF2B5EF4-FFF2-40B4-BE49-F238E27FC236}">
                <a16:creationId xmlns:a16="http://schemas.microsoft.com/office/drawing/2014/main" id="{5B033D76-5800-44B6-AFE9-EE2106935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331" y="638508"/>
            <a:ext cx="10905339" cy="4843439"/>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22D6F85-FFBA-4F81-AEE5-AAA17CB7AA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204" y="865667"/>
            <a:ext cx="10451592" cy="4389120"/>
          </a:xfrm>
          <a:prstGeom prst="rect">
            <a:avLst/>
          </a:prstGeom>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1003">
            <a:schemeClr val="lt2"/>
          </a:fillRef>
          <a:effectRef idx="2">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3B31514-E6DF-4357-9EEA-EFB798308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4796" y="1030259"/>
            <a:ext cx="10122408" cy="4059936"/>
          </a:xfrm>
          <a:prstGeom prst="rect">
            <a:avLst/>
          </a:prstGeom>
          <a:ln>
            <a:solidFill>
              <a:srgbClr val="949494"/>
            </a:solid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57071" y="1584552"/>
            <a:ext cx="9099255" cy="2537251"/>
          </a:xfrm>
        </p:spPr>
        <p:txBody>
          <a:bodyPr anchor="ctr">
            <a:normAutofit/>
          </a:bodyPr>
          <a:lstStyle/>
          <a:p>
            <a:pPr algn="ctr"/>
            <a:r>
              <a:rPr lang="en-US" sz="5600">
                <a:solidFill>
                  <a:srgbClr val="454545"/>
                </a:solidFill>
                <a:latin typeface="Arial Black"/>
              </a:rPr>
              <a:t>EFectele curentului electric</a:t>
            </a:r>
            <a:endParaRPr lang="ro-RO" sz="5600">
              <a:solidFill>
                <a:srgbClr val="454545"/>
              </a:solidFill>
            </a:endParaRPr>
          </a:p>
        </p:txBody>
      </p:sp>
      <p:sp>
        <p:nvSpPr>
          <p:cNvPr id="3" name="Subtitle 2"/>
          <p:cNvSpPr>
            <a:spLocks noGrp="1"/>
          </p:cNvSpPr>
          <p:nvPr>
            <p:ph type="subTitle" idx="1"/>
          </p:nvPr>
        </p:nvSpPr>
        <p:spPr>
          <a:xfrm>
            <a:off x="1535372" y="4133234"/>
            <a:ext cx="9120954" cy="744373"/>
          </a:xfrm>
        </p:spPr>
        <p:txBody>
          <a:bodyPr vert="horz" lIns="91440" tIns="91440" rIns="91440" bIns="91440" rtlCol="0">
            <a:normAutofit/>
          </a:bodyPr>
          <a:lstStyle/>
          <a:p>
            <a:pPr algn="ctr"/>
            <a:r>
              <a:rPr lang="en-US">
                <a:solidFill>
                  <a:schemeClr val="accent1"/>
                </a:solidFill>
              </a:rPr>
              <a:t>Bota bianca nicola  - clasa x-a P</a:t>
            </a:r>
            <a:endParaRPr lang="ro-RO">
              <a:solidFill>
                <a:schemeClr val="accent1"/>
              </a:solidFill>
            </a:endParaRPr>
          </a:p>
        </p:txBody>
      </p:sp>
      <p:pic>
        <p:nvPicPr>
          <p:cNvPr id="18" name="Picture 17">
            <a:extLst>
              <a:ext uri="{FF2B5EF4-FFF2-40B4-BE49-F238E27FC236}">
                <a16:creationId xmlns:a16="http://schemas.microsoft.com/office/drawing/2014/main" id="{4C401D57-600A-4C91-AC9A-14CA1ED6F7D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0" name="Straight Connector 19">
            <a:extLst>
              <a:ext uri="{FF2B5EF4-FFF2-40B4-BE49-F238E27FC236}">
                <a16:creationId xmlns:a16="http://schemas.microsoft.com/office/drawing/2014/main" id="{412BDC66-00FA-4A3F-9BC7-BE05FF7705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63268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4" name="Picture 13">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6" name="Straight Connector 15">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 name="Rectangle 19">
            <a:extLst>
              <a:ext uri="{FF2B5EF4-FFF2-40B4-BE49-F238E27FC236}">
                <a16:creationId xmlns:a16="http://schemas.microsoft.com/office/drawing/2014/main" id="{EC17D08F-2133-44A9-B28C-CB29928FA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CC36881-E309-4C41-8B5B-203AADC15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4" name="CasetăText 3">
            <a:extLst>
              <a:ext uri="{FF2B5EF4-FFF2-40B4-BE49-F238E27FC236}">
                <a16:creationId xmlns:a16="http://schemas.microsoft.com/office/drawing/2014/main" id="{DC1F3490-7E6D-45CC-898D-44DD2DA3BB02}"/>
              </a:ext>
            </a:extLst>
          </p:cNvPr>
          <p:cNvSpPr txBox="1"/>
          <p:nvPr/>
        </p:nvSpPr>
        <p:spPr>
          <a:xfrm>
            <a:off x="659301" y="2225595"/>
            <a:ext cx="2823919" cy="1118134"/>
          </a:xfrm>
          <a:prstGeom prst="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lIns="91440" tIns="45720" rIns="91440" bIns="0" numCol="1" spcCol="0" rtlCol="0" fromWordArt="0" anchor="b" anchorCtr="0" forceAA="0" compatLnSpc="1">
            <a:prstTxWarp prst="textNoShape">
              <a:avLst/>
            </a:prstTxWarp>
            <a:normAutofit/>
          </a:bodyPr>
          <a:lstStyle/>
          <a:p>
            <a:pPr algn="ctr" defTabSz="914400">
              <a:lnSpc>
                <a:spcPct val="90000"/>
              </a:lnSpc>
              <a:spcBef>
                <a:spcPct val="0"/>
              </a:spcBef>
              <a:spcAft>
                <a:spcPts val="600"/>
              </a:spcAft>
            </a:pPr>
            <a:r>
              <a:rPr lang="en-US" sz="3600" cap="all" dirty="0" err="1">
                <a:solidFill>
                  <a:schemeClr val="tx1"/>
                </a:solidFill>
                <a:latin typeface="+mj-lt"/>
                <a:ea typeface="+mj-ea"/>
                <a:cs typeface="+mj-cs"/>
              </a:rPr>
              <a:t>Efectul</a:t>
            </a:r>
            <a:r>
              <a:rPr lang="en-US" sz="3600" cap="all" dirty="0">
                <a:solidFill>
                  <a:schemeClr val="tx1"/>
                </a:solidFill>
                <a:latin typeface="+mj-lt"/>
                <a:ea typeface="+mj-ea"/>
                <a:cs typeface="+mj-cs"/>
              </a:rPr>
              <a:t> </a:t>
            </a:r>
            <a:r>
              <a:rPr lang="en-US" sz="3600" cap="all" dirty="0" err="1">
                <a:solidFill>
                  <a:schemeClr val="tx1"/>
                </a:solidFill>
                <a:latin typeface="+mj-lt"/>
                <a:ea typeface="+mj-ea"/>
                <a:cs typeface="+mj-cs"/>
              </a:rPr>
              <a:t>Termic</a:t>
            </a:r>
            <a:endParaRPr lang="ro-RO" dirty="0" err="1">
              <a:solidFill>
                <a:schemeClr val="tx1"/>
              </a:solidFill>
              <a:ea typeface="+mj-ea"/>
              <a:cs typeface="+mj-cs"/>
            </a:endParaRPr>
          </a:p>
        </p:txBody>
      </p:sp>
      <p:cxnSp>
        <p:nvCxnSpPr>
          <p:cNvPr id="24" name="Straight Connector 23">
            <a:extLst>
              <a:ext uri="{FF2B5EF4-FFF2-40B4-BE49-F238E27FC236}">
                <a16:creationId xmlns:a16="http://schemas.microsoft.com/office/drawing/2014/main" id="{84F2C6A8-7D46-49EA-860B-0F0B020843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6" name="Group 25">
            <a:extLst>
              <a:ext uri="{FF2B5EF4-FFF2-40B4-BE49-F238E27FC236}">
                <a16:creationId xmlns:a16="http://schemas.microsoft.com/office/drawing/2014/main" id="{AED92372-F778-4E96-9E90-4E63BAF3CA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7463258" y="583365"/>
            <a:chExt cx="7560115" cy="5181928"/>
          </a:xfrm>
        </p:grpSpPr>
        <p:sp>
          <p:nvSpPr>
            <p:cNvPr id="27" name="Rectangle 26">
              <a:extLst>
                <a:ext uri="{FF2B5EF4-FFF2-40B4-BE49-F238E27FC236}">
                  <a16:creationId xmlns:a16="http://schemas.microsoft.com/office/drawing/2014/main" id="{EB4EC089-8B60-43F4-9BF5-1F0B0E398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1C0BAC91-1725-4E5A-92CE-F5A2EB0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7" name="Imagine 7" descr="O imagine care conține computer, laptop, aliment, semn&#10;&#10;Descrierea a fost generată cu un grad foarte mare de încredere">
            <a:extLst>
              <a:ext uri="{FF2B5EF4-FFF2-40B4-BE49-F238E27FC236}">
                <a16:creationId xmlns:a16="http://schemas.microsoft.com/office/drawing/2014/main" id="{0AD684B0-1F6B-4302-A11C-0F52F191CD36}"/>
              </a:ext>
            </a:extLst>
          </p:cNvPr>
          <p:cNvPicPr>
            <a:picLocks noChangeAspect="1"/>
          </p:cNvPicPr>
          <p:nvPr/>
        </p:nvPicPr>
        <p:blipFill rotWithShape="1">
          <a:blip r:embed="rId3"/>
          <a:srcRect r="-2" b="17952"/>
          <a:stretch/>
        </p:blipFill>
        <p:spPr>
          <a:xfrm>
            <a:off x="4618374" y="1116345"/>
            <a:ext cx="6282919" cy="3866172"/>
          </a:xfrm>
          <a:prstGeom prst="rect">
            <a:avLst/>
          </a:prstGeom>
        </p:spPr>
      </p:pic>
      <p:pic>
        <p:nvPicPr>
          <p:cNvPr id="30" name="Picture 29">
            <a:extLst>
              <a:ext uri="{FF2B5EF4-FFF2-40B4-BE49-F238E27FC236}">
                <a16:creationId xmlns:a16="http://schemas.microsoft.com/office/drawing/2014/main" id="{4B61EBEC-D0CA-456C-98A6-EDA1AC9FB0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2" name="Straight Connector 31">
            <a:extLst>
              <a:ext uri="{FF2B5EF4-FFF2-40B4-BE49-F238E27FC236}">
                <a16:creationId xmlns:a16="http://schemas.microsoft.com/office/drawing/2014/main" id="{718A71EB-D327-4458-85FB-26336B2BA0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5" name="CasetăText 4">
            <a:extLst>
              <a:ext uri="{FF2B5EF4-FFF2-40B4-BE49-F238E27FC236}">
                <a16:creationId xmlns:a16="http://schemas.microsoft.com/office/drawing/2014/main" id="{1BB3DE3C-3830-4ABD-B92B-24FED255FC01}"/>
              </a:ext>
            </a:extLst>
          </p:cNvPr>
          <p:cNvSpPr txBox="1"/>
          <p:nvPr/>
        </p:nvSpPr>
        <p:spPr>
          <a:xfrm>
            <a:off x="4867275" y="334327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ro-RO" dirty="0"/>
          </a:p>
        </p:txBody>
      </p:sp>
      <p:sp>
        <p:nvSpPr>
          <p:cNvPr id="6" name="CasetăText 5">
            <a:extLst>
              <a:ext uri="{FF2B5EF4-FFF2-40B4-BE49-F238E27FC236}">
                <a16:creationId xmlns:a16="http://schemas.microsoft.com/office/drawing/2014/main" id="{865C732C-84F5-4E84-96B3-38A184122260}"/>
              </a:ext>
            </a:extLst>
          </p:cNvPr>
          <p:cNvSpPr txBox="1"/>
          <p:nvPr/>
        </p:nvSpPr>
        <p:spPr>
          <a:xfrm>
            <a:off x="959893" y="2028966"/>
            <a:ext cx="976042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ro-RO" sz="2800" dirty="0"/>
          </a:p>
        </p:txBody>
      </p:sp>
    </p:spTree>
    <p:extLst>
      <p:ext uri="{BB962C8B-B14F-4D97-AF65-F5344CB8AC3E}">
        <p14:creationId xmlns:p14="http://schemas.microsoft.com/office/powerpoint/2010/main" val="1168546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tăText 4">
            <a:extLst>
              <a:ext uri="{FF2B5EF4-FFF2-40B4-BE49-F238E27FC236}">
                <a16:creationId xmlns:a16="http://schemas.microsoft.com/office/drawing/2014/main" id="{6ADC7728-1BBC-4CED-917C-A11A0DF63270}"/>
              </a:ext>
            </a:extLst>
          </p:cNvPr>
          <p:cNvSpPr txBox="1"/>
          <p:nvPr/>
        </p:nvSpPr>
        <p:spPr>
          <a:xfrm>
            <a:off x="1045902" y="1534946"/>
            <a:ext cx="9965140"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800" dirty="0">
                <a:latin typeface="Arial Black"/>
                <a:ea typeface="+mn-lt"/>
                <a:cs typeface="+mn-lt"/>
              </a:rPr>
              <a:t>Aceasta se datorează interacțiunii particulelor curentului (de regulă </a:t>
            </a:r>
            <a:r>
              <a:rPr lang="ro-RO" sz="2800" dirty="0">
                <a:latin typeface="Arial Black"/>
                <a:ea typeface="+mn-lt"/>
                <a:cs typeface="+mn-lt"/>
                <a:hlinkClick r:id="rId2"/>
              </a:rPr>
              <a:t>electroni</a:t>
            </a:r>
            <a:r>
              <a:rPr lang="ro-RO" sz="2800" dirty="0">
                <a:latin typeface="Arial Black"/>
                <a:ea typeface="+mn-lt"/>
                <a:cs typeface="+mn-lt"/>
              </a:rPr>
              <a:t>) cu atomii conductorului, interacțiuni prin care primele le cedează ultimilor din </a:t>
            </a:r>
            <a:r>
              <a:rPr lang="ro-RO" sz="2800" dirty="0">
                <a:latin typeface="Arial Black"/>
                <a:ea typeface="+mn-lt"/>
                <a:cs typeface="+mn-lt"/>
                <a:hlinkClick r:id="rId3"/>
              </a:rPr>
              <a:t>energia lor cinetică</a:t>
            </a:r>
            <a:r>
              <a:rPr lang="ro-RO" sz="2800" dirty="0">
                <a:latin typeface="Arial Black"/>
                <a:ea typeface="+mn-lt"/>
                <a:cs typeface="+mn-lt"/>
              </a:rPr>
              <a:t>, contribuind la mărirea agitației termice în masa conductorului. Efectul termic al curentului electric are multiple aplicații industriale: cuptoarele încălzite electric, tăierea metalelor, sudarea cu </a:t>
            </a:r>
            <a:r>
              <a:rPr lang="ro-RO" sz="2800" dirty="0">
                <a:latin typeface="Arial Black"/>
                <a:ea typeface="+mn-lt"/>
                <a:cs typeface="+mn-lt"/>
                <a:hlinkClick r:id="rId4"/>
              </a:rPr>
              <a:t>arc electric</a:t>
            </a:r>
            <a:r>
              <a:rPr lang="ro-RO" sz="2800" dirty="0">
                <a:latin typeface="Arial Black"/>
                <a:ea typeface="+mn-lt"/>
                <a:cs typeface="+mn-lt"/>
              </a:rPr>
              <a:t> etc.</a:t>
            </a:r>
            <a:endParaRPr lang="ro-RO" sz="2800" dirty="0">
              <a:latin typeface="Arial Black"/>
            </a:endParaRPr>
          </a:p>
        </p:txBody>
      </p:sp>
    </p:spTree>
    <p:extLst>
      <p:ext uri="{BB962C8B-B14F-4D97-AF65-F5344CB8AC3E}">
        <p14:creationId xmlns:p14="http://schemas.microsoft.com/office/powerpoint/2010/main" val="16426835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4" name="Picture 13">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6" name="Straight Connector 15">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20" name="Rectangle 19">
            <a:extLst>
              <a:ext uri="{FF2B5EF4-FFF2-40B4-BE49-F238E27FC236}">
                <a16:creationId xmlns:a16="http://schemas.microsoft.com/office/drawing/2014/main" id="{D0712110-0BC1-4B31-B3BB-63B44222E8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466B5F3-C053-4580-B04A-1EF949888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CasetăText 1">
            <a:extLst>
              <a:ext uri="{FF2B5EF4-FFF2-40B4-BE49-F238E27FC236}">
                <a16:creationId xmlns:a16="http://schemas.microsoft.com/office/drawing/2014/main" id="{4DBC51F7-9BE5-429E-96F8-D5A27AF2DB60}"/>
              </a:ext>
            </a:extLst>
          </p:cNvPr>
          <p:cNvSpPr txBox="1"/>
          <p:nvPr/>
        </p:nvSpPr>
        <p:spPr>
          <a:xfrm>
            <a:off x="1452616" y="962902"/>
            <a:ext cx="4176384" cy="2380828"/>
          </a:xfrm>
          <a:prstGeom prst="rect">
            <a:avLst/>
          </a:prstGeom>
        </p:spPr>
        <p:txBody>
          <a:bodyPr rot="0" spcFirstLastPara="0" vertOverflow="overflow" horzOverflow="overflow" vert="horz" lIns="91440" tIns="45720" rIns="91440" bIns="0" numCol="1" spcCol="0" rtlCol="0" fromWordArt="0" anchor="b" anchorCtr="0" forceAA="0" compatLnSpc="1">
            <a:prstTxWarp prst="textNoShape">
              <a:avLst/>
            </a:prstTxWarp>
            <a:normAutofit/>
          </a:bodyPr>
          <a:lstStyle/>
          <a:p>
            <a:pPr defTabSz="914400">
              <a:lnSpc>
                <a:spcPct val="90000"/>
              </a:lnSpc>
              <a:spcBef>
                <a:spcPct val="0"/>
              </a:spcBef>
              <a:spcAft>
                <a:spcPts val="600"/>
              </a:spcAft>
            </a:pPr>
            <a:r>
              <a:rPr lang="en-US" sz="4800" cap="all">
                <a:latin typeface="+mj-lt"/>
                <a:ea typeface="+mj-ea"/>
                <a:cs typeface="+mj-cs"/>
              </a:rPr>
              <a:t>Efectul Magnetic</a:t>
            </a:r>
          </a:p>
        </p:txBody>
      </p:sp>
      <p:cxnSp>
        <p:nvCxnSpPr>
          <p:cNvPr id="24" name="Straight Connector 23">
            <a:extLst>
              <a:ext uri="{FF2B5EF4-FFF2-40B4-BE49-F238E27FC236}">
                <a16:creationId xmlns:a16="http://schemas.microsoft.com/office/drawing/2014/main" id="{FA6123F2-4B61-414F-A7E5-5B7828EACA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2617" y="3528543"/>
            <a:ext cx="4171479"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7" name="Imagine 7" descr="O imagine care conține semn&#10;&#10;Descrierea a fost generată cu un grad foarte mare de încredere">
            <a:extLst>
              <a:ext uri="{FF2B5EF4-FFF2-40B4-BE49-F238E27FC236}">
                <a16:creationId xmlns:a16="http://schemas.microsoft.com/office/drawing/2014/main" id="{20C9188C-4CBA-401D-887E-2953218D0CC4}"/>
              </a:ext>
            </a:extLst>
          </p:cNvPr>
          <p:cNvPicPr>
            <a:picLocks noChangeAspect="1"/>
          </p:cNvPicPr>
          <p:nvPr/>
        </p:nvPicPr>
        <p:blipFill>
          <a:blip r:embed="rId3"/>
          <a:stretch>
            <a:fillRect/>
          </a:stretch>
        </p:blipFill>
        <p:spPr>
          <a:xfrm>
            <a:off x="5628113" y="684395"/>
            <a:ext cx="6200113" cy="4664301"/>
          </a:xfrm>
          <a:prstGeom prst="rect">
            <a:avLst/>
          </a:prstGeom>
        </p:spPr>
      </p:pic>
      <p:pic>
        <p:nvPicPr>
          <p:cNvPr id="26" name="Picture 25">
            <a:extLst>
              <a:ext uri="{FF2B5EF4-FFF2-40B4-BE49-F238E27FC236}">
                <a16:creationId xmlns:a16="http://schemas.microsoft.com/office/drawing/2014/main" id="{25CED634-E2D0-4AB7-96DD-816C9B52C5C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8" name="Straight Connector 27">
            <a:extLst>
              <a:ext uri="{FF2B5EF4-FFF2-40B4-BE49-F238E27FC236}">
                <a16:creationId xmlns:a16="http://schemas.microsoft.com/office/drawing/2014/main" id="{FCDDCDFB-696D-4FDF-9B58-24F71B7C37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3" name="CasetăText 2">
            <a:extLst>
              <a:ext uri="{FF2B5EF4-FFF2-40B4-BE49-F238E27FC236}">
                <a16:creationId xmlns:a16="http://schemas.microsoft.com/office/drawing/2014/main" id="{7A0571FB-4F0F-453D-9E8C-2132D538FA06}"/>
              </a:ext>
            </a:extLst>
          </p:cNvPr>
          <p:cNvSpPr txBox="1"/>
          <p:nvPr/>
        </p:nvSpPr>
        <p:spPr>
          <a:xfrm>
            <a:off x="4867275" y="334327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ro-RO" dirty="0"/>
          </a:p>
        </p:txBody>
      </p:sp>
      <p:sp>
        <p:nvSpPr>
          <p:cNvPr id="5" name="CasetăText 1">
            <a:extLst>
              <a:ext uri="{FF2B5EF4-FFF2-40B4-BE49-F238E27FC236}">
                <a16:creationId xmlns:a16="http://schemas.microsoft.com/office/drawing/2014/main" id="{1677B301-30FB-41E4-B736-78AB57B43B28}"/>
              </a:ext>
            </a:extLst>
          </p:cNvPr>
          <p:cNvSpPr txBox="1"/>
          <p:nvPr/>
        </p:nvSpPr>
        <p:spPr>
          <a:xfrm>
            <a:off x="5010150" y="3486149"/>
            <a:ext cx="274320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endParaRPr lang="ro-RO" dirty="0"/>
          </a:p>
        </p:txBody>
      </p:sp>
      <p:sp>
        <p:nvSpPr>
          <p:cNvPr id="6" name="CasetăText 1">
            <a:extLst>
              <a:ext uri="{FF2B5EF4-FFF2-40B4-BE49-F238E27FC236}">
                <a16:creationId xmlns:a16="http://schemas.microsoft.com/office/drawing/2014/main" id="{1677B301-30FB-41E4-B736-78AB57B43B28}"/>
              </a:ext>
            </a:extLst>
          </p:cNvPr>
          <p:cNvSpPr txBox="1"/>
          <p:nvPr/>
        </p:nvSpPr>
        <p:spPr>
          <a:xfrm>
            <a:off x="5153025" y="3629024"/>
            <a:ext cx="274320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endParaRPr lang="ro-RO" dirty="0"/>
          </a:p>
        </p:txBody>
      </p:sp>
    </p:spTree>
    <p:extLst>
      <p:ext uri="{BB962C8B-B14F-4D97-AF65-F5344CB8AC3E}">
        <p14:creationId xmlns:p14="http://schemas.microsoft.com/office/powerpoint/2010/main" val="3969538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tăText 1">
            <a:extLst>
              <a:ext uri="{FF2B5EF4-FFF2-40B4-BE49-F238E27FC236}">
                <a16:creationId xmlns:a16="http://schemas.microsoft.com/office/drawing/2014/main" id="{9E8F8333-4FA2-4F79-A7AB-A5C4930714A2}"/>
              </a:ext>
            </a:extLst>
          </p:cNvPr>
          <p:cNvSpPr txBox="1"/>
          <p:nvPr/>
        </p:nvSpPr>
        <p:spPr>
          <a:xfrm>
            <a:off x="4549" y="50041"/>
            <a:ext cx="10693021"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400" dirty="0">
                <a:latin typeface="Arial Black"/>
                <a:ea typeface="+mn-lt"/>
                <a:cs typeface="+mn-lt"/>
              </a:rPr>
              <a:t>Modulul vectorului inducție magnetică într-un punct situat la distanța r de conductorul parcurs de curent electric este:</a:t>
            </a:r>
            <a:endParaRPr lang="ro-RO" sz="2400">
              <a:latin typeface="Arial Black"/>
            </a:endParaRPr>
          </a:p>
          <a:p>
            <a:r>
              <a:rPr lang="ro-RO" sz="2400" dirty="0">
                <a:latin typeface="Arial Black"/>
                <a:ea typeface="+mn-lt"/>
                <a:cs typeface="+mn-lt"/>
              </a:rPr>
              <a:t>B=</a:t>
            </a:r>
            <a:r>
              <a:rPr lang="ro-RO" sz="2400" dirty="0" err="1">
                <a:latin typeface="Arial Black"/>
                <a:ea typeface="+mn-lt"/>
                <a:cs typeface="+mn-lt"/>
              </a:rPr>
              <a:t>μI</a:t>
            </a:r>
            <a:r>
              <a:rPr lang="ro-RO" sz="2400" dirty="0">
                <a:latin typeface="Arial Black"/>
                <a:ea typeface="+mn-lt"/>
                <a:cs typeface="+mn-lt"/>
              </a:rPr>
              <a:t>/2πr unde,</a:t>
            </a:r>
            <a:endParaRPr lang="ro-RO" sz="2400">
              <a:latin typeface="Arial Black"/>
            </a:endParaRPr>
          </a:p>
          <a:p>
            <a:r>
              <a:rPr lang="ro-RO" sz="2400" dirty="0">
                <a:latin typeface="Arial Black"/>
                <a:ea typeface="+mn-lt"/>
                <a:cs typeface="+mn-lt"/>
              </a:rPr>
              <a:t>μ-permeabilitate magnetică absolută; I-intensitatea curentului care străbate conductorul;</a:t>
            </a:r>
            <a:endParaRPr lang="ro-RO" sz="2400">
              <a:latin typeface="Arial Black"/>
            </a:endParaRPr>
          </a:p>
          <a:p>
            <a:r>
              <a:rPr lang="ro-RO" sz="2400" dirty="0">
                <a:latin typeface="Arial Black"/>
                <a:ea typeface="+mn-lt"/>
                <a:cs typeface="+mn-lt"/>
              </a:rPr>
              <a:t>Modulul vectorului inducție magnetică a câmpului magnetic creat în centrul unei spire circulare de rază r, parcursă de curent electric este:</a:t>
            </a:r>
            <a:endParaRPr lang="ro-RO" sz="2400">
              <a:latin typeface="Arial Black"/>
            </a:endParaRPr>
          </a:p>
          <a:p>
            <a:r>
              <a:rPr lang="ro-RO" sz="2400" dirty="0">
                <a:latin typeface="Arial Black"/>
                <a:ea typeface="+mn-lt"/>
                <a:cs typeface="+mn-lt"/>
              </a:rPr>
              <a:t>B=</a:t>
            </a:r>
            <a:r>
              <a:rPr lang="ro-RO" sz="2400" dirty="0" err="1">
                <a:latin typeface="Arial Black"/>
                <a:ea typeface="+mn-lt"/>
                <a:cs typeface="+mn-lt"/>
              </a:rPr>
              <a:t>μI</a:t>
            </a:r>
            <a:r>
              <a:rPr lang="ro-RO" sz="2400" dirty="0">
                <a:latin typeface="Arial Black"/>
                <a:ea typeface="+mn-lt"/>
                <a:cs typeface="+mn-lt"/>
              </a:rPr>
              <a:t>/2r</a:t>
            </a:r>
            <a:endParaRPr lang="ro-RO" sz="2400">
              <a:latin typeface="Arial Black"/>
            </a:endParaRPr>
          </a:p>
          <a:p>
            <a:r>
              <a:rPr lang="ro-RO" sz="2400" dirty="0">
                <a:latin typeface="Arial Black"/>
                <a:ea typeface="+mn-lt"/>
                <a:cs typeface="+mn-lt"/>
              </a:rPr>
              <a:t>B-inducția magnetică; {B}</a:t>
            </a:r>
            <a:r>
              <a:rPr lang="ro-RO" sz="2400" baseline="-25000" dirty="0">
                <a:latin typeface="Arial Black"/>
                <a:ea typeface="+mn-lt"/>
                <a:cs typeface="+mn-lt"/>
              </a:rPr>
              <a:t>SI</a:t>
            </a:r>
            <a:r>
              <a:rPr lang="ro-RO" sz="2400" dirty="0">
                <a:latin typeface="Arial Black"/>
                <a:ea typeface="+mn-lt"/>
                <a:cs typeface="+mn-lt"/>
              </a:rPr>
              <a:t>=1T (tesla);</a:t>
            </a:r>
            <a:endParaRPr lang="ro-RO" sz="2400">
              <a:latin typeface="Arial Black"/>
            </a:endParaRPr>
          </a:p>
          <a:p>
            <a:pPr algn="l"/>
            <a:endParaRPr lang="ro-RO" dirty="0"/>
          </a:p>
        </p:txBody>
      </p:sp>
      <p:pic>
        <p:nvPicPr>
          <p:cNvPr id="3" name="Imagine 3">
            <a:extLst>
              <a:ext uri="{FF2B5EF4-FFF2-40B4-BE49-F238E27FC236}">
                <a16:creationId xmlns:a16="http://schemas.microsoft.com/office/drawing/2014/main" id="{7A7E18FC-77A5-4F9D-B82D-5E36CFB92296}"/>
              </a:ext>
            </a:extLst>
          </p:cNvPr>
          <p:cNvPicPr>
            <a:picLocks noChangeAspect="1"/>
          </p:cNvPicPr>
          <p:nvPr/>
        </p:nvPicPr>
        <p:blipFill>
          <a:blip r:embed="rId2"/>
          <a:stretch>
            <a:fillRect/>
          </a:stretch>
        </p:blipFill>
        <p:spPr>
          <a:xfrm>
            <a:off x="8528784" y="2628615"/>
            <a:ext cx="2959148" cy="3227127"/>
          </a:xfrm>
          <a:prstGeom prst="rect">
            <a:avLst/>
          </a:prstGeom>
        </p:spPr>
      </p:pic>
    </p:spTree>
    <p:extLst>
      <p:ext uri="{BB962C8B-B14F-4D97-AF65-F5344CB8AC3E}">
        <p14:creationId xmlns:p14="http://schemas.microsoft.com/office/powerpoint/2010/main" val="2223704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10">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7" name="Straight Connector 1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0" name="Straight Connector 14">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2" name="Rectangle 16">
            <a:extLst>
              <a:ext uri="{FF2B5EF4-FFF2-40B4-BE49-F238E27FC236}">
                <a16:creationId xmlns:a16="http://schemas.microsoft.com/office/drawing/2014/main" id="{2FA7AD0A-1871-4DF8-9235-F49D0513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6B04CFB-FAE5-47DD-9B3E-4E9BA7A89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u 1">
            <a:extLst>
              <a:ext uri="{FF2B5EF4-FFF2-40B4-BE49-F238E27FC236}">
                <a16:creationId xmlns:a16="http://schemas.microsoft.com/office/drawing/2014/main" id="{201FB20A-10F3-4319-A079-87FA59B13C54}"/>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2500"/>
              <a:t>Efectul electrochimic</a:t>
            </a:r>
          </a:p>
        </p:txBody>
      </p:sp>
      <p:cxnSp>
        <p:nvCxnSpPr>
          <p:cNvPr id="21" name="Straight Connector 20">
            <a:extLst>
              <a:ext uri="{FF2B5EF4-FFF2-40B4-BE49-F238E27FC236}">
                <a16:creationId xmlns:a16="http://schemas.microsoft.com/office/drawing/2014/main" id="{EE68D41B-9286-479F-9AB7-678C8E348D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3" name="Group 22">
            <a:extLst>
              <a:ext uri="{FF2B5EF4-FFF2-40B4-BE49-F238E27FC236}">
                <a16:creationId xmlns:a16="http://schemas.microsoft.com/office/drawing/2014/main" id="{E8ACF89C-CFC3-4D68-B3C4-2BEFB7BBE5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24" name="Rectangle 23">
              <a:extLst>
                <a:ext uri="{FF2B5EF4-FFF2-40B4-BE49-F238E27FC236}">
                  <a16:creationId xmlns:a16="http://schemas.microsoft.com/office/drawing/2014/main" id="{3B770B7D-3C5C-4682-8DF0-20783592F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6893E11-7EC1-4EB6-A2A8-0B693F8FE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622F7FD7-8884-4FD5-95AB-0B5C6033A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5487" y="977965"/>
            <a:ext cx="6615582"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ine 4">
            <a:extLst>
              <a:ext uri="{FF2B5EF4-FFF2-40B4-BE49-F238E27FC236}">
                <a16:creationId xmlns:a16="http://schemas.microsoft.com/office/drawing/2014/main" id="{B8E8239A-1B42-4B1A-AA79-5199255C58E6}"/>
              </a:ext>
            </a:extLst>
          </p:cNvPr>
          <p:cNvPicPr>
            <a:picLocks noGrp="1" noChangeAspect="1"/>
          </p:cNvPicPr>
          <p:nvPr>
            <p:ph idx="1"/>
          </p:nvPr>
        </p:nvPicPr>
        <p:blipFill>
          <a:blip r:embed="rId3"/>
          <a:stretch>
            <a:fillRect/>
          </a:stretch>
        </p:blipFill>
        <p:spPr>
          <a:xfrm>
            <a:off x="4625101" y="820643"/>
            <a:ext cx="6110239" cy="4582679"/>
          </a:xfrm>
          <a:prstGeom prst="rect">
            <a:avLst/>
          </a:prstGeom>
        </p:spPr>
      </p:pic>
      <p:pic>
        <p:nvPicPr>
          <p:cNvPr id="29" name="Picture 28">
            <a:extLst>
              <a:ext uri="{FF2B5EF4-FFF2-40B4-BE49-F238E27FC236}">
                <a16:creationId xmlns:a16="http://schemas.microsoft.com/office/drawing/2014/main" id="{16EFE474-4FE0-4E8F-8F09-5ED2C9E76A8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CF8B8C81-54DC-4AF5-B682-3A2C70A6B5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6248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tăText 1">
            <a:extLst>
              <a:ext uri="{FF2B5EF4-FFF2-40B4-BE49-F238E27FC236}">
                <a16:creationId xmlns:a16="http://schemas.microsoft.com/office/drawing/2014/main" id="{76BE267C-AAAD-4879-829F-766DD15E0C99}"/>
              </a:ext>
            </a:extLst>
          </p:cNvPr>
          <p:cNvSpPr txBox="1"/>
          <p:nvPr/>
        </p:nvSpPr>
        <p:spPr>
          <a:xfrm>
            <a:off x="1084996" y="459474"/>
            <a:ext cx="10147110" cy="55399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400" dirty="0">
                <a:latin typeface="Arial Black"/>
                <a:ea typeface="+mn-lt"/>
                <a:cs typeface="+mn-lt"/>
              </a:rPr>
              <a:t>Electroliza este procesul de orientare și separare a ionilor unui electrolit cu ajutorul curentului electric continuu. Electroliza este utilizată pentru obținerea metalelor pure (Cu, Ag, Al, Zn, Pt) în galvanoplastie, galvanostegie.</a:t>
            </a:r>
          </a:p>
          <a:p>
            <a:r>
              <a:rPr lang="ro-RO" sz="2400" dirty="0">
                <a:latin typeface="Arial Black"/>
                <a:ea typeface="+mn-lt"/>
                <a:cs typeface="+mn-lt"/>
              </a:rPr>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endParaRPr lang="ro-RO" sz="2400">
              <a:latin typeface="Arial Black"/>
            </a:endParaRPr>
          </a:p>
          <a:p>
            <a:r>
              <a:rPr lang="ro-RO" sz="2400" dirty="0">
                <a:latin typeface="Arial Black"/>
                <a:ea typeface="+mn-lt"/>
                <a:cs typeface="+mn-lt"/>
              </a:rPr>
              <a:t>Prin electroliză se obține și cuprul electrotehnic de mare puritate</a:t>
            </a:r>
            <a:r>
              <a:rPr lang="ro-RO" sz="2400" dirty="0">
                <a:ea typeface="+mn-lt"/>
                <a:cs typeface="+mn-lt"/>
              </a:rPr>
              <a:t>.</a:t>
            </a:r>
            <a:endParaRPr lang="ro-RO" sz="2400"/>
          </a:p>
          <a:p>
            <a:endParaRPr lang="ro-RO" dirty="0"/>
          </a:p>
        </p:txBody>
      </p:sp>
    </p:spTree>
    <p:extLst>
      <p:ext uri="{BB962C8B-B14F-4D97-AF65-F5344CB8AC3E}">
        <p14:creationId xmlns:p14="http://schemas.microsoft.com/office/powerpoint/2010/main" val="599537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10">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7" name="Straight Connector 12">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0" name="Straight Connector 14">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EC17D08F-2133-44A9-B28C-CB29928FA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8">
            <a:extLst>
              <a:ext uri="{FF2B5EF4-FFF2-40B4-BE49-F238E27FC236}">
                <a16:creationId xmlns:a16="http://schemas.microsoft.com/office/drawing/2014/main" id="{0CC36881-E309-4C41-8B5B-203AADC15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u 1">
            <a:extLst>
              <a:ext uri="{FF2B5EF4-FFF2-40B4-BE49-F238E27FC236}">
                <a16:creationId xmlns:a16="http://schemas.microsoft.com/office/drawing/2014/main" id="{ABCE5809-B481-4B17-9B49-17942EF0C5BC}"/>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3600"/>
              <a:t>Efectul hall</a:t>
            </a:r>
          </a:p>
        </p:txBody>
      </p:sp>
      <p:cxnSp>
        <p:nvCxnSpPr>
          <p:cNvPr id="14" name="Straight Connector 20">
            <a:extLst>
              <a:ext uri="{FF2B5EF4-FFF2-40B4-BE49-F238E27FC236}">
                <a16:creationId xmlns:a16="http://schemas.microsoft.com/office/drawing/2014/main" id="{84F2C6A8-7D46-49EA-860B-0F0B020843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16" name="Group 22">
            <a:extLst>
              <a:ext uri="{FF2B5EF4-FFF2-40B4-BE49-F238E27FC236}">
                <a16:creationId xmlns:a16="http://schemas.microsoft.com/office/drawing/2014/main" id="{AED92372-F778-4E96-9E90-4E63BAF3CA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7463258" y="583365"/>
            <a:chExt cx="7560115" cy="5181928"/>
          </a:xfrm>
        </p:grpSpPr>
        <p:sp>
          <p:nvSpPr>
            <p:cNvPr id="24" name="Rectangle 23">
              <a:extLst>
                <a:ext uri="{FF2B5EF4-FFF2-40B4-BE49-F238E27FC236}">
                  <a16:creationId xmlns:a16="http://schemas.microsoft.com/office/drawing/2014/main" id="{EB4EC089-8B60-43F4-9BF5-1F0B0E398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24">
              <a:extLst>
                <a:ext uri="{FF2B5EF4-FFF2-40B4-BE49-F238E27FC236}">
                  <a16:creationId xmlns:a16="http://schemas.microsoft.com/office/drawing/2014/main" id="{1C0BAC91-1725-4E5A-92CE-F5A2EB0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Imagine 4" descr="O imagine care conține interior, masă&#10;&#10;Descrierea a fost generată cu un grad foarte mare de încredere">
            <a:extLst>
              <a:ext uri="{FF2B5EF4-FFF2-40B4-BE49-F238E27FC236}">
                <a16:creationId xmlns:a16="http://schemas.microsoft.com/office/drawing/2014/main" id="{32E09C79-2414-400B-A088-3C39561A247B}"/>
              </a:ext>
            </a:extLst>
          </p:cNvPr>
          <p:cNvPicPr>
            <a:picLocks noGrp="1" noChangeAspect="1"/>
          </p:cNvPicPr>
          <p:nvPr>
            <p:ph idx="1"/>
          </p:nvPr>
        </p:nvPicPr>
        <p:blipFill rotWithShape="1">
          <a:blip r:embed="rId3"/>
          <a:srcRect l="8588"/>
          <a:stretch/>
        </p:blipFill>
        <p:spPr>
          <a:xfrm>
            <a:off x="3424195" y="456703"/>
            <a:ext cx="8477933" cy="5208201"/>
          </a:xfrm>
          <a:prstGeom prst="rect">
            <a:avLst/>
          </a:prstGeom>
        </p:spPr>
      </p:pic>
      <p:pic>
        <p:nvPicPr>
          <p:cNvPr id="27" name="Picture 26">
            <a:extLst>
              <a:ext uri="{FF2B5EF4-FFF2-40B4-BE49-F238E27FC236}">
                <a16:creationId xmlns:a16="http://schemas.microsoft.com/office/drawing/2014/main" id="{4B61EBEC-D0CA-456C-98A6-EDA1AC9FB0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9" name="Straight Connector 28">
            <a:extLst>
              <a:ext uri="{FF2B5EF4-FFF2-40B4-BE49-F238E27FC236}">
                <a16:creationId xmlns:a16="http://schemas.microsoft.com/office/drawing/2014/main" id="{718A71EB-D327-4458-85FB-26336B2BA0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417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tăText 1">
            <a:extLst>
              <a:ext uri="{FF2B5EF4-FFF2-40B4-BE49-F238E27FC236}">
                <a16:creationId xmlns:a16="http://schemas.microsoft.com/office/drawing/2014/main" id="{AA673086-4CF2-42B3-8796-00108C9654CE}"/>
              </a:ext>
            </a:extLst>
          </p:cNvPr>
          <p:cNvSpPr txBox="1"/>
          <p:nvPr/>
        </p:nvSpPr>
        <p:spPr>
          <a:xfrm>
            <a:off x="584579" y="322996"/>
            <a:ext cx="6257498"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000" b="1" dirty="0">
                <a:latin typeface="Arial Black"/>
                <a:ea typeface="+mn-lt"/>
                <a:cs typeface="+mn-lt"/>
              </a:rPr>
              <a:t>Efectul </a:t>
            </a:r>
            <a:r>
              <a:rPr lang="ro-RO" sz="2000" b="1" err="1">
                <a:latin typeface="Arial Black"/>
                <a:ea typeface="+mn-lt"/>
                <a:cs typeface="+mn-lt"/>
              </a:rPr>
              <a:t>Hall</a:t>
            </a:r>
            <a:r>
              <a:rPr lang="ro-RO" sz="2000" dirty="0">
                <a:latin typeface="Arial Black"/>
                <a:ea typeface="+mn-lt"/>
                <a:cs typeface="+mn-lt"/>
              </a:rPr>
              <a:t> este un efect </a:t>
            </a:r>
            <a:r>
              <a:rPr lang="ro-RO" sz="2000" err="1">
                <a:latin typeface="Arial Black"/>
                <a:ea typeface="+mn-lt"/>
                <a:cs typeface="+mn-lt"/>
              </a:rPr>
              <a:t>galvanomagnetic</a:t>
            </a:r>
            <a:r>
              <a:rPr lang="ro-RO" sz="2000" dirty="0">
                <a:latin typeface="Arial Black"/>
                <a:ea typeface="+mn-lt"/>
                <a:cs typeface="+mn-lt"/>
              </a:rPr>
              <a:t> observat pentru prima dată de </a:t>
            </a:r>
            <a:r>
              <a:rPr lang="ro-RO" sz="2000" dirty="0">
                <a:latin typeface="Arial Black"/>
                <a:ea typeface="+mn-lt"/>
                <a:cs typeface="+mn-lt"/>
                <a:hlinkClick r:id="rId2"/>
              </a:rPr>
              <a:t>Edwin Herbert Hall</a:t>
            </a:r>
            <a:r>
              <a:rPr lang="ro-RO" sz="2000" dirty="0">
                <a:latin typeface="Arial Black"/>
                <a:ea typeface="+mn-lt"/>
                <a:cs typeface="+mn-lt"/>
              </a:rPr>
              <a:t> în </a:t>
            </a:r>
            <a:r>
              <a:rPr lang="ro-RO" sz="2000" dirty="0">
                <a:latin typeface="Arial Black"/>
                <a:ea typeface="+mn-lt"/>
                <a:cs typeface="+mn-lt"/>
                <a:hlinkClick r:id="rId3"/>
              </a:rPr>
              <a:t>1880</a:t>
            </a:r>
            <a:r>
              <a:rPr lang="ro-RO" sz="2000" dirty="0">
                <a:latin typeface="Arial Black"/>
                <a:ea typeface="+mn-lt"/>
                <a:cs typeface="+mn-lt"/>
              </a:rPr>
              <a:t>. Acest efect constă în apariția unui câmp electric transversal (denumit câmp electric </a:t>
            </a:r>
            <a:r>
              <a:rPr lang="ro-RO" sz="2000" err="1">
                <a:latin typeface="Arial Black"/>
                <a:ea typeface="+mn-lt"/>
                <a:cs typeface="+mn-lt"/>
              </a:rPr>
              <a:t>Hall</a:t>
            </a:r>
            <a:r>
              <a:rPr lang="ro-RO" sz="2000" dirty="0">
                <a:latin typeface="Arial Black"/>
                <a:ea typeface="+mn-lt"/>
                <a:cs typeface="+mn-lt"/>
              </a:rPr>
              <a:t> EH) și a unei diferențe de potențial într-un metal sau semiconductor parcurse de un curent electric, atunci când ele sunt introduse într-un câmp magnetic, perpendicular pe direcția curentului.</a:t>
            </a:r>
            <a:endParaRPr lang="ro-RO" sz="2000" dirty="0">
              <a:latin typeface="Arial Black"/>
            </a:endParaRPr>
          </a:p>
        </p:txBody>
      </p:sp>
      <p:sp>
        <p:nvSpPr>
          <p:cNvPr id="3" name="CasetăText 2">
            <a:extLst>
              <a:ext uri="{FF2B5EF4-FFF2-40B4-BE49-F238E27FC236}">
                <a16:creationId xmlns:a16="http://schemas.microsoft.com/office/drawing/2014/main" id="{769B393A-5B50-4137-A246-FAF35C62CB49}"/>
              </a:ext>
            </a:extLst>
          </p:cNvPr>
          <p:cNvSpPr txBox="1"/>
          <p:nvPr/>
        </p:nvSpPr>
        <p:spPr>
          <a:xfrm>
            <a:off x="4867275" y="334327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ro-RO" dirty="0"/>
          </a:p>
        </p:txBody>
      </p:sp>
      <p:sp>
        <p:nvSpPr>
          <p:cNvPr id="4" name="CasetăText 1">
            <a:extLst>
              <a:ext uri="{FF2B5EF4-FFF2-40B4-BE49-F238E27FC236}">
                <a16:creationId xmlns:a16="http://schemas.microsoft.com/office/drawing/2014/main" id="{8826233A-589B-48D8-897E-32A73135787E}"/>
              </a:ext>
            </a:extLst>
          </p:cNvPr>
          <p:cNvSpPr txBox="1"/>
          <p:nvPr/>
        </p:nvSpPr>
        <p:spPr>
          <a:xfrm>
            <a:off x="4337713" y="3587086"/>
            <a:ext cx="6257498" cy="224676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ro-RO" sz="2000" dirty="0">
                <a:solidFill>
                  <a:srgbClr val="222222"/>
                </a:solidFill>
                <a:latin typeface="Arial Black"/>
                <a:ea typeface="Arial"/>
                <a:cs typeface="Arial"/>
              </a:rPr>
              <a:t>Efectul </a:t>
            </a:r>
            <a:r>
              <a:rPr lang="ro-RO" sz="2000" dirty="0" err="1">
                <a:solidFill>
                  <a:srgbClr val="222222"/>
                </a:solidFill>
                <a:latin typeface="Arial Black"/>
                <a:ea typeface="Arial"/>
                <a:cs typeface="Arial"/>
              </a:rPr>
              <a:t>Hall</a:t>
            </a:r>
            <a:r>
              <a:rPr lang="ro-RO" sz="2000" dirty="0">
                <a:solidFill>
                  <a:srgbClr val="222222"/>
                </a:solidFill>
                <a:latin typeface="Arial Black"/>
                <a:ea typeface="Arial"/>
                <a:cs typeface="Arial"/>
              </a:rPr>
              <a:t> apare întotdeauna când un conductor sau un semiconductor, traversat de un curent electric, este supus acțiunii unui câmp magnetic perpendicular pe direcția curentului și se manifestă prin apariția unei tensiuni, denumită </a:t>
            </a:r>
            <a:r>
              <a:rPr lang="ro-RO" sz="2000" dirty="0">
                <a:solidFill>
                  <a:srgbClr val="A55858"/>
                </a:solidFill>
                <a:latin typeface="Arial Black"/>
                <a:ea typeface="Arial"/>
                <a:cs typeface="Arial"/>
                <a:hlinkClick r:id="rId4" tooltip="Tensiune Hall — pagină inexistentă"/>
              </a:rPr>
              <a:t>tensiune Hall</a:t>
            </a:r>
            <a:r>
              <a:rPr lang="ro-RO" sz="2000" dirty="0">
                <a:solidFill>
                  <a:srgbClr val="222222"/>
                </a:solidFill>
                <a:latin typeface="Arial Black"/>
                <a:ea typeface="Arial"/>
                <a:cs typeface="Arial"/>
              </a:rPr>
              <a:t>.</a:t>
            </a:r>
            <a:endParaRPr lang="ro-RO" sz="2000" dirty="0">
              <a:latin typeface="Arial Black"/>
            </a:endParaRPr>
          </a:p>
        </p:txBody>
      </p:sp>
    </p:spTree>
    <p:extLst>
      <p:ext uri="{BB962C8B-B14F-4D97-AF65-F5344CB8AC3E}">
        <p14:creationId xmlns:p14="http://schemas.microsoft.com/office/powerpoint/2010/main" val="22327333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CE580D1-F917-4567-AFB4-99AA9B52AD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1F5620B8-A2D8-4568-B566-F0453A0D916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1C7D2BA4-4B7A-4596-8BCC-5CF7154238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977F1E1-2B6F-4BB6-899F-67D8764D83C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EC17D08F-2133-44A9-B28C-CB29928FA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CC36881-E309-4C41-8B5B-203AADC15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u 1">
            <a:extLst>
              <a:ext uri="{FF2B5EF4-FFF2-40B4-BE49-F238E27FC236}">
                <a16:creationId xmlns:a16="http://schemas.microsoft.com/office/drawing/2014/main" id="{2A999D5D-5EC8-433B-A4EB-BFA940A2212E}"/>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2800"/>
              <a:t>Efectul piezoelectric</a:t>
            </a:r>
          </a:p>
        </p:txBody>
      </p:sp>
      <p:cxnSp>
        <p:nvCxnSpPr>
          <p:cNvPr id="21" name="Straight Connector 20">
            <a:extLst>
              <a:ext uri="{FF2B5EF4-FFF2-40B4-BE49-F238E27FC236}">
                <a16:creationId xmlns:a16="http://schemas.microsoft.com/office/drawing/2014/main" id="{84F2C6A8-7D46-49EA-860B-0F0B020843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3" name="Group 22">
            <a:extLst>
              <a:ext uri="{FF2B5EF4-FFF2-40B4-BE49-F238E27FC236}">
                <a16:creationId xmlns:a16="http://schemas.microsoft.com/office/drawing/2014/main" id="{AED92372-F778-4E96-9E90-4E63BAF3CA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7463258" y="583365"/>
            <a:chExt cx="7560115" cy="5181928"/>
          </a:xfrm>
        </p:grpSpPr>
        <p:sp>
          <p:nvSpPr>
            <p:cNvPr id="24" name="Rectangle 23">
              <a:extLst>
                <a:ext uri="{FF2B5EF4-FFF2-40B4-BE49-F238E27FC236}">
                  <a16:creationId xmlns:a16="http://schemas.microsoft.com/office/drawing/2014/main" id="{EB4EC089-8B60-43F4-9BF5-1F0B0E398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1C0BAC91-1725-4E5A-92CE-F5A2EB0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Imagine 4" descr="O imagine care conține text&#10;&#10;Descrierea a fost generată cu un grad foarte mare de încredere">
            <a:extLst>
              <a:ext uri="{FF2B5EF4-FFF2-40B4-BE49-F238E27FC236}">
                <a16:creationId xmlns:a16="http://schemas.microsoft.com/office/drawing/2014/main" id="{E38B3D5C-35FB-4EE9-A2F7-27B1304E104E}"/>
              </a:ext>
            </a:extLst>
          </p:cNvPr>
          <p:cNvPicPr>
            <a:picLocks noGrp="1" noChangeAspect="1"/>
          </p:cNvPicPr>
          <p:nvPr>
            <p:ph idx="1"/>
          </p:nvPr>
        </p:nvPicPr>
        <p:blipFill rotWithShape="1">
          <a:blip r:embed="rId3"/>
          <a:srcRect t="5198" r="-2" b="12754"/>
          <a:stretch/>
        </p:blipFill>
        <p:spPr>
          <a:xfrm>
            <a:off x="4618374" y="1116345"/>
            <a:ext cx="6282919" cy="3866172"/>
          </a:xfrm>
          <a:prstGeom prst="rect">
            <a:avLst/>
          </a:prstGeom>
        </p:spPr>
      </p:pic>
      <p:pic>
        <p:nvPicPr>
          <p:cNvPr id="27" name="Picture 26">
            <a:extLst>
              <a:ext uri="{FF2B5EF4-FFF2-40B4-BE49-F238E27FC236}">
                <a16:creationId xmlns:a16="http://schemas.microsoft.com/office/drawing/2014/main" id="{4B61EBEC-D0CA-456C-98A6-EDA1AC9FB0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9" name="Straight Connector 28">
            <a:extLst>
              <a:ext uri="{FF2B5EF4-FFF2-40B4-BE49-F238E27FC236}">
                <a16:creationId xmlns:a16="http://schemas.microsoft.com/office/drawing/2014/main" id="{718A71EB-D327-4458-85FB-26336B2BA0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0283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tăText 1">
            <a:extLst>
              <a:ext uri="{FF2B5EF4-FFF2-40B4-BE49-F238E27FC236}">
                <a16:creationId xmlns:a16="http://schemas.microsoft.com/office/drawing/2014/main" id="{C0D975E3-58EB-46C9-A29D-F4F13572EFA2}"/>
              </a:ext>
            </a:extLst>
          </p:cNvPr>
          <p:cNvSpPr txBox="1"/>
          <p:nvPr/>
        </p:nvSpPr>
        <p:spPr>
          <a:xfrm>
            <a:off x="2552131" y="1175982"/>
            <a:ext cx="7315199" cy="37548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000" dirty="0">
                <a:latin typeface="Arial Black"/>
                <a:ea typeface="+mn-lt"/>
                <a:cs typeface="+mn-lt"/>
              </a:rPr>
              <a:t>Efectul piezoelectric direct constă în proprietatea unor cristale de a se încărca cu sarcină electrică pe unele dintre fețele acestora atunci când sunt supuse la solicitări de întindere sau de compresiune după o anumita direcție.</a:t>
            </a:r>
            <a:endParaRPr lang="ro-RO" sz="2000">
              <a:latin typeface="Arial Black"/>
            </a:endParaRPr>
          </a:p>
          <a:p>
            <a:r>
              <a:rPr lang="ro-RO" sz="2000" dirty="0">
                <a:latin typeface="Arial Black"/>
                <a:ea typeface="+mn-lt"/>
                <a:cs typeface="+mn-lt"/>
              </a:rPr>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endParaRPr lang="ro-RO" sz="2000" dirty="0">
              <a:latin typeface="Arial Black"/>
            </a:endParaRPr>
          </a:p>
          <a:p>
            <a:pPr algn="l"/>
            <a:endParaRPr lang="ro-RO" dirty="0"/>
          </a:p>
        </p:txBody>
      </p:sp>
    </p:spTree>
    <p:extLst>
      <p:ext uri="{BB962C8B-B14F-4D97-AF65-F5344CB8AC3E}">
        <p14:creationId xmlns:p14="http://schemas.microsoft.com/office/powerpoint/2010/main" val="997273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2FA7AD0A-1871-4DF8-9235-F49D0513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6B04CFB-FAE5-47DD-9B3E-4E9BA7A89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u 1">
            <a:extLst>
              <a:ext uri="{FF2B5EF4-FFF2-40B4-BE49-F238E27FC236}">
                <a16:creationId xmlns:a16="http://schemas.microsoft.com/office/drawing/2014/main" id="{BED33E9A-2A1B-479C-BF46-4C55346E4151}"/>
              </a:ext>
            </a:extLst>
          </p:cNvPr>
          <p:cNvSpPr>
            <a:spLocks noGrp="1"/>
          </p:cNvSpPr>
          <p:nvPr>
            <p:ph type="title"/>
          </p:nvPr>
        </p:nvSpPr>
        <p:spPr>
          <a:xfrm>
            <a:off x="659301" y="1474969"/>
            <a:ext cx="2823919" cy="1868760"/>
          </a:xfrm>
        </p:spPr>
        <p:txBody>
          <a:bodyPr vert="horz" lIns="91440" tIns="45720" rIns="91440" bIns="0" rtlCol="0" anchor="b">
            <a:normAutofit/>
          </a:bodyPr>
          <a:lstStyle/>
          <a:p>
            <a:r>
              <a:rPr lang="en-US" sz="2800"/>
              <a:t>Efectul fotoelectric</a:t>
            </a:r>
          </a:p>
        </p:txBody>
      </p:sp>
      <p:cxnSp>
        <p:nvCxnSpPr>
          <p:cNvPr id="21" name="Straight Connector 20">
            <a:extLst>
              <a:ext uri="{FF2B5EF4-FFF2-40B4-BE49-F238E27FC236}">
                <a16:creationId xmlns:a16="http://schemas.microsoft.com/office/drawing/2014/main" id="{EE68D41B-9286-479F-9AB7-678C8E348D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3" name="Group 22">
            <a:extLst>
              <a:ext uri="{FF2B5EF4-FFF2-40B4-BE49-F238E27FC236}">
                <a16:creationId xmlns:a16="http://schemas.microsoft.com/office/drawing/2014/main" id="{E8ACF89C-CFC3-4D68-B3C4-2BEFB7BBE5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24" name="Rectangle 23">
              <a:extLst>
                <a:ext uri="{FF2B5EF4-FFF2-40B4-BE49-F238E27FC236}">
                  <a16:creationId xmlns:a16="http://schemas.microsoft.com/office/drawing/2014/main" id="{3B770B7D-3C5C-4682-8DF0-20783592F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6893E11-7EC1-4EB6-A2A8-0B693F8FE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622F7FD7-8884-4FD5-95AB-0B5C6033A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5487" y="977965"/>
            <a:ext cx="6615582"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ine 4" descr="O imagine care conține ceas&#10;&#10;Descrierea a fost generată cu un grad foarte mare de încredere">
            <a:extLst>
              <a:ext uri="{FF2B5EF4-FFF2-40B4-BE49-F238E27FC236}">
                <a16:creationId xmlns:a16="http://schemas.microsoft.com/office/drawing/2014/main" id="{559F4AFC-1D5D-434D-AF46-B243288EF72E}"/>
              </a:ext>
            </a:extLst>
          </p:cNvPr>
          <p:cNvPicPr>
            <a:picLocks noGrp="1" noChangeAspect="1"/>
          </p:cNvPicPr>
          <p:nvPr>
            <p:ph idx="1"/>
          </p:nvPr>
        </p:nvPicPr>
        <p:blipFill>
          <a:blip r:embed="rId3"/>
          <a:stretch>
            <a:fillRect/>
          </a:stretch>
        </p:blipFill>
        <p:spPr>
          <a:xfrm>
            <a:off x="5017867" y="1116345"/>
            <a:ext cx="5483932" cy="3866172"/>
          </a:xfrm>
          <a:prstGeom prst="rect">
            <a:avLst/>
          </a:prstGeom>
        </p:spPr>
      </p:pic>
      <p:pic>
        <p:nvPicPr>
          <p:cNvPr id="29" name="Picture 28">
            <a:extLst>
              <a:ext uri="{FF2B5EF4-FFF2-40B4-BE49-F238E27FC236}">
                <a16:creationId xmlns:a16="http://schemas.microsoft.com/office/drawing/2014/main" id="{16EFE474-4FE0-4E8F-8F09-5ED2C9E76A8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CF8B8C81-54DC-4AF5-B682-3A2C70A6B5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8945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tăText 1">
            <a:extLst>
              <a:ext uri="{FF2B5EF4-FFF2-40B4-BE49-F238E27FC236}">
                <a16:creationId xmlns:a16="http://schemas.microsoft.com/office/drawing/2014/main" id="{FE004431-4859-4EF1-A11C-601606C570AC}"/>
              </a:ext>
            </a:extLst>
          </p:cNvPr>
          <p:cNvSpPr txBox="1"/>
          <p:nvPr/>
        </p:nvSpPr>
        <p:spPr>
          <a:xfrm>
            <a:off x="903027" y="493592"/>
            <a:ext cx="10431438" cy="5570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ro-RO" sz="2000" dirty="0">
                <a:latin typeface="Arial Black"/>
                <a:ea typeface="+mn-lt"/>
                <a:cs typeface="+mn-lt"/>
              </a:rPr>
              <a:t>Energia purtată de radiația electromagnetică este de natură discretă sub formă de cuante de energie numite fotoni.</a:t>
            </a:r>
            <a:endParaRPr lang="ro-RO" sz="2000">
              <a:latin typeface="Arial Black"/>
            </a:endParaRPr>
          </a:p>
          <a:p>
            <a:r>
              <a:rPr lang="ro-RO" sz="2000" dirty="0">
                <a:latin typeface="Arial Black"/>
                <a:ea typeface="+mn-lt"/>
                <a:cs typeface="+mn-lt"/>
              </a:rPr>
              <a:t>Dacă pe suprafața unei plăcuțe semiconductoare cade un flux Φ 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endParaRPr lang="ro-RO" sz="2000">
              <a:latin typeface="Arial Black"/>
            </a:endParaRPr>
          </a:p>
          <a:p>
            <a:r>
              <a:rPr lang="ro-RO" sz="2000" dirty="0">
                <a:latin typeface="Arial Black"/>
                <a:ea typeface="+mn-lt"/>
                <a:cs typeface="+mn-lt"/>
              </a:rPr>
              <a:t>Creșterea energiei de vibrație a atomilor rețelei se asociază cu apariția în rețea a unor purtători de energie de vibrație numiți fononi.</a:t>
            </a:r>
            <a:endParaRPr lang="ro-RO" sz="2000">
              <a:latin typeface="Arial Black"/>
            </a:endParaRPr>
          </a:p>
          <a:p>
            <a:r>
              <a:rPr lang="ro-RO" sz="2000" dirty="0">
                <a:latin typeface="Arial Black"/>
                <a:ea typeface="+mn-lt"/>
                <a:cs typeface="+mn-lt"/>
              </a:rPr>
              <a:t>Efectul fotoelectric intern are loc când energia incidentă preluată contribuie numai la ruperea electronilor de valență care devin electroni liberi.</a:t>
            </a:r>
            <a:endParaRPr lang="ro-RO" sz="2000">
              <a:latin typeface="Arial Black"/>
            </a:endParaRPr>
          </a:p>
          <a:p>
            <a:r>
              <a:rPr lang="ro-RO" sz="2000" dirty="0">
                <a:latin typeface="Arial Black"/>
                <a:ea typeface="+mn-lt"/>
                <a:cs typeface="+mn-lt"/>
              </a:rPr>
              <a:t>Efectul fotoelectric extern are loc când energia incidentă reținută în interior este mai mare decât energia de legătură a electronilor, în rețea se formează fononi, în exterior se emit electroni.</a:t>
            </a:r>
            <a:endParaRPr lang="ro-RO" sz="2000" dirty="0">
              <a:latin typeface="Arial Black"/>
            </a:endParaRPr>
          </a:p>
          <a:p>
            <a:endParaRPr lang="ro-RO" dirty="0"/>
          </a:p>
          <a:p>
            <a:pPr algn="l"/>
            <a:endParaRPr lang="ro-RO" dirty="0"/>
          </a:p>
        </p:txBody>
      </p:sp>
    </p:spTree>
    <p:extLst>
      <p:ext uri="{BB962C8B-B14F-4D97-AF65-F5344CB8AC3E}">
        <p14:creationId xmlns:p14="http://schemas.microsoft.com/office/powerpoint/2010/main" val="11267154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CABCAE3-64FC-4149-819F-2C1812824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012FDCFE-9AD2-4D8A-8CBF-B3AA37EBF6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FBD463FC-4CA8-4FF4-85A3-AF9F4B98D2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BECF35C3-8B44-4F4B-BD25-4C01823DB22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 useBgFill="1">
        <p:nvSpPr>
          <p:cNvPr id="17" name="Rectangle 16">
            <a:extLst>
              <a:ext uri="{FF2B5EF4-FFF2-40B4-BE49-F238E27FC236}">
                <a16:creationId xmlns:a16="http://schemas.microsoft.com/office/drawing/2014/main" id="{2FA7AD0A-1871-4DF8-9235-F49D0513B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6B04CFB-FAE5-47DD-9B3E-4E9BA7A89C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u 1">
            <a:extLst>
              <a:ext uri="{FF2B5EF4-FFF2-40B4-BE49-F238E27FC236}">
                <a16:creationId xmlns:a16="http://schemas.microsoft.com/office/drawing/2014/main" id="{D4649BA1-8602-45B1-934F-2CB8BE3CD65F}"/>
              </a:ext>
            </a:extLst>
          </p:cNvPr>
          <p:cNvSpPr>
            <a:spLocks noGrp="1"/>
          </p:cNvSpPr>
          <p:nvPr>
            <p:ph type="title"/>
          </p:nvPr>
        </p:nvSpPr>
        <p:spPr>
          <a:xfrm>
            <a:off x="33779" y="1463596"/>
            <a:ext cx="3745142" cy="1868760"/>
          </a:xfrm>
        </p:spPr>
        <p:txBody>
          <a:bodyPr vert="horz" lIns="91440" tIns="45720" rIns="91440" bIns="0" rtlCol="0" anchor="b">
            <a:normAutofit/>
          </a:bodyPr>
          <a:lstStyle/>
          <a:p>
            <a:pPr algn="ctr"/>
            <a:r>
              <a:rPr lang="en-US" sz="2400" dirty="0" err="1">
                <a:latin typeface="Arial Black"/>
              </a:rPr>
              <a:t>Efecte</a:t>
            </a:r>
            <a:r>
              <a:rPr lang="en-US" sz="2400" dirty="0">
                <a:latin typeface="Arial Black"/>
              </a:rPr>
              <a:t> </a:t>
            </a:r>
            <a:r>
              <a:rPr lang="en-US" sz="2400" dirty="0" err="1">
                <a:latin typeface="Arial Black"/>
              </a:rPr>
              <a:t>termoelectrice</a:t>
            </a:r>
            <a:endParaRPr lang="ro-RO" sz="2400" dirty="0" err="1">
              <a:latin typeface="Arial Black"/>
            </a:endParaRPr>
          </a:p>
        </p:txBody>
      </p:sp>
      <p:cxnSp>
        <p:nvCxnSpPr>
          <p:cNvPr id="21" name="Straight Connector 20">
            <a:extLst>
              <a:ext uri="{FF2B5EF4-FFF2-40B4-BE49-F238E27FC236}">
                <a16:creationId xmlns:a16="http://schemas.microsoft.com/office/drawing/2014/main" id="{EE68D41B-9286-479F-9AB7-678C8E348D7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23" name="Group 22">
            <a:extLst>
              <a:ext uri="{FF2B5EF4-FFF2-40B4-BE49-F238E27FC236}">
                <a16:creationId xmlns:a16="http://schemas.microsoft.com/office/drawing/2014/main" id="{E8ACF89C-CFC3-4D68-B3C4-2BEFB7BBE5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3979389" y="482171"/>
            <a:chExt cx="7560115" cy="5149101"/>
          </a:xfrm>
        </p:grpSpPr>
        <p:sp>
          <p:nvSpPr>
            <p:cNvPr id="24" name="Rectangle 23">
              <a:extLst>
                <a:ext uri="{FF2B5EF4-FFF2-40B4-BE49-F238E27FC236}">
                  <a16:creationId xmlns:a16="http://schemas.microsoft.com/office/drawing/2014/main" id="{3B770B7D-3C5C-4682-8DF0-20783592F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79389" y="482171"/>
              <a:ext cx="7560115"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A6893E11-7EC1-4EB6-A2A8-0B693F8FE5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92448" y="812507"/>
              <a:ext cx="692827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622F7FD7-8884-4FD5-95AB-0B5C6033A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5487" y="977965"/>
            <a:ext cx="6615582" cy="4135339"/>
          </a:xfrm>
          <a:prstGeom prst="rect">
            <a:avLst/>
          </a:prstGeom>
          <a:solidFill>
            <a:schemeClr val="bg1"/>
          </a:solidFill>
          <a:ln w="635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ine 4" descr="O imagine care conține captură de ecran&#10;&#10;Descrierea a fost generată cu un grad foarte mare de încredere">
            <a:extLst>
              <a:ext uri="{FF2B5EF4-FFF2-40B4-BE49-F238E27FC236}">
                <a16:creationId xmlns:a16="http://schemas.microsoft.com/office/drawing/2014/main" id="{51AA312E-CAC6-45BC-A11C-646C649409BB}"/>
              </a:ext>
            </a:extLst>
          </p:cNvPr>
          <p:cNvPicPr>
            <a:picLocks noGrp="1" noChangeAspect="1"/>
          </p:cNvPicPr>
          <p:nvPr>
            <p:ph idx="1"/>
          </p:nvPr>
        </p:nvPicPr>
        <p:blipFill>
          <a:blip r:embed="rId3"/>
          <a:stretch>
            <a:fillRect/>
          </a:stretch>
        </p:blipFill>
        <p:spPr>
          <a:xfrm>
            <a:off x="3772117" y="138256"/>
            <a:ext cx="7861701" cy="5924708"/>
          </a:xfrm>
          <a:prstGeom prst="rect">
            <a:avLst/>
          </a:prstGeom>
        </p:spPr>
      </p:pic>
      <p:pic>
        <p:nvPicPr>
          <p:cNvPr id="29" name="Picture 28">
            <a:extLst>
              <a:ext uri="{FF2B5EF4-FFF2-40B4-BE49-F238E27FC236}">
                <a16:creationId xmlns:a16="http://schemas.microsoft.com/office/drawing/2014/main" id="{16EFE474-4FE0-4E8F-8F09-5ED2C9E76A8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31" name="Straight Connector 30">
            <a:extLst>
              <a:ext uri="{FF2B5EF4-FFF2-40B4-BE49-F238E27FC236}">
                <a16:creationId xmlns:a16="http://schemas.microsoft.com/office/drawing/2014/main" id="{CF8B8C81-54DC-4AF5-B682-3A2C70A6B5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20731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u 2">
            <a:extLst>
              <a:ext uri="{FF2B5EF4-FFF2-40B4-BE49-F238E27FC236}">
                <a16:creationId xmlns:a16="http://schemas.microsoft.com/office/drawing/2014/main" id="{4ADC2A9B-E3F3-4123-9CAB-44141C3F9EF1}"/>
              </a:ext>
            </a:extLst>
          </p:cNvPr>
          <p:cNvSpPr>
            <a:spLocks noGrp="1"/>
          </p:cNvSpPr>
          <p:nvPr>
            <p:ph type="title"/>
          </p:nvPr>
        </p:nvSpPr>
        <p:spPr/>
        <p:txBody>
          <a:bodyPr>
            <a:normAutofit/>
          </a:bodyPr>
          <a:lstStyle/>
          <a:p>
            <a:pPr algn="ctr"/>
            <a:r>
              <a:rPr lang="ro-RO" sz="3600" dirty="0">
                <a:latin typeface="Arial Black"/>
              </a:rPr>
              <a:t>bibliografie</a:t>
            </a:r>
            <a:endParaRPr lang="ro-RO"/>
          </a:p>
        </p:txBody>
      </p:sp>
      <p:sp>
        <p:nvSpPr>
          <p:cNvPr id="4" name="Substituent conținut 3">
            <a:extLst>
              <a:ext uri="{FF2B5EF4-FFF2-40B4-BE49-F238E27FC236}">
                <a16:creationId xmlns:a16="http://schemas.microsoft.com/office/drawing/2014/main" id="{6BFB51A6-EC74-44F0-AC36-FECBDBE5C3F1}"/>
              </a:ext>
            </a:extLst>
          </p:cNvPr>
          <p:cNvSpPr>
            <a:spLocks noGrp="1"/>
          </p:cNvSpPr>
          <p:nvPr>
            <p:ph idx="1"/>
          </p:nvPr>
        </p:nvSpPr>
        <p:spPr>
          <a:xfrm>
            <a:off x="666833" y="2072598"/>
            <a:ext cx="10933932" cy="3461986"/>
          </a:xfrm>
        </p:spPr>
        <p:txBody>
          <a:bodyPr/>
          <a:lstStyle/>
          <a:p>
            <a:r>
              <a:rPr lang="ro-RO" dirty="0">
                <a:ea typeface="+mn-lt"/>
                <a:cs typeface="+mn-lt"/>
                <a:hlinkClick r:id="rId2"/>
              </a:rPr>
              <a:t>https://ro.wikipedia.org/wiki/Efectele_curentului_electric</a:t>
            </a:r>
          </a:p>
          <a:p>
            <a:r>
              <a:rPr lang="ro-RO" dirty="0">
                <a:ea typeface="+mn-lt"/>
                <a:cs typeface="+mn-lt"/>
                <a:hlinkClick r:id="rId3"/>
              </a:rPr>
              <a:t>https://lectii-virtuale.ro/unitatec/clasa-10/efectele-curentului-electric</a:t>
            </a:r>
          </a:p>
          <a:p>
            <a:r>
              <a:rPr lang="ro-RO" dirty="0">
                <a:ea typeface="+mn-lt"/>
                <a:cs typeface="+mn-lt"/>
                <a:hlinkClick r:id="rId4"/>
              </a:rPr>
              <a:t>https://www.google.ro/search?bih=578&amp;biw=1280&amp;hl=ro&amp;ei=S5x8XtWwLKvnrgTInaugCg&amp;q=efectele+curentului+electric&amp;oq=efectele+curentului+electric&amp;gs_l=psy-ab.3..0i71l8.0.0..15170...0.3..0.0.0.......0......gws-wiz.AO6MwJAo1vs&amp;ved=0ahUKEwiVgoq_jrjoAhWrs4sKHcjOCqQQ4dUDCAs&amp;uact=5</a:t>
            </a:r>
            <a:endParaRPr lang="ro-RO" dirty="0"/>
          </a:p>
        </p:txBody>
      </p:sp>
    </p:spTree>
    <p:extLst>
      <p:ext uri="{BB962C8B-B14F-4D97-AF65-F5344CB8AC3E}">
        <p14:creationId xmlns:p14="http://schemas.microsoft.com/office/powerpoint/2010/main" val="265850750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TF10001119</Template>
  <TotalTime>0</TotalTime>
  <Words>0</Words>
  <Application>Microsoft Office PowerPoint</Application>
  <PresentationFormat>Ecran lat</PresentationFormat>
  <Paragraphs>0</Paragraphs>
  <Slides>15</Slides>
  <Notes>0</Notes>
  <HiddenSlides>0</HiddenSlides>
  <MMClips>0</MMClips>
  <ScaleCrop>false</ScaleCrop>
  <HeadingPairs>
    <vt:vector size="4" baseType="variant">
      <vt:variant>
        <vt:lpstr>Temă</vt:lpstr>
      </vt:variant>
      <vt:variant>
        <vt:i4>1</vt:i4>
      </vt:variant>
      <vt:variant>
        <vt:lpstr>Titluri diapozitive</vt:lpstr>
      </vt:variant>
      <vt:variant>
        <vt:i4>15</vt:i4>
      </vt:variant>
    </vt:vector>
  </HeadingPairs>
  <TitlesOfParts>
    <vt:vector size="16" baseType="lpstr">
      <vt:lpstr>Gallery</vt:lpstr>
      <vt:lpstr>EFectele curentului electric</vt:lpstr>
      <vt:lpstr>Prezentare PowerPoint</vt:lpstr>
      <vt:lpstr>Prezentare PowerPoint</vt:lpstr>
      <vt:lpstr>Prezentare PowerPoint</vt:lpstr>
      <vt:lpstr>Prezentare PowerPoint</vt:lpstr>
      <vt:lpstr>Efectul electrochimic</vt:lpstr>
      <vt:lpstr>Prezentare PowerPoint</vt:lpstr>
      <vt:lpstr>Efectul hall</vt:lpstr>
      <vt:lpstr>Prezentare PowerPoint</vt:lpstr>
      <vt:lpstr>Efectul piezoelectric</vt:lpstr>
      <vt:lpstr>Prezentare PowerPoint</vt:lpstr>
      <vt:lpstr>Efectul fotoelectric</vt:lpstr>
      <vt:lpstr>Prezentare PowerPoint</vt:lpstr>
      <vt:lpstr>Efecte termoelectrice</vt:lpstr>
      <vt:lpstr>bibliografie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dc:creator>
  <cp:lastModifiedBy> </cp:lastModifiedBy>
  <cp:revision>274</cp:revision>
  <dcterms:created xsi:type="dcterms:W3CDTF">2016-01-13T19:04:32Z</dcterms:created>
  <dcterms:modified xsi:type="dcterms:W3CDTF">2020-03-26T12:16:55Z</dcterms:modified>
</cp:coreProperties>
</file>