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țiune fără titlu" id="{85B30820-2C63-43DC-92BE-3077E4560979}">
          <p14:sldIdLst>
            <p14:sldId id="256"/>
            <p14:sldId id="257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8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342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5020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63370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64421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2924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3578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94609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35793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5519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52699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0042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42613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8718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devărat sau f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7937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01808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5914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3D1AC-ECE4-46A6-9932-961B2B3F93CA}" type="datetimeFigureOut">
              <a:rPr lang="ro-RO" smtClean="0"/>
              <a:t>01.04.2020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FACE65B-6DEC-482F-86C2-7AE929F92DE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47572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 smtClean="0">
                <a:latin typeface="bbbArial Rounded MT Bold"/>
              </a:rPr>
              <a:t>Bolile</a:t>
            </a:r>
            <a:r>
              <a:rPr lang="en-US" b="1" i="1" dirty="0" smtClean="0">
                <a:latin typeface="bbbArial Rounded MT Bold"/>
              </a:rPr>
              <a:t> </a:t>
            </a:r>
            <a:r>
              <a:rPr lang="en-US" b="1" i="1" dirty="0" err="1" smtClean="0">
                <a:latin typeface="bbbArial Rounded MT Bold"/>
              </a:rPr>
              <a:t>Sistemului</a:t>
            </a:r>
            <a:r>
              <a:rPr lang="en-US" b="1" i="1" dirty="0" smtClean="0">
                <a:latin typeface="bbbArial Rounded MT Bold"/>
              </a:rPr>
              <a:t> </a:t>
            </a:r>
            <a:r>
              <a:rPr lang="en-US" b="1" i="1" dirty="0" err="1" smtClean="0">
                <a:latin typeface="bbbArial Rounded MT Bold"/>
              </a:rPr>
              <a:t>Nervos</a:t>
            </a:r>
            <a:r>
              <a:rPr lang="en-US" b="1" i="1" dirty="0" smtClean="0">
                <a:latin typeface="bbbArial Rounded MT Bold"/>
              </a:rPr>
              <a:t> </a:t>
            </a:r>
            <a:endParaRPr lang="ro-RO" b="1" i="1" dirty="0">
              <a:latin typeface="bbbArial Rounded MT Bold"/>
            </a:endParaRPr>
          </a:p>
        </p:txBody>
      </p:sp>
      <p:sp>
        <p:nvSpPr>
          <p:cNvPr id="4" name="Substituent conținut 3"/>
          <p:cNvSpPr>
            <a:spLocks noGrp="1"/>
          </p:cNvSpPr>
          <p:nvPr>
            <p:ph idx="1"/>
          </p:nvPr>
        </p:nvSpPr>
        <p:spPr>
          <a:xfrm>
            <a:off x="10257692" y="5087815"/>
            <a:ext cx="1539996" cy="14067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Tobias Doris Rebeca</a:t>
            </a:r>
          </a:p>
          <a:p>
            <a:pPr marL="0" indent="0">
              <a:buNone/>
            </a:pPr>
            <a:r>
              <a:rPr lang="en-US" b="1" dirty="0" err="1" smtClean="0"/>
              <a:t>Clasa</a:t>
            </a:r>
            <a:r>
              <a:rPr lang="en-US" b="1" dirty="0" smtClean="0"/>
              <a:t> a x a </a:t>
            </a:r>
            <a:r>
              <a:rPr lang="en-US" b="1" dirty="0" err="1" smtClean="0"/>
              <a:t>Arhitectura</a:t>
            </a:r>
            <a:endParaRPr lang="ro-RO" b="1" dirty="0"/>
          </a:p>
        </p:txBody>
      </p:sp>
    </p:spTree>
    <p:extLst>
      <p:ext uri="{BB962C8B-B14F-4D97-AF65-F5344CB8AC3E}">
        <p14:creationId xmlns:p14="http://schemas.microsoft.com/office/powerpoint/2010/main" val="2784988728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414953" y="2133600"/>
            <a:ext cx="9089659" cy="3810000"/>
          </a:xfrm>
        </p:spPr>
        <p:txBody>
          <a:bodyPr>
            <a:normAutofit fontScale="77500" lnSpcReduction="20000"/>
          </a:bodyPr>
          <a:lstStyle/>
          <a:p>
            <a:r>
              <a:rPr lang="en-US" sz="2000" b="1" dirty="0" err="1" smtClean="0"/>
              <a:t>Autismul</a:t>
            </a:r>
            <a:r>
              <a:rPr lang="en-US" sz="2000" dirty="0" smtClean="0"/>
              <a:t> </a:t>
            </a:r>
          </a:p>
          <a:p>
            <a:r>
              <a:rPr lang="ro-RO" sz="2000" dirty="0"/>
              <a:t>Autismul se observă deja de la o vârstă fragedă (înainte de 3 ani), cu </a:t>
            </a:r>
            <a:r>
              <a:rPr lang="ro-RO" sz="2000" dirty="0" err="1"/>
              <a:t>excepțiasindromului</a:t>
            </a:r>
            <a:r>
              <a:rPr lang="ro-RO" sz="2000" dirty="0"/>
              <a:t> Asperger, care poate de obicei să fie diagnosticat când copilul merge la școală.</a:t>
            </a:r>
          </a:p>
          <a:p>
            <a:endParaRPr lang="ro-RO" sz="2000" dirty="0"/>
          </a:p>
          <a:p>
            <a:r>
              <a:rPr lang="ro-RO" sz="2000" b="1" i="1" u="sng" dirty="0"/>
              <a:t>Simptome</a:t>
            </a:r>
            <a:r>
              <a:rPr lang="ro-RO" sz="2000" dirty="0"/>
              <a:t> obișnuite ale autismului sunt acțiuni repetitive/monomane, contact și comunicare limitată cu alte persoane și interese foarte restrânse. Răspândirea bolii este cam de 6 la 1000 de persoane, și este de trei sau patru ori mai des întâlnită la băieți decât la fete. </a:t>
            </a:r>
            <a:endParaRPr lang="en-US" sz="2000" dirty="0" smtClean="0"/>
          </a:p>
          <a:p>
            <a:r>
              <a:rPr lang="ro-RO" sz="2000" dirty="0"/>
              <a:t>Sindromul Schmidt este un eponim care desemnează un sindrom bulbar cauzat de o patologie </a:t>
            </a:r>
            <a:r>
              <a:rPr lang="ro-RO" sz="2000" dirty="0" err="1"/>
              <a:t>endocraniană</a:t>
            </a:r>
            <a:r>
              <a:rPr lang="ro-RO" sz="2000" dirty="0"/>
              <a:t> cu afectarea unilaterală a nervilor cranieni X și XI.</a:t>
            </a:r>
          </a:p>
          <a:p>
            <a:endParaRPr lang="ro-RO" sz="2000" dirty="0"/>
          </a:p>
          <a:p>
            <a:r>
              <a:rPr lang="ro-RO" sz="2000" b="1" dirty="0"/>
              <a:t>Insuficiența vasculară cerebrală </a:t>
            </a:r>
            <a:r>
              <a:rPr lang="ro-RO" sz="2000" dirty="0"/>
              <a:t>sau tumorile determină lezarea nucleului ambiguu a nervului vag (perechea a X-a de nervi </a:t>
            </a:r>
            <a:r>
              <a:rPr lang="ro-RO" sz="2000" dirty="0" err="1"/>
              <a:t>cranieri</a:t>
            </a:r>
            <a:r>
              <a:rPr lang="ro-RO" sz="2000" dirty="0"/>
              <a:t>) și a ramurii externe a nucleului inferior a nervului spinal (perechea a XI-a)</a:t>
            </a:r>
          </a:p>
        </p:txBody>
      </p:sp>
    </p:spTree>
    <p:extLst>
      <p:ext uri="{BB962C8B-B14F-4D97-AF65-F5344CB8AC3E}">
        <p14:creationId xmlns:p14="http://schemas.microsoft.com/office/powerpoint/2010/main" val="2384065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592924" y="2133600"/>
            <a:ext cx="8911687" cy="2091559"/>
          </a:xfrm>
        </p:spPr>
        <p:txBody>
          <a:bodyPr>
            <a:noAutofit/>
          </a:bodyPr>
          <a:lstStyle/>
          <a:p>
            <a:r>
              <a:rPr lang="ro-RO" sz="1600" b="1" dirty="0"/>
              <a:t>Hidrocefalia</a:t>
            </a:r>
            <a:r>
              <a:rPr lang="ro-RO" sz="1600" dirty="0"/>
              <a:t> este acumularea anormală de lichid cefalorahidian (LCR) în cavitățile creierului determinată de anomalii de circulație sau de </a:t>
            </a:r>
            <a:r>
              <a:rPr lang="ro-RO" sz="1600" dirty="0" err="1"/>
              <a:t>reabsorbție</a:t>
            </a:r>
            <a:r>
              <a:rPr lang="ro-RO" sz="1600" dirty="0"/>
              <a:t> sau, mai rar, datorită unei produceri excesive de lichid </a:t>
            </a:r>
            <a:r>
              <a:rPr lang="ro-RO" sz="1600" dirty="0" smtClean="0"/>
              <a:t>cefalorahidian.</a:t>
            </a:r>
            <a:r>
              <a:rPr lang="en-US" sz="1600" dirty="0"/>
              <a:t> </a:t>
            </a:r>
            <a:r>
              <a:rPr lang="en-US" sz="1600" dirty="0" err="1"/>
              <a:t>Hidrocefalia</a:t>
            </a:r>
            <a:r>
              <a:rPr lang="en-US" sz="1600" dirty="0"/>
              <a:t> </a:t>
            </a:r>
            <a:r>
              <a:rPr lang="en-US" sz="1600" dirty="0" err="1"/>
              <a:t>poate</a:t>
            </a:r>
            <a:r>
              <a:rPr lang="en-US" sz="1600" dirty="0"/>
              <a:t> </a:t>
            </a:r>
            <a:r>
              <a:rPr lang="en-US" sz="1600" dirty="0" err="1"/>
              <a:t>apărea</a:t>
            </a:r>
            <a:r>
              <a:rPr lang="en-US" sz="1600" dirty="0"/>
              <a:t> fie </a:t>
            </a:r>
            <a:r>
              <a:rPr lang="en-US" sz="1600" dirty="0" err="1"/>
              <a:t>când</a:t>
            </a:r>
            <a:r>
              <a:rPr lang="en-US" sz="1600" dirty="0"/>
              <a:t> se produce o </a:t>
            </a:r>
            <a:r>
              <a:rPr lang="en-US" sz="1600" dirty="0" err="1"/>
              <a:t>cantitate</a:t>
            </a:r>
            <a:r>
              <a:rPr lang="en-US" sz="1600" dirty="0"/>
              <a:t> </a:t>
            </a:r>
            <a:r>
              <a:rPr lang="en-US" sz="1600" dirty="0" err="1"/>
              <a:t>prea</a:t>
            </a:r>
            <a:r>
              <a:rPr lang="en-US" sz="1600" dirty="0"/>
              <a:t> mare de LCR (</a:t>
            </a:r>
            <a:r>
              <a:rPr lang="en-US" sz="1600" dirty="0" err="1"/>
              <a:t>foarte</a:t>
            </a:r>
            <a:r>
              <a:rPr lang="en-US" sz="1600" dirty="0"/>
              <a:t> </a:t>
            </a:r>
            <a:r>
              <a:rPr lang="en-US" sz="1600" dirty="0" err="1"/>
              <a:t>rar</a:t>
            </a:r>
            <a:r>
              <a:rPr lang="en-US" sz="1600" dirty="0"/>
              <a:t>), fie </a:t>
            </a:r>
            <a:r>
              <a:rPr lang="en-US" sz="1600" dirty="0" err="1"/>
              <a:t>când</a:t>
            </a:r>
            <a:r>
              <a:rPr lang="en-US" sz="1600" dirty="0"/>
              <a:t> </a:t>
            </a:r>
            <a:r>
              <a:rPr lang="en-US" sz="1600" dirty="0" err="1"/>
              <a:t>acesta</a:t>
            </a:r>
            <a:r>
              <a:rPr lang="en-US" sz="1600" dirty="0"/>
              <a:t> </a:t>
            </a:r>
            <a:r>
              <a:rPr lang="en-US" sz="1600" dirty="0" err="1"/>
              <a:t>este</a:t>
            </a:r>
            <a:r>
              <a:rPr lang="en-US" sz="1600" dirty="0"/>
              <a:t> </a:t>
            </a:r>
            <a:r>
              <a:rPr lang="en-US" sz="1600" dirty="0" err="1"/>
              <a:t>împiedicat</a:t>
            </a:r>
            <a:r>
              <a:rPr lang="en-US" sz="1600" dirty="0"/>
              <a:t> </a:t>
            </a:r>
            <a:r>
              <a:rPr lang="en-US" sz="1600" dirty="0" err="1"/>
              <a:t>să</a:t>
            </a:r>
            <a:r>
              <a:rPr lang="en-US" sz="1600" dirty="0"/>
              <a:t> </a:t>
            </a:r>
            <a:r>
              <a:rPr lang="en-US" sz="1600" dirty="0" err="1"/>
              <a:t>circule</a:t>
            </a:r>
            <a:r>
              <a:rPr lang="en-US" sz="1600" dirty="0"/>
              <a:t> </a:t>
            </a:r>
            <a:r>
              <a:rPr lang="en-US" sz="1600" dirty="0" err="1"/>
              <a:t>sau</a:t>
            </a:r>
            <a:r>
              <a:rPr lang="en-US" sz="1600" dirty="0"/>
              <a:t> </a:t>
            </a:r>
            <a:r>
              <a:rPr lang="en-US" sz="1600" dirty="0" err="1"/>
              <a:t>să</a:t>
            </a:r>
            <a:r>
              <a:rPr lang="en-US" sz="1600" dirty="0"/>
              <a:t> fie </a:t>
            </a:r>
            <a:r>
              <a:rPr lang="en-US" sz="1600" dirty="0" err="1"/>
              <a:t>reabsorbit</a:t>
            </a:r>
            <a:r>
              <a:rPr lang="en-US" sz="1600" dirty="0"/>
              <a:t> – </a:t>
            </a:r>
            <a:r>
              <a:rPr lang="en-US" sz="1600" dirty="0" err="1"/>
              <a:t>cauzele</a:t>
            </a:r>
            <a:r>
              <a:rPr lang="en-US" sz="1600" dirty="0"/>
              <a:t> </a:t>
            </a:r>
            <a:r>
              <a:rPr lang="en-US" sz="1600" dirty="0" err="1"/>
              <a:t>cele</a:t>
            </a:r>
            <a:r>
              <a:rPr lang="en-US" sz="1600" dirty="0"/>
              <a:t> </a:t>
            </a:r>
            <a:r>
              <a:rPr lang="en-US" sz="1600" dirty="0" err="1"/>
              <a:t>mai</a:t>
            </a:r>
            <a:r>
              <a:rPr lang="en-US" sz="1600" dirty="0"/>
              <a:t> des </a:t>
            </a:r>
            <a:r>
              <a:rPr lang="en-US" sz="1600" dirty="0" err="1" smtClean="0"/>
              <a:t>întâlnite</a:t>
            </a:r>
            <a:endParaRPr lang="en-US" sz="1600" dirty="0" smtClean="0"/>
          </a:p>
          <a:p>
            <a:r>
              <a:rPr lang="ro-RO" sz="1600" b="1" dirty="0"/>
              <a:t>Nevroza</a:t>
            </a:r>
            <a:r>
              <a:rPr lang="ro-RO" sz="1600" dirty="0"/>
              <a:t>, potrivit concepțiilor contemporane, se determină ca o boală, condiționată de situația conflictuală psihogenă acută sau cronică extraordinară în urma tulburării interrelațiilor umane, ce se manifestă cu precădere prin dereglarea funcțiilor sistemelor emotiv, vegetativ și endocrin</a:t>
            </a:r>
            <a:r>
              <a:rPr lang="ro-RO" sz="1600" dirty="0" smtClean="0"/>
              <a:t>.</a:t>
            </a:r>
            <a:endParaRPr lang="en-US" sz="1600" dirty="0" smtClean="0"/>
          </a:p>
          <a:p>
            <a:r>
              <a:rPr lang="ro-RO" sz="1600" b="1" dirty="0" smtClean="0"/>
              <a:t> </a:t>
            </a:r>
            <a:r>
              <a:rPr lang="ro-RO" sz="1600" b="1" dirty="0"/>
              <a:t>Paralizia </a:t>
            </a:r>
            <a:r>
              <a:rPr lang="ro-RO" sz="1600" dirty="0"/>
              <a:t>cerebrală este o tulburare cronică a mișcării din cauza leziunii sistemului nervos central. Paralizia cerebrală se manifestă prin mișcări reflexe involuntare și contracții musculare (spasme) care pot afecta o parte a corpului sau tot corpul. Cu paralizia cerebrală sunt asociate alte afecțiuni cum ar fi convulsiile, disfuncții vizuale sau auditive.</a:t>
            </a:r>
            <a:endParaRPr lang="en-US" sz="1600" dirty="0"/>
          </a:p>
          <a:p>
            <a:endParaRPr lang="ro-RO" sz="1600" dirty="0"/>
          </a:p>
        </p:txBody>
      </p:sp>
    </p:spTree>
    <p:extLst>
      <p:ext uri="{BB962C8B-B14F-4D97-AF65-F5344CB8AC3E}">
        <p14:creationId xmlns:p14="http://schemas.microsoft.com/office/powerpoint/2010/main" val="3208766664"/>
      </p:ext>
    </p:extLst>
  </p:cSld>
  <p:clrMapOvr>
    <a:masterClrMapping/>
  </p:clrMapOvr>
</p:sld>
</file>

<file path=ppt/theme/theme1.xml><?xml version="1.0" encoding="utf-8"?>
<a:theme xmlns:a="http://schemas.openxmlformats.org/drawingml/2006/main" name="Adiere">
  <a:themeElements>
    <a:clrScheme name="Adier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dier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Adiere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</TotalTime>
  <Words>319</Words>
  <Application>Microsoft Office PowerPoint</Application>
  <PresentationFormat>Ecran lat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3</vt:i4>
      </vt:variant>
    </vt:vector>
  </HeadingPairs>
  <TitlesOfParts>
    <vt:vector size="8" baseType="lpstr">
      <vt:lpstr>Arial</vt:lpstr>
      <vt:lpstr>bbbArial Rounded MT Bold</vt:lpstr>
      <vt:lpstr>Century Gothic</vt:lpstr>
      <vt:lpstr>Wingdings 3</vt:lpstr>
      <vt:lpstr>Adiere</vt:lpstr>
      <vt:lpstr>Bolile Sistemului Nervos 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Bolile Sistemului Nervos</dc:title>
  <dc:creator>Utilizator Windows</dc:creator>
  <cp:lastModifiedBy>Utilizator Windows</cp:lastModifiedBy>
  <cp:revision>3</cp:revision>
  <dcterms:created xsi:type="dcterms:W3CDTF">2020-04-01T11:00:18Z</dcterms:created>
  <dcterms:modified xsi:type="dcterms:W3CDTF">2020-04-01T11:19:26Z</dcterms:modified>
</cp:coreProperties>
</file>