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microsoft.com/office/2016/11/relationships/changesInfo" Target="changesInfos/changesInfo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ableStyles" Target="tableStyle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heme" Target="theme/theme1.xml" /><Relationship Id="rId5" Type="http://schemas.openxmlformats.org/officeDocument/2006/relationships/slide" Target="slides/slide4.xml" /><Relationship Id="rId10"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presProps" Target="presProps.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Lazar" userId="19bff9935c7437b8" providerId="LiveId" clId="{28021B14-679F-0B41-9797-A517337ED643}"/>
    <pc:docChg chg="custSel addSld modSld">
      <pc:chgData name="Paul Lazar" userId="19bff9935c7437b8" providerId="LiveId" clId="{28021B14-679F-0B41-9797-A517337ED643}" dt="2020-03-21T14:14:39.089" v="237" actId="27636"/>
      <pc:docMkLst>
        <pc:docMk/>
      </pc:docMkLst>
      <pc:sldChg chg="addSp modSp">
        <pc:chgData name="Paul Lazar" userId="19bff9935c7437b8" providerId="LiveId" clId="{28021B14-679F-0B41-9797-A517337ED643}" dt="2020-03-21T14:07:23.894" v="62" actId="1076"/>
        <pc:sldMkLst>
          <pc:docMk/>
          <pc:sldMk cId="232696408" sldId="256"/>
        </pc:sldMkLst>
        <pc:spChg chg="mod">
          <ac:chgData name="Paul Lazar" userId="19bff9935c7437b8" providerId="LiveId" clId="{28021B14-679F-0B41-9797-A517337ED643}" dt="2020-03-21T14:05:17.746" v="34" actId="20577"/>
          <ac:spMkLst>
            <pc:docMk/>
            <pc:sldMk cId="232696408" sldId="256"/>
            <ac:spMk id="2" creationId="{5E497DE6-4CE5-8743-8002-780CD604C5E4}"/>
          </ac:spMkLst>
        </pc:spChg>
        <pc:spChg chg="mod">
          <ac:chgData name="Paul Lazar" userId="19bff9935c7437b8" providerId="LiveId" clId="{28021B14-679F-0B41-9797-A517337ED643}" dt="2020-03-21T14:05:31.150" v="50" actId="20577"/>
          <ac:spMkLst>
            <pc:docMk/>
            <pc:sldMk cId="232696408" sldId="256"/>
            <ac:spMk id="3" creationId="{EDAEA1AE-EEA6-3547-A2C7-6CDC897D55FA}"/>
          </ac:spMkLst>
        </pc:spChg>
        <pc:picChg chg="add mod">
          <ac:chgData name="Paul Lazar" userId="19bff9935c7437b8" providerId="LiveId" clId="{28021B14-679F-0B41-9797-A517337ED643}" dt="2020-03-21T14:07:23.894" v="62" actId="1076"/>
          <ac:picMkLst>
            <pc:docMk/>
            <pc:sldMk cId="232696408" sldId="256"/>
            <ac:picMk id="4" creationId="{CCD4625C-C39F-3D4C-B8B1-49F06F419587}"/>
          </ac:picMkLst>
        </pc:picChg>
      </pc:sldChg>
      <pc:sldChg chg="modSp new">
        <pc:chgData name="Paul Lazar" userId="19bff9935c7437b8" providerId="LiveId" clId="{28021B14-679F-0B41-9797-A517337ED643}" dt="2020-03-21T14:08:21.146" v="76" actId="22"/>
        <pc:sldMkLst>
          <pc:docMk/>
          <pc:sldMk cId="3593623709" sldId="257"/>
        </pc:sldMkLst>
        <pc:spChg chg="mod">
          <ac:chgData name="Paul Lazar" userId="19bff9935c7437b8" providerId="LiveId" clId="{28021B14-679F-0B41-9797-A517337ED643}" dt="2020-03-21T14:08:13.864" v="75" actId="20577"/>
          <ac:spMkLst>
            <pc:docMk/>
            <pc:sldMk cId="3593623709" sldId="257"/>
            <ac:spMk id="2" creationId="{0EB5093D-46AD-954F-AD8C-51BD79576A13}"/>
          </ac:spMkLst>
        </pc:spChg>
        <pc:spChg chg="mod">
          <ac:chgData name="Paul Lazar" userId="19bff9935c7437b8" providerId="LiveId" clId="{28021B14-679F-0B41-9797-A517337ED643}" dt="2020-03-21T14:08:21.146" v="76" actId="22"/>
          <ac:spMkLst>
            <pc:docMk/>
            <pc:sldMk cId="3593623709" sldId="257"/>
            <ac:spMk id="3" creationId="{0A08F60A-CA7C-B245-957A-DF9F2EFFF9FD}"/>
          </ac:spMkLst>
        </pc:spChg>
      </pc:sldChg>
      <pc:sldChg chg="modSp new">
        <pc:chgData name="Paul Lazar" userId="19bff9935c7437b8" providerId="LiveId" clId="{28021B14-679F-0B41-9797-A517337ED643}" dt="2020-03-21T14:09:41.794" v="113" actId="22"/>
        <pc:sldMkLst>
          <pc:docMk/>
          <pc:sldMk cId="3650412897" sldId="258"/>
        </pc:sldMkLst>
        <pc:spChg chg="mod">
          <ac:chgData name="Paul Lazar" userId="19bff9935c7437b8" providerId="LiveId" clId="{28021B14-679F-0B41-9797-A517337ED643}" dt="2020-03-21T14:09:27.427" v="112" actId="20577"/>
          <ac:spMkLst>
            <pc:docMk/>
            <pc:sldMk cId="3650412897" sldId="258"/>
            <ac:spMk id="2" creationId="{A09B96BD-9E7F-7447-89E0-504779AF6F57}"/>
          </ac:spMkLst>
        </pc:spChg>
        <pc:spChg chg="mod">
          <ac:chgData name="Paul Lazar" userId="19bff9935c7437b8" providerId="LiveId" clId="{28021B14-679F-0B41-9797-A517337ED643}" dt="2020-03-21T14:09:41.794" v="113" actId="22"/>
          <ac:spMkLst>
            <pc:docMk/>
            <pc:sldMk cId="3650412897" sldId="258"/>
            <ac:spMk id="3" creationId="{553708FC-9AFB-534A-863A-44C5422C035A}"/>
          </ac:spMkLst>
        </pc:spChg>
      </pc:sldChg>
      <pc:sldChg chg="modSp new">
        <pc:chgData name="Paul Lazar" userId="19bff9935c7437b8" providerId="LiveId" clId="{28021B14-679F-0B41-9797-A517337ED643}" dt="2020-03-21T14:10:50.732" v="143" actId="22"/>
        <pc:sldMkLst>
          <pc:docMk/>
          <pc:sldMk cId="2618892967" sldId="259"/>
        </pc:sldMkLst>
        <pc:spChg chg="mod">
          <ac:chgData name="Paul Lazar" userId="19bff9935c7437b8" providerId="LiveId" clId="{28021B14-679F-0B41-9797-A517337ED643}" dt="2020-03-21T14:10:19.820" v="142" actId="20577"/>
          <ac:spMkLst>
            <pc:docMk/>
            <pc:sldMk cId="2618892967" sldId="259"/>
            <ac:spMk id="2" creationId="{A3C266F1-8645-F146-9127-4978F60003AA}"/>
          </ac:spMkLst>
        </pc:spChg>
        <pc:spChg chg="mod">
          <ac:chgData name="Paul Lazar" userId="19bff9935c7437b8" providerId="LiveId" clId="{28021B14-679F-0B41-9797-A517337ED643}" dt="2020-03-21T14:10:50.732" v="143" actId="22"/>
          <ac:spMkLst>
            <pc:docMk/>
            <pc:sldMk cId="2618892967" sldId="259"/>
            <ac:spMk id="3" creationId="{0FBCD85E-FA59-4F41-A50C-0518BC493E38}"/>
          </ac:spMkLst>
        </pc:spChg>
      </pc:sldChg>
      <pc:sldChg chg="modSp new">
        <pc:chgData name="Paul Lazar" userId="19bff9935c7437b8" providerId="LiveId" clId="{28021B14-679F-0B41-9797-A517337ED643}" dt="2020-03-21T14:11:36.210" v="166" actId="22"/>
        <pc:sldMkLst>
          <pc:docMk/>
          <pc:sldMk cId="2962435918" sldId="260"/>
        </pc:sldMkLst>
        <pc:spChg chg="mod">
          <ac:chgData name="Paul Lazar" userId="19bff9935c7437b8" providerId="LiveId" clId="{28021B14-679F-0B41-9797-A517337ED643}" dt="2020-03-21T14:11:18.746" v="165" actId="20577"/>
          <ac:spMkLst>
            <pc:docMk/>
            <pc:sldMk cId="2962435918" sldId="260"/>
            <ac:spMk id="2" creationId="{54BAEB3A-3C71-F84C-8368-CD9E07A0A692}"/>
          </ac:spMkLst>
        </pc:spChg>
        <pc:spChg chg="mod">
          <ac:chgData name="Paul Lazar" userId="19bff9935c7437b8" providerId="LiveId" clId="{28021B14-679F-0B41-9797-A517337ED643}" dt="2020-03-21T14:11:36.210" v="166" actId="22"/>
          <ac:spMkLst>
            <pc:docMk/>
            <pc:sldMk cId="2962435918" sldId="260"/>
            <ac:spMk id="3" creationId="{321C9A58-27E4-AA4E-8D0A-382B04072AFC}"/>
          </ac:spMkLst>
        </pc:spChg>
      </pc:sldChg>
      <pc:sldChg chg="modSp new">
        <pc:chgData name="Paul Lazar" userId="19bff9935c7437b8" providerId="LiveId" clId="{28021B14-679F-0B41-9797-A517337ED643}" dt="2020-03-21T14:13:21.130" v="211" actId="20577"/>
        <pc:sldMkLst>
          <pc:docMk/>
          <pc:sldMk cId="571762850" sldId="261"/>
        </pc:sldMkLst>
        <pc:spChg chg="mod">
          <ac:chgData name="Paul Lazar" userId="19bff9935c7437b8" providerId="LiveId" clId="{28021B14-679F-0B41-9797-A517337ED643}" dt="2020-03-21T14:12:01.749" v="176" actId="20577"/>
          <ac:spMkLst>
            <pc:docMk/>
            <pc:sldMk cId="571762850" sldId="261"/>
            <ac:spMk id="2" creationId="{730B975B-D79C-E74D-B076-462F3580ECAA}"/>
          </ac:spMkLst>
        </pc:spChg>
        <pc:spChg chg="mod">
          <ac:chgData name="Paul Lazar" userId="19bff9935c7437b8" providerId="LiveId" clId="{28021B14-679F-0B41-9797-A517337ED643}" dt="2020-03-21T14:13:21.130" v="211" actId="20577"/>
          <ac:spMkLst>
            <pc:docMk/>
            <pc:sldMk cId="571762850" sldId="261"/>
            <ac:spMk id="3" creationId="{614A847A-8784-B548-B61D-CBCDF46F033D}"/>
          </ac:spMkLst>
        </pc:spChg>
      </pc:sldChg>
      <pc:sldChg chg="modSp new">
        <pc:chgData name="Paul Lazar" userId="19bff9935c7437b8" providerId="LiveId" clId="{28021B14-679F-0B41-9797-A517337ED643}" dt="2020-03-21T14:14:39.089" v="237" actId="27636"/>
        <pc:sldMkLst>
          <pc:docMk/>
          <pc:sldMk cId="1370314492" sldId="262"/>
        </pc:sldMkLst>
        <pc:spChg chg="mod">
          <ac:chgData name="Paul Lazar" userId="19bff9935c7437b8" providerId="LiveId" clId="{28021B14-679F-0B41-9797-A517337ED643}" dt="2020-03-21T14:13:51.368" v="234" actId="20577"/>
          <ac:spMkLst>
            <pc:docMk/>
            <pc:sldMk cId="1370314492" sldId="262"/>
            <ac:spMk id="2" creationId="{C3CE525C-144E-2D4E-8339-DF2990B1A036}"/>
          </ac:spMkLst>
        </pc:spChg>
        <pc:spChg chg="mod">
          <ac:chgData name="Paul Lazar" userId="19bff9935c7437b8" providerId="LiveId" clId="{28021B14-679F-0B41-9797-A517337ED643}" dt="2020-03-21T14:14:39.089" v="237" actId="27636"/>
          <ac:spMkLst>
            <pc:docMk/>
            <pc:sldMk cId="1370314492" sldId="262"/>
            <ac:spMk id="3" creationId="{2A8313A5-EDC7-A44F-81FE-D0BAF96B8934}"/>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 /><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zitiv titlu">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ro-RO"/>
              <a:t>Faceți clic pentru a edita stilul de titlu coordonator</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o-RO"/>
              <a:t>Faceți clic pentru a edita stilul de subtitlu coordonator</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u și conținu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idx="1"/>
          </p:nvPr>
        </p:nvSpPr>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ntet secțiun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ro-RO"/>
              <a:t>Faceți clic pentru a edita stilul de titlu coordonator</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o-RO"/>
              <a:t>Faceţi clic pentru a edita Master stiluri text</a:t>
            </a:r>
          </a:p>
        </p:txBody>
      </p:sp>
      <p:sp>
        <p:nvSpPr>
          <p:cNvPr id="4" name="Date Placeholder 3"/>
          <p:cNvSpPr>
            <a:spLocks noGrp="1"/>
          </p:cNvSpPr>
          <p:nvPr>
            <p:ph type="dt" sz="half" idx="10"/>
          </p:nvPr>
        </p:nvSpPr>
        <p:spPr/>
        <p:txBody>
          <a:bodyPr/>
          <a:lstStyle/>
          <a:p>
            <a:fld id="{30578ACC-22D6-47C1-A373-4FD133E34F3C}" type="datetimeFigureOut">
              <a:rPr lang="en-US" dirty="0"/>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uă tipuri de conținu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ție">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4" name="Content Placeholder 3"/>
          <p:cNvSpPr>
            <a:spLocks noGrp="1"/>
          </p:cNvSpPr>
          <p:nvPr>
            <p:ph sz="half" idx="2"/>
          </p:nvPr>
        </p:nvSpPr>
        <p:spPr>
          <a:xfrm>
            <a:off x="680322" y="3030008"/>
            <a:ext cx="4698355" cy="2906179"/>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6" name="Content Placeholder 5"/>
          <p:cNvSpPr>
            <a:spLocks noGrp="1"/>
          </p:cNvSpPr>
          <p:nvPr>
            <p:ph sz="quarter" idx="4"/>
          </p:nvPr>
        </p:nvSpPr>
        <p:spPr>
          <a:xfrm>
            <a:off x="5594123" y="3030008"/>
            <a:ext cx="4700059" cy="2906179"/>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3/21/2020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Doar titlu">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ro-RO"/>
              <a:t>Faceți clic pentru a edita stilul de titlu coordonator</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3/21/2020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Necompletat">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3/21/2020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ținut cu legendă">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ro-RO"/>
              <a:t>Faceți clic pentru a edita stilul de titlu coordonator</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E331444B-B92B-4E27-8C94-BB93EAF5CB18}" type="datetimeFigureOut">
              <a:rPr lang="en-US" dirty="0"/>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ine cu legendă">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363EFA5E-FA76-400D-B3DC-F0BA90E6D107}" type="datetimeFigureOut">
              <a:rPr lang="en-US" dirty="0"/>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ine panoramică cu legendă">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ro-RO"/>
              <a:t>Faceți clic pentru a edita stilul de titlu coordonator</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o-RO"/>
              <a:t>Faceți clic pe pictogramă pentru a adăuga o imagine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446C117F-5CCF-4837-BE5F-2B92066CAFAF}" type="datetimeFigureOut">
              <a:rPr lang="en-US" dirty="0"/>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u și legendă">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ro-RO"/>
              <a:t>Faceți clic pentru a edita stilul de titlu coordonator</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84EB90BD-B6CE-46B7-997F-7313B992CCDC}" type="datetimeFigureOut">
              <a:rPr lang="en-US" dirty="0"/>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 cu legendă">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ro-RO"/>
              <a:t>Faceți clic pentru a edita stilul de titlu coordonator</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CDB9D11F-B188-461D-B23F-39381795C052}" type="datetimeFigureOut">
              <a:rPr lang="en-US" dirty="0"/>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de vizită">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ro-RO"/>
              <a:t>Faceți clic pentru a edita stilul de titlu coordonator</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o-RO"/>
              <a:t>Faceţi clic pentru a edita Master stiluri text</a:t>
            </a:r>
          </a:p>
        </p:txBody>
      </p:sp>
      <p:sp>
        <p:nvSpPr>
          <p:cNvPr id="5" name="Date Placeholder 4"/>
          <p:cNvSpPr>
            <a:spLocks noGrp="1"/>
          </p:cNvSpPr>
          <p:nvPr>
            <p:ph type="dt" sz="half" idx="10"/>
          </p:nvPr>
        </p:nvSpPr>
        <p:spPr/>
        <p:txBody>
          <a:bodyPr/>
          <a:lstStyle/>
          <a:p>
            <a:fld id="{52E6D8D9-55A2-4063-B0F3-121F44549695}" type="datetimeFigureOut">
              <a:rPr lang="en-US" dirty="0"/>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ane">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ro-RO"/>
              <a:t>Faceți clic pentru a edita stilul de titlu coordonator</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3" name="Date Placeholder 2"/>
          <p:cNvSpPr>
            <a:spLocks noGrp="1"/>
          </p:cNvSpPr>
          <p:nvPr>
            <p:ph type="dt" sz="half" idx="10"/>
          </p:nvPr>
        </p:nvSpPr>
        <p:spPr/>
        <p:txBody>
          <a:bodyPr/>
          <a:lstStyle/>
          <a:p>
            <a:fld id="{D4B24536-994D-4021-A283-9F449C0DB509}" type="datetimeFigureOut">
              <a:rPr lang="en-US" dirty="0"/>
              <a:t>3/21/2020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oană cu trei imagini">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ro-RO"/>
              <a:t>Faceți clic pentru a edita stilul de titlu coordonator</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o-RO"/>
              <a:t>Faceţi clic pentru a edita Master stiluri text</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o-RO"/>
              <a:t>Faceți clic pe pictogramă pentru a adăuga o imagine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o-RO"/>
              <a:t>Faceţi clic pentru a edita Master stiluri text</a:t>
            </a:r>
          </a:p>
        </p:txBody>
      </p:sp>
      <p:sp>
        <p:nvSpPr>
          <p:cNvPr id="3" name="Date Placeholder 2"/>
          <p:cNvSpPr>
            <a:spLocks noGrp="1"/>
          </p:cNvSpPr>
          <p:nvPr>
            <p:ph type="dt" sz="half" idx="10"/>
          </p:nvPr>
        </p:nvSpPr>
        <p:spPr/>
        <p:txBody>
          <a:bodyPr/>
          <a:lstStyle/>
          <a:p>
            <a:fld id="{3CBBBB78-C96F-47B7-AB17-D852CA960AC9}" type="datetimeFigureOut">
              <a:rPr lang="en-US" dirty="0"/>
              <a:t>3/21/2020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ext vertical și titlu">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lu vertical și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ro-RO"/>
              <a:t>Faceți clic pentru a edita stilul de titlu coordonator</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3/21/2020</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image" Target="../media/image1.png"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ro-RO"/>
              <a:t>Faceți clic pentru a edita stilul de titlu coordonator</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ro-RO"/>
              <a:t>Faceţi clic pentru a edita Master stiluri text</a:t>
            </a:r>
          </a:p>
          <a:p>
            <a:pPr lvl="1"/>
            <a:r>
              <a:rPr lang="ro-RO"/>
              <a:t>al doilea nivel</a:t>
            </a:r>
          </a:p>
          <a:p>
            <a:pPr lvl="2"/>
            <a:r>
              <a:rPr lang="ro-RO"/>
              <a:t>al treilea nivel</a:t>
            </a:r>
          </a:p>
          <a:p>
            <a:pPr lvl="3"/>
            <a:r>
              <a:rPr lang="ro-RO"/>
              <a:t>al patrulea nivel</a:t>
            </a:r>
          </a:p>
          <a:p>
            <a:pPr lvl="4"/>
            <a:r>
              <a:rPr lang="ro-RO"/>
              <a:t>al cincilea nivel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3/21/2020</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hyperlink" Target="https://ro.m.wikipedia.org/wiki/C%C4%83ldur%C4%83" TargetMode="External" /><Relationship Id="rId2" Type="http://schemas.openxmlformats.org/officeDocument/2006/relationships/hyperlink" Target="https://ro.m.wikipedia.org/wiki/Ap%C4%83" TargetMode="External" /><Relationship Id="rId1" Type="http://schemas.openxmlformats.org/officeDocument/2006/relationships/slideLayout" Target="../slideLayouts/slideLayout2.xml" /><Relationship Id="rId5" Type="http://schemas.openxmlformats.org/officeDocument/2006/relationships/hyperlink" Target="https://ro.m.wikipedia.org/wiki/Aluminiu" TargetMode="External" /><Relationship Id="rId4" Type="http://schemas.openxmlformats.org/officeDocument/2006/relationships/hyperlink" Target="https://ro.m.wikipedia.org/wiki/Metal" TargetMode="External" /></Relationships>
</file>

<file path=ppt/slides/_rels/slide4.xml.rels><?xml version="1.0" encoding="UTF-8" standalone="yes"?>
<Relationships xmlns="http://schemas.openxmlformats.org/package/2006/relationships"><Relationship Id="rId3" Type="http://schemas.openxmlformats.org/officeDocument/2006/relationships/hyperlink" Target="https://ro.m.wikipedia.org/wiki/Metal" TargetMode="External" /><Relationship Id="rId2" Type="http://schemas.openxmlformats.org/officeDocument/2006/relationships/hyperlink" Target="https://ro.m.wikipedia.org/wiki/Sare_(chimie)" TargetMode="External" /><Relationship Id="rId1" Type="http://schemas.openxmlformats.org/officeDocument/2006/relationships/slideLayout" Target="../slideLayouts/slideLayout2.xml" /><Relationship Id="rId4" Type="http://schemas.openxmlformats.org/officeDocument/2006/relationships/hyperlink" Target="https://ro.m.wikipedia.org/wiki/Azotat" TargetMode="External" /></Relationships>
</file>

<file path=ppt/slides/_rels/slide5.xml.rels><?xml version="1.0" encoding="UTF-8" standalone="yes"?>
<Relationships xmlns="http://schemas.openxmlformats.org/package/2006/relationships"><Relationship Id="rId3" Type="http://schemas.openxmlformats.org/officeDocument/2006/relationships/hyperlink" Target="https://ro.m.wikipedia.org/wiki/Galben" TargetMode="External" /><Relationship Id="rId2" Type="http://schemas.openxmlformats.org/officeDocument/2006/relationships/hyperlink" Target="https://ro.m.wikipedia.org/wiki/Toxic" TargetMode="External" /><Relationship Id="rId1" Type="http://schemas.openxmlformats.org/officeDocument/2006/relationships/slideLayout" Target="../slideLayouts/slideLayout2.xml" /><Relationship Id="rId4" Type="http://schemas.openxmlformats.org/officeDocument/2006/relationships/hyperlink" Target="https://ro.m.wikipedia.org/wiki/Metal" TargetMode="Externa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hyperlink" Target="https://ro.m.wikipedia.org/wiki/Nitroglicerina" TargetMode="External" /><Relationship Id="rId2" Type="http://schemas.openxmlformats.org/officeDocument/2006/relationships/hyperlink" Target="https://ro.m.wikipedia.org/wiki/Industrie" TargetMode="External" /><Relationship Id="rId1" Type="http://schemas.openxmlformats.org/officeDocument/2006/relationships/slideLayout" Target="../slideLayouts/slideLayout2.xml" /><Relationship Id="rId6" Type="http://schemas.openxmlformats.org/officeDocument/2006/relationships/hyperlink" Target="https://ro.m.wikipedia.org/wiki/Chimie_analitic%C4%83" TargetMode="External" /><Relationship Id="rId5" Type="http://schemas.openxmlformats.org/officeDocument/2006/relationships/hyperlink" Target="https://ro.m.wikipedia.org/wiki/Aur" TargetMode="External" /><Relationship Id="rId4" Type="http://schemas.openxmlformats.org/officeDocument/2006/relationships/hyperlink" Target="https://ro.m.wikipedia.org/wiki/Aqua_regia"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E497DE6-4CE5-8743-8002-780CD604C5E4}"/>
              </a:ext>
            </a:extLst>
          </p:cNvPr>
          <p:cNvSpPr>
            <a:spLocks noGrp="1"/>
          </p:cNvSpPr>
          <p:nvPr>
            <p:ph type="ctrTitle"/>
          </p:nvPr>
        </p:nvSpPr>
        <p:spPr/>
        <p:txBody>
          <a:bodyPr/>
          <a:lstStyle/>
          <a:p>
            <a:r>
              <a:rPr lang="ro-RO"/>
              <a:t>Acid Azotic  </a:t>
            </a:r>
          </a:p>
        </p:txBody>
      </p:sp>
      <p:sp>
        <p:nvSpPr>
          <p:cNvPr id="3" name="Subtitlu 2">
            <a:extLst>
              <a:ext uri="{FF2B5EF4-FFF2-40B4-BE49-F238E27FC236}">
                <a16:creationId xmlns:a16="http://schemas.microsoft.com/office/drawing/2014/main" id="{EDAEA1AE-EEA6-3547-A2C7-6CDC897D55FA}"/>
              </a:ext>
            </a:extLst>
          </p:cNvPr>
          <p:cNvSpPr>
            <a:spLocks noGrp="1"/>
          </p:cNvSpPr>
          <p:nvPr>
            <p:ph type="subTitle" idx="1"/>
          </p:nvPr>
        </p:nvSpPr>
        <p:spPr/>
        <p:txBody>
          <a:bodyPr/>
          <a:lstStyle/>
          <a:p>
            <a:r>
              <a:rPr lang="ro-RO"/>
              <a:t>De Lazar Paul </a:t>
            </a:r>
          </a:p>
        </p:txBody>
      </p:sp>
      <p:pic>
        <p:nvPicPr>
          <p:cNvPr id="4" name="Imagine 4">
            <a:extLst>
              <a:ext uri="{FF2B5EF4-FFF2-40B4-BE49-F238E27FC236}">
                <a16:creationId xmlns:a16="http://schemas.microsoft.com/office/drawing/2014/main" id="{CCD4625C-C39F-3D4C-B8B1-49F06F419587}"/>
              </a:ext>
            </a:extLst>
          </p:cNvPr>
          <p:cNvPicPr>
            <a:picLocks noChangeAspect="1"/>
          </p:cNvPicPr>
          <p:nvPr/>
        </p:nvPicPr>
        <p:blipFill>
          <a:blip r:embed="rId2"/>
          <a:stretch>
            <a:fillRect/>
          </a:stretch>
        </p:blipFill>
        <p:spPr>
          <a:xfrm flipH="1">
            <a:off x="9215024" y="2532078"/>
            <a:ext cx="2837330" cy="1776332"/>
          </a:xfrm>
          <a:prstGeom prst="rect">
            <a:avLst/>
          </a:prstGeom>
        </p:spPr>
      </p:pic>
    </p:spTree>
    <p:extLst>
      <p:ext uri="{BB962C8B-B14F-4D97-AF65-F5344CB8AC3E}">
        <p14:creationId xmlns:p14="http://schemas.microsoft.com/office/powerpoint/2010/main" val="232696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0EB5093D-46AD-954F-AD8C-51BD79576A13}"/>
              </a:ext>
            </a:extLst>
          </p:cNvPr>
          <p:cNvSpPr>
            <a:spLocks noGrp="1"/>
          </p:cNvSpPr>
          <p:nvPr>
            <p:ph type="title"/>
          </p:nvPr>
        </p:nvSpPr>
        <p:spPr/>
        <p:txBody>
          <a:bodyPr/>
          <a:lstStyle/>
          <a:p>
            <a:r>
              <a:rPr lang="ro-RO"/>
              <a:t>Definitie </a:t>
            </a:r>
          </a:p>
        </p:txBody>
      </p:sp>
      <p:sp>
        <p:nvSpPr>
          <p:cNvPr id="3" name="Substituent conținut 2">
            <a:extLst>
              <a:ext uri="{FF2B5EF4-FFF2-40B4-BE49-F238E27FC236}">
                <a16:creationId xmlns:a16="http://schemas.microsoft.com/office/drawing/2014/main" id="{0A08F60A-CA7C-B245-957A-DF9F2EFFF9FD}"/>
              </a:ext>
            </a:extLst>
          </p:cNvPr>
          <p:cNvSpPr>
            <a:spLocks noGrp="1"/>
          </p:cNvSpPr>
          <p:nvPr>
            <p:ph idx="1"/>
          </p:nvPr>
        </p:nvSpPr>
        <p:spPr/>
        <p:txBody>
          <a:bodyPr/>
          <a:lstStyle/>
          <a:p>
            <a:r>
              <a:rPr lang="ro-RO" b="1" i="0">
                <a:solidFill>
                  <a:srgbClr val="222222"/>
                </a:solidFill>
                <a:effectLst/>
                <a:latin typeface="-apple-system"/>
              </a:rPr>
              <a:t>Acidul azotic</a:t>
            </a:r>
            <a:r>
              <a:rPr lang="ro-RO" b="0" i="0">
                <a:solidFill>
                  <a:srgbClr val="222222"/>
                </a:solidFill>
                <a:effectLst/>
                <a:latin typeface="-apple-system"/>
              </a:rPr>
              <a:t>, cunoscut și sub numele de </a:t>
            </a:r>
            <a:r>
              <a:rPr lang="ro-RO" b="0" i="1">
                <a:solidFill>
                  <a:srgbClr val="222222"/>
                </a:solidFill>
                <a:effectLst/>
                <a:latin typeface="-apple-system"/>
              </a:rPr>
              <a:t>acid nitric</a:t>
            </a:r>
            <a:r>
              <a:rPr lang="ro-RO" b="0" i="0">
                <a:solidFill>
                  <a:srgbClr val="222222"/>
                </a:solidFill>
                <a:effectLst/>
                <a:latin typeface="-apple-system"/>
              </a:rPr>
              <a:t>, este unul dintre cei mai tari acizi anorganici (minerali). Formula chimică este HNO</a:t>
            </a:r>
            <a:r>
              <a:rPr lang="ro-RO" b="0" i="0" baseline="-25000">
                <a:solidFill>
                  <a:srgbClr val="222222"/>
                </a:solidFill>
                <a:effectLst/>
                <a:latin typeface="-apple-system"/>
              </a:rPr>
              <a:t>3</a:t>
            </a:r>
            <a:r>
              <a:rPr lang="ro-RO" b="0" i="0">
                <a:solidFill>
                  <a:srgbClr val="222222"/>
                </a:solidFill>
                <a:effectLst/>
                <a:latin typeface="-apple-system"/>
              </a:rPr>
              <a:t>. El este totodată, în stare pură sau concentrat</a:t>
            </a:r>
            <a:endParaRPr lang="ro-RO"/>
          </a:p>
        </p:txBody>
      </p:sp>
    </p:spTree>
    <p:extLst>
      <p:ext uri="{BB962C8B-B14F-4D97-AF65-F5344CB8AC3E}">
        <p14:creationId xmlns:p14="http://schemas.microsoft.com/office/powerpoint/2010/main" val="3593623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A09B96BD-9E7F-7447-89E0-504779AF6F57}"/>
              </a:ext>
            </a:extLst>
          </p:cNvPr>
          <p:cNvSpPr>
            <a:spLocks noGrp="1"/>
          </p:cNvSpPr>
          <p:nvPr>
            <p:ph type="title"/>
          </p:nvPr>
        </p:nvSpPr>
        <p:spPr/>
        <p:txBody>
          <a:bodyPr/>
          <a:lstStyle/>
          <a:p>
            <a:r>
              <a:rPr lang="ro-RO"/>
              <a:t>Proprietati fizice </a:t>
            </a:r>
          </a:p>
        </p:txBody>
      </p:sp>
      <p:sp>
        <p:nvSpPr>
          <p:cNvPr id="3" name="Substituent conținut 2">
            <a:extLst>
              <a:ext uri="{FF2B5EF4-FFF2-40B4-BE49-F238E27FC236}">
                <a16:creationId xmlns:a16="http://schemas.microsoft.com/office/drawing/2014/main" id="{553708FC-9AFB-534A-863A-44C5422C035A}"/>
              </a:ext>
            </a:extLst>
          </p:cNvPr>
          <p:cNvSpPr>
            <a:spLocks noGrp="1"/>
          </p:cNvSpPr>
          <p:nvPr>
            <p:ph idx="1"/>
          </p:nvPr>
        </p:nvSpPr>
        <p:spPr/>
        <p:txBody>
          <a:bodyPr/>
          <a:lstStyle/>
          <a:p>
            <a:r>
              <a:rPr lang="ro-RO" b="0" i="0">
                <a:solidFill>
                  <a:srgbClr val="222222"/>
                </a:solidFill>
                <a:effectLst/>
                <a:latin typeface="-apple-system"/>
              </a:rPr>
              <a:t>În stare pură, acidul azotic este un lichid incolor, cu miros înțepător, ușor solubil în </a:t>
            </a:r>
            <a:r>
              <a:rPr lang="ro-RO" b="0" i="0" u="none" strike="noStrike">
                <a:solidFill>
                  <a:srgbClr val="6B4BA1"/>
                </a:solidFill>
                <a:effectLst/>
                <a:latin typeface="-apple-system"/>
                <a:hlinkClick r:id="rId2" tooltip="Apă"/>
              </a:rPr>
              <a:t>apă</a:t>
            </a:r>
            <a:r>
              <a:rPr lang="ro-RO" b="0" i="0">
                <a:solidFill>
                  <a:srgbClr val="222222"/>
                </a:solidFill>
                <a:effectLst/>
                <a:latin typeface="-apple-system"/>
              </a:rPr>
              <a:t>. Acidul azotic fumans este de obicei gălbui, colorarea datorându-se dizolvării oxidului de azot rezultat în urma descompunerii fotochimice. Dizolvarea sa în </a:t>
            </a:r>
            <a:r>
              <a:rPr lang="ro-RO" b="0" i="0" u="none" strike="noStrike">
                <a:solidFill>
                  <a:srgbClr val="6B4BA1"/>
                </a:solidFill>
                <a:effectLst/>
                <a:latin typeface="-apple-system"/>
                <a:hlinkClick r:id="rId2" tooltip="Apă"/>
              </a:rPr>
              <a:t>apă</a:t>
            </a:r>
            <a:r>
              <a:rPr lang="ro-RO" b="0" i="0">
                <a:solidFill>
                  <a:srgbClr val="222222"/>
                </a:solidFill>
                <a:effectLst/>
                <a:latin typeface="-apple-system"/>
              </a:rPr>
              <a:t> produce o degajare mare de </a:t>
            </a:r>
            <a:r>
              <a:rPr lang="ro-RO" b="0" i="0" u="none" strike="noStrike">
                <a:solidFill>
                  <a:srgbClr val="6B4BA1"/>
                </a:solidFill>
                <a:effectLst/>
                <a:latin typeface="-apple-system"/>
                <a:hlinkClick r:id="rId3" tooltip="Căldură"/>
              </a:rPr>
              <a:t>căldură</a:t>
            </a:r>
            <a:r>
              <a:rPr lang="ro-RO" b="0" i="0">
                <a:solidFill>
                  <a:srgbClr val="222222"/>
                </a:solidFill>
                <a:effectLst/>
                <a:latin typeface="-apple-system"/>
              </a:rPr>
              <a:t> (exotermă), astfel încât este interzisă turnarea de apă în acid concentrat. Prepararea soluțiilor se face numai prin turnarea treptată a acidului concentrat în apă, agitare continuă și eventual răcire. Acidul azotic este pasiv față de </a:t>
            </a:r>
            <a:r>
              <a:rPr lang="ro-RO" b="0" i="0" u="none" strike="noStrike">
                <a:solidFill>
                  <a:srgbClr val="6B4BA1"/>
                </a:solidFill>
                <a:effectLst/>
                <a:latin typeface="-apple-system"/>
                <a:hlinkClick r:id="rId4" tooltip="Metal"/>
              </a:rPr>
              <a:t>metalul</a:t>
            </a:r>
            <a:r>
              <a:rPr lang="ro-RO" b="0" i="0">
                <a:solidFill>
                  <a:srgbClr val="222222"/>
                </a:solidFill>
                <a:effectLst/>
                <a:latin typeface="-apple-system"/>
              </a:rPr>
              <a:t> numit </a:t>
            </a:r>
            <a:r>
              <a:rPr lang="ro-RO" b="0" i="0" u="none" strike="noStrike">
                <a:solidFill>
                  <a:srgbClr val="6B4BA1"/>
                </a:solidFill>
                <a:effectLst/>
                <a:latin typeface="-apple-system"/>
                <a:hlinkClick r:id="rId5" tooltip="Aluminiu"/>
              </a:rPr>
              <a:t>aluminiu</a:t>
            </a:r>
            <a:r>
              <a:rPr lang="ro-RO" b="0" i="0">
                <a:solidFill>
                  <a:srgbClr val="222222"/>
                </a:solidFill>
                <a:effectLst/>
                <a:latin typeface="-apple-system"/>
              </a:rPr>
              <a:t>, deci nu reacționează cu acesta. Această proprietate ajută la fabricarea cisternelor pentru transportarea acidului azotic (sunt făcute din aluminiu</a:t>
            </a:r>
            <a:endParaRPr lang="ro-RO"/>
          </a:p>
        </p:txBody>
      </p:sp>
    </p:spTree>
    <p:extLst>
      <p:ext uri="{BB962C8B-B14F-4D97-AF65-F5344CB8AC3E}">
        <p14:creationId xmlns:p14="http://schemas.microsoft.com/office/powerpoint/2010/main" val="3650412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A3C266F1-8645-F146-9127-4978F60003AA}"/>
              </a:ext>
            </a:extLst>
          </p:cNvPr>
          <p:cNvSpPr>
            <a:spLocks noGrp="1"/>
          </p:cNvSpPr>
          <p:nvPr>
            <p:ph type="title"/>
          </p:nvPr>
        </p:nvSpPr>
        <p:spPr/>
        <p:txBody>
          <a:bodyPr/>
          <a:lstStyle/>
          <a:p>
            <a:r>
              <a:rPr lang="ro-RO"/>
              <a:t>Proprietati Reactive </a:t>
            </a:r>
          </a:p>
        </p:txBody>
      </p:sp>
      <p:sp>
        <p:nvSpPr>
          <p:cNvPr id="3" name="Substituent conținut 2">
            <a:extLst>
              <a:ext uri="{FF2B5EF4-FFF2-40B4-BE49-F238E27FC236}">
                <a16:creationId xmlns:a16="http://schemas.microsoft.com/office/drawing/2014/main" id="{0FBCD85E-FA59-4F41-A50C-0518BC493E38}"/>
              </a:ext>
            </a:extLst>
          </p:cNvPr>
          <p:cNvSpPr>
            <a:spLocks noGrp="1"/>
          </p:cNvSpPr>
          <p:nvPr>
            <p:ph idx="1"/>
          </p:nvPr>
        </p:nvSpPr>
        <p:spPr/>
        <p:txBody>
          <a:bodyPr/>
          <a:lstStyle/>
          <a:p>
            <a:pPr fontAlgn="base"/>
            <a:r>
              <a:rPr lang="ro-RO" u="sng">
                <a:solidFill>
                  <a:srgbClr val="FAA700"/>
                </a:solidFill>
                <a:effectLst/>
                <a:latin typeface="inherit"/>
                <a:hlinkClick r:id="rId2" tooltip="Sare (chimie)"/>
              </a:rPr>
              <a:t>Sărurile</a:t>
            </a:r>
            <a:r>
              <a:rPr lang="ro-RO">
                <a:effectLst/>
                <a:latin typeface="inherit"/>
              </a:rPr>
              <a:t> acidului azotic cu diferitele </a:t>
            </a:r>
            <a:r>
              <a:rPr lang="ro-RO" u="none" strike="noStrike">
                <a:solidFill>
                  <a:srgbClr val="6B4BA1"/>
                </a:solidFill>
                <a:effectLst/>
                <a:latin typeface="inherit"/>
                <a:hlinkClick r:id="rId3" tooltip="Metal"/>
              </a:rPr>
              <a:t>metale</a:t>
            </a:r>
            <a:r>
              <a:rPr lang="ro-RO">
                <a:effectLst/>
                <a:latin typeface="inherit"/>
              </a:rPr>
              <a:t> se numesc </a:t>
            </a:r>
            <a:r>
              <a:rPr lang="ro-RO" i="1" u="none" strike="noStrike">
                <a:solidFill>
                  <a:srgbClr val="6B4BA1"/>
                </a:solidFill>
                <a:effectLst/>
                <a:latin typeface="inherit"/>
                <a:hlinkClick r:id="rId4" tooltip="Azotat"/>
              </a:rPr>
              <a:t>azotați</a:t>
            </a:r>
            <a:r>
              <a:rPr lang="ro-RO">
                <a:effectLst/>
                <a:latin typeface="inherit"/>
              </a:rPr>
              <a:t>, și conțin un număr variabil de grupări de acest fel, iar forma generală a lor este Met</a:t>
            </a:r>
            <a:r>
              <a:rPr lang="ro-RO" i="1" baseline="30000">
                <a:effectLst/>
                <a:latin typeface="inherit"/>
              </a:rPr>
              <a:t>m</a:t>
            </a:r>
            <a:r>
              <a:rPr lang="ro-RO">
                <a:effectLst/>
                <a:latin typeface="inherit"/>
              </a:rPr>
              <a:t>(NO</a:t>
            </a:r>
            <a:r>
              <a:rPr lang="ro-RO" baseline="-25000">
                <a:effectLst/>
                <a:latin typeface="inherit"/>
              </a:rPr>
              <a:t>3</a:t>
            </a:r>
            <a:r>
              <a:rPr lang="ro-RO">
                <a:effectLst/>
                <a:latin typeface="inherit"/>
              </a:rPr>
              <a:t>)</a:t>
            </a:r>
            <a:r>
              <a:rPr lang="ro-RO" i="1" baseline="-25000">
                <a:effectLst/>
                <a:latin typeface="inherit"/>
              </a:rPr>
              <a:t>m</a:t>
            </a:r>
            <a:r>
              <a:rPr lang="ro-RO">
                <a:effectLst/>
                <a:latin typeface="inherit"/>
              </a:rPr>
              <a:t>.</a:t>
            </a:r>
          </a:p>
          <a:p>
            <a:br>
              <a:rPr lang="ro-RO"/>
            </a:br>
            <a:endParaRPr lang="ro-RO"/>
          </a:p>
        </p:txBody>
      </p:sp>
    </p:spTree>
    <p:extLst>
      <p:ext uri="{BB962C8B-B14F-4D97-AF65-F5344CB8AC3E}">
        <p14:creationId xmlns:p14="http://schemas.microsoft.com/office/powerpoint/2010/main" val="26188929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54BAEB3A-3C71-F84C-8368-CD9E07A0A692}"/>
              </a:ext>
            </a:extLst>
          </p:cNvPr>
          <p:cNvSpPr>
            <a:spLocks noGrp="1"/>
          </p:cNvSpPr>
          <p:nvPr>
            <p:ph type="title"/>
          </p:nvPr>
        </p:nvSpPr>
        <p:spPr/>
        <p:txBody>
          <a:bodyPr/>
          <a:lstStyle/>
          <a:p>
            <a:r>
              <a:rPr lang="ro-RO"/>
              <a:t>Efecte fiziologice </a:t>
            </a:r>
          </a:p>
        </p:txBody>
      </p:sp>
      <p:sp>
        <p:nvSpPr>
          <p:cNvPr id="3" name="Substituent conținut 2">
            <a:extLst>
              <a:ext uri="{FF2B5EF4-FFF2-40B4-BE49-F238E27FC236}">
                <a16:creationId xmlns:a16="http://schemas.microsoft.com/office/drawing/2014/main" id="{321C9A58-27E4-AA4E-8D0A-382B04072AFC}"/>
              </a:ext>
            </a:extLst>
          </p:cNvPr>
          <p:cNvSpPr>
            <a:spLocks noGrp="1"/>
          </p:cNvSpPr>
          <p:nvPr>
            <p:ph idx="1"/>
          </p:nvPr>
        </p:nvSpPr>
        <p:spPr/>
        <p:txBody>
          <a:bodyPr/>
          <a:lstStyle/>
          <a:p>
            <a:r>
              <a:rPr lang="ro-RO" b="0" i="0">
                <a:solidFill>
                  <a:srgbClr val="222222"/>
                </a:solidFill>
                <a:effectLst/>
                <a:latin typeface="-apple-system"/>
              </a:rPr>
              <a:t>Acidul azotic este deosebit de </a:t>
            </a:r>
            <a:r>
              <a:rPr lang="ro-RO" b="0" i="0" u="none" strike="noStrike">
                <a:solidFill>
                  <a:srgbClr val="6B4BA1"/>
                </a:solidFill>
                <a:effectLst/>
                <a:latin typeface="-apple-system"/>
                <a:hlinkClick r:id="rId2" tooltip="Toxic"/>
              </a:rPr>
              <a:t>toxic</a:t>
            </a:r>
            <a:r>
              <a:rPr lang="ro-RO" b="0" i="0">
                <a:solidFill>
                  <a:srgbClr val="222222"/>
                </a:solidFill>
                <a:effectLst/>
                <a:latin typeface="-apple-system"/>
              </a:rPr>
              <a:t> și foarte coroziv și poate provoca arsuri grave pe piele. Pielea atacată de acidul azotic se colorează în </a:t>
            </a:r>
            <a:r>
              <a:rPr lang="ro-RO" b="0" i="0" u="none" strike="noStrike">
                <a:solidFill>
                  <a:srgbClr val="6B4BA1"/>
                </a:solidFill>
                <a:effectLst/>
                <a:latin typeface="-apple-system"/>
                <a:hlinkClick r:id="rId3" tooltip="Galben"/>
              </a:rPr>
              <a:t>galben</a:t>
            </a:r>
            <a:r>
              <a:rPr lang="ro-RO" b="0" i="0">
                <a:solidFill>
                  <a:srgbClr val="222222"/>
                </a:solidFill>
                <a:effectLst/>
                <a:latin typeface="-apple-system"/>
              </a:rPr>
              <a:t>. De asemenea, poate distruge diferite materiale cu care intră în contact, de la țesături până la </a:t>
            </a:r>
            <a:r>
              <a:rPr lang="ro-RO" b="0" i="0" u="none" strike="noStrike">
                <a:solidFill>
                  <a:srgbClr val="6B4BA1"/>
                </a:solidFill>
                <a:effectLst/>
                <a:latin typeface="-apple-system"/>
                <a:hlinkClick r:id="rId4" tooltip="Metal"/>
              </a:rPr>
              <a:t>metale</a:t>
            </a:r>
            <a:r>
              <a:rPr lang="ro-RO" b="0" i="0">
                <a:solidFill>
                  <a:srgbClr val="222222"/>
                </a:solidFill>
                <a:effectLst/>
                <a:latin typeface="-apple-system"/>
              </a:rPr>
              <a:t>.</a:t>
            </a:r>
            <a:endParaRPr lang="ro-RO"/>
          </a:p>
        </p:txBody>
      </p:sp>
    </p:spTree>
    <p:extLst>
      <p:ext uri="{BB962C8B-B14F-4D97-AF65-F5344CB8AC3E}">
        <p14:creationId xmlns:p14="http://schemas.microsoft.com/office/powerpoint/2010/main" val="2962435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730B975B-D79C-E74D-B076-462F3580ECAA}"/>
              </a:ext>
            </a:extLst>
          </p:cNvPr>
          <p:cNvSpPr>
            <a:spLocks noGrp="1"/>
          </p:cNvSpPr>
          <p:nvPr>
            <p:ph type="title"/>
          </p:nvPr>
        </p:nvSpPr>
        <p:spPr/>
        <p:txBody>
          <a:bodyPr/>
          <a:lstStyle/>
          <a:p>
            <a:r>
              <a:rPr lang="ro-RO"/>
              <a:t>Obtinere</a:t>
            </a:r>
          </a:p>
        </p:txBody>
      </p:sp>
      <p:sp>
        <p:nvSpPr>
          <p:cNvPr id="3" name="Substituent conținut 2">
            <a:extLst>
              <a:ext uri="{FF2B5EF4-FFF2-40B4-BE49-F238E27FC236}">
                <a16:creationId xmlns:a16="http://schemas.microsoft.com/office/drawing/2014/main" id="{614A847A-8784-B548-B61D-CBCDF46F033D}"/>
              </a:ext>
            </a:extLst>
          </p:cNvPr>
          <p:cNvSpPr>
            <a:spLocks noGrp="1"/>
          </p:cNvSpPr>
          <p:nvPr>
            <p:ph idx="1"/>
          </p:nvPr>
        </p:nvSpPr>
        <p:spPr/>
        <p:txBody>
          <a:bodyPr/>
          <a:lstStyle/>
          <a:p>
            <a:pPr fontAlgn="base"/>
            <a:r>
              <a:rPr lang="ro-RO" b="0" i="0">
                <a:solidFill>
                  <a:srgbClr val="222222"/>
                </a:solidFill>
                <a:effectLst/>
                <a:latin typeface="-apple-system"/>
              </a:rPr>
              <a:t>În laborator acidul azotic poate fi obținut prin următoarele reacții</a:t>
            </a:r>
          </a:p>
          <a:p>
            <a:pPr fontAlgn="base"/>
            <a:r>
              <a:rPr lang="ro-RO" b="0" i="0">
                <a:solidFill>
                  <a:srgbClr val="222222"/>
                </a:solidFill>
                <a:effectLst/>
                <a:latin typeface="-apple-system"/>
              </a:rPr>
              <a:t>Iar în industrie acidul azotic se obține prin dizolvarea oxizilor de azot în prezență de oxigen(aer) în apă. Obținându-se soluții de concentrație maximă de 63%. </a:t>
            </a:r>
          </a:p>
          <a:p>
            <a:endParaRPr lang="ro-RO"/>
          </a:p>
        </p:txBody>
      </p:sp>
    </p:spTree>
    <p:extLst>
      <p:ext uri="{BB962C8B-B14F-4D97-AF65-F5344CB8AC3E}">
        <p14:creationId xmlns:p14="http://schemas.microsoft.com/office/powerpoint/2010/main" val="571762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u 1">
            <a:extLst>
              <a:ext uri="{FF2B5EF4-FFF2-40B4-BE49-F238E27FC236}">
                <a16:creationId xmlns:a16="http://schemas.microsoft.com/office/drawing/2014/main" id="{C3CE525C-144E-2D4E-8339-DF2990B1A036}"/>
              </a:ext>
            </a:extLst>
          </p:cNvPr>
          <p:cNvSpPr>
            <a:spLocks noGrp="1"/>
          </p:cNvSpPr>
          <p:nvPr>
            <p:ph type="title"/>
          </p:nvPr>
        </p:nvSpPr>
        <p:spPr/>
        <p:txBody>
          <a:bodyPr/>
          <a:lstStyle/>
          <a:p>
            <a:r>
              <a:rPr lang="ro-RO"/>
              <a:t>Importanta economica</a:t>
            </a:r>
          </a:p>
        </p:txBody>
      </p:sp>
      <p:sp>
        <p:nvSpPr>
          <p:cNvPr id="3" name="Substituent conținut 2">
            <a:extLst>
              <a:ext uri="{FF2B5EF4-FFF2-40B4-BE49-F238E27FC236}">
                <a16:creationId xmlns:a16="http://schemas.microsoft.com/office/drawing/2014/main" id="{2A8313A5-EDC7-A44F-81FE-D0BAF96B8934}"/>
              </a:ext>
            </a:extLst>
          </p:cNvPr>
          <p:cNvSpPr>
            <a:spLocks noGrp="1"/>
          </p:cNvSpPr>
          <p:nvPr>
            <p:ph idx="1"/>
          </p:nvPr>
        </p:nvSpPr>
        <p:spPr/>
        <p:txBody>
          <a:bodyPr>
            <a:normAutofit fontScale="92500"/>
          </a:bodyPr>
          <a:lstStyle/>
          <a:p>
            <a:r>
              <a:rPr lang="ro-RO" b="0" i="0">
                <a:solidFill>
                  <a:srgbClr val="222222"/>
                </a:solidFill>
                <a:effectLst/>
                <a:latin typeface="-apple-system"/>
              </a:rPr>
              <a:t>Acidul azotic este folosit în diferite subramuri ale </a:t>
            </a:r>
            <a:r>
              <a:rPr lang="ro-RO" b="0" i="0" u="none" strike="noStrike">
                <a:solidFill>
                  <a:srgbClr val="6B4BA1"/>
                </a:solidFill>
                <a:effectLst/>
                <a:latin typeface="-apple-system"/>
                <a:hlinkClick r:id="rId2" tooltip="Industrie"/>
              </a:rPr>
              <a:t>industriei</a:t>
            </a:r>
            <a:r>
              <a:rPr lang="ro-RO" b="0" i="0">
                <a:solidFill>
                  <a:srgbClr val="222222"/>
                </a:solidFill>
                <a:effectLst/>
                <a:latin typeface="-apple-system"/>
              </a:rPr>
              <a:t>. Cele mai importante aplicații le are în industria îngrășămintelor, a explozivilor, a coloranților precum și în industria metalurgică. Astfel, este folosit pentru producerea diferitor azotați, folosiți ca îngrășământ. În urma nitrării sunt obținute </a:t>
            </a:r>
            <a:r>
              <a:rPr lang="ro-RO" b="0" i="0" u="none" strike="noStrike">
                <a:solidFill>
                  <a:srgbClr val="6B4BA1"/>
                </a:solidFill>
                <a:effectLst/>
                <a:latin typeface="-apple-system"/>
                <a:hlinkClick r:id="rId3" tooltip="Nitroglicerina"/>
              </a:rPr>
              <a:t>nitroglicerina</a:t>
            </a:r>
            <a:r>
              <a:rPr lang="ro-RO" b="0" i="0">
                <a:solidFill>
                  <a:srgbClr val="222222"/>
                </a:solidFill>
                <a:effectLst/>
                <a:latin typeface="-apple-system"/>
              </a:rPr>
              <a:t>, nitroceluloza, acidul picric, precum și alte materiale explozive. Tot prin nitrare sunt produși și diferiți coloranți, sau precursori în sinteza coloranților. În industria metalurgică, acidul azotic este folosit la decaparea metalelor, adică a curățirii lor de oxizi metalici și altor impurități de suprafață. Este de asemenea folosit la fabricarea </a:t>
            </a:r>
            <a:r>
              <a:rPr lang="ro-RO" b="0" i="0" u="none" strike="noStrike">
                <a:solidFill>
                  <a:srgbClr val="6B4BA1"/>
                </a:solidFill>
                <a:effectLst/>
                <a:latin typeface="-apple-system"/>
                <a:hlinkClick r:id="rId4" tooltip="Aqua regia"/>
              </a:rPr>
              <a:t>apei regale</a:t>
            </a:r>
            <a:r>
              <a:rPr lang="ro-RO" b="0" i="0">
                <a:solidFill>
                  <a:srgbClr val="222222"/>
                </a:solidFill>
                <a:effectLst/>
                <a:latin typeface="-apple-system"/>
              </a:rPr>
              <a:t>, una dintre puținele soluții care pot reacționa cu </a:t>
            </a:r>
            <a:r>
              <a:rPr lang="ro-RO" b="0" i="0" u="none" strike="noStrike">
                <a:solidFill>
                  <a:srgbClr val="6B4BA1"/>
                </a:solidFill>
                <a:effectLst/>
                <a:latin typeface="-apple-system"/>
                <a:hlinkClick r:id="rId5" tooltip="Aur"/>
              </a:rPr>
              <a:t>aurul</a:t>
            </a:r>
            <a:r>
              <a:rPr lang="ro-RO" b="0" i="0">
                <a:solidFill>
                  <a:srgbClr val="222222"/>
                </a:solidFill>
                <a:effectLst/>
                <a:latin typeface="-apple-system"/>
              </a:rPr>
              <a:t>, transformându-l în săruri solubile. Acidul azotic mai este folosit și în analiza </a:t>
            </a:r>
            <a:r>
              <a:rPr lang="ro-RO" b="0" i="0" u="none" strike="noStrike">
                <a:solidFill>
                  <a:srgbClr val="6B4BA1"/>
                </a:solidFill>
                <a:effectLst/>
                <a:latin typeface="-apple-system"/>
                <a:hlinkClick r:id="rId6" tooltip="Chimie analitică"/>
              </a:rPr>
              <a:t>chimică</a:t>
            </a:r>
            <a:r>
              <a:rPr lang="ro-RO" b="0" i="0">
                <a:solidFill>
                  <a:srgbClr val="222222"/>
                </a:solidFill>
                <a:effectLst/>
                <a:latin typeface="-apple-system"/>
              </a:rPr>
              <a:t> și sinteza de laborator, fiind unul dintre cei mai utilizați reactivi.</a:t>
            </a:r>
            <a:endParaRPr lang="ro-RO"/>
          </a:p>
        </p:txBody>
      </p:sp>
    </p:spTree>
    <p:extLst>
      <p:ext uri="{BB962C8B-B14F-4D97-AF65-F5344CB8AC3E}">
        <p14:creationId xmlns:p14="http://schemas.microsoft.com/office/powerpoint/2010/main" val="1370314492"/>
      </p:ext>
    </p:extLst>
  </p:cSld>
  <p:clrMapOvr>
    <a:masterClrMapping/>
  </p:clrMapOvr>
</p:sld>
</file>

<file path=ppt/theme/theme1.xml><?xml version="1.0" encoding="utf-8"?>
<a:theme xmlns:a="http://schemas.openxmlformats.org/drawingml/2006/main" name="TM04033917[[fn=Berlin]]_novariants">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TM04033917[[fn=Berlin]]_novariants" id="{309C13C0-3BE0-4E8F-8916-1D5516B3B5DD}" vid="{18E1BE87-7240-45DF-8788-3CAEB7F17AB1}"/>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Ecran lat</PresentationFormat>
  <Slides>7</Slides>
  <Notes>0</Notes>
  <HiddenSlides>0</HiddenSlides>
  <ScaleCrop>false</ScaleCrop>
  <HeadingPairs>
    <vt:vector size="4" baseType="variant">
      <vt:variant>
        <vt:lpstr>Temă</vt:lpstr>
      </vt:variant>
      <vt:variant>
        <vt:i4>1</vt:i4>
      </vt:variant>
      <vt:variant>
        <vt:lpstr>Titluri diapozitive</vt:lpstr>
      </vt:variant>
      <vt:variant>
        <vt:i4>7</vt:i4>
      </vt:variant>
    </vt:vector>
  </HeadingPairs>
  <TitlesOfParts>
    <vt:vector size="8" baseType="lpstr">
      <vt:lpstr>TM04033917[[fn=Berlin]]_novariants</vt:lpstr>
      <vt:lpstr>Acid Azotic  </vt:lpstr>
      <vt:lpstr>Definitie </vt:lpstr>
      <vt:lpstr>Proprietati fizice </vt:lpstr>
      <vt:lpstr>Proprietati Reactive </vt:lpstr>
      <vt:lpstr>Efecte fiziologice </vt:lpstr>
      <vt:lpstr>Obtinere</vt:lpstr>
      <vt:lpstr>Importanta economica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Acid Azotic  </dc:title>
  <dc:creator>Paul Lazar</dc:creator>
  <cp:lastModifiedBy>Paul Lazar</cp:lastModifiedBy>
  <cp:revision>3</cp:revision>
  <dcterms:created xsi:type="dcterms:W3CDTF">2020-03-21T14:04:15Z</dcterms:created>
  <dcterms:modified xsi:type="dcterms:W3CDTF">2020-03-21T14:14:49Z</dcterms:modified>
</cp:coreProperties>
</file>