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786B933-85AB-4678-96CB-EDCC3D953847}" type="datetimeFigureOut">
              <a:rPr lang="ro-RO" smtClean="0"/>
              <a:t>24.03.2020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0D99E7E-FFFE-498F-9BD5-4DDE91F66C7D}" type="slidenum">
              <a:rPr lang="ro-RO" smtClean="0"/>
              <a:t>‹#›</a:t>
            </a:fld>
            <a:endParaRPr lang="ro-RO"/>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2611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86B933-85AB-4678-96CB-EDCC3D953847}" type="datetimeFigureOut">
              <a:rPr lang="ro-RO" smtClean="0"/>
              <a:t>24.03.2020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1619430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786B933-85AB-4678-96CB-EDCC3D953847}" type="datetimeFigureOut">
              <a:rPr lang="ro-RO" smtClean="0"/>
              <a:t>24.03.2020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0D99E7E-FFFE-498F-9BD5-4DDE91F66C7D}" type="slidenum">
              <a:rPr lang="ro-RO" smtClean="0"/>
              <a:t>‹#›</a:t>
            </a:fld>
            <a:endParaRPr lang="ro-RO"/>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2372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86B933-85AB-4678-96CB-EDCC3D953847}" type="datetimeFigureOut">
              <a:rPr lang="ro-RO" smtClean="0"/>
              <a:t>24.03.2020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1578596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86B933-85AB-4678-96CB-EDCC3D953847}" type="datetimeFigureOut">
              <a:rPr lang="ro-RO" smtClean="0"/>
              <a:t>24.03.2020</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3972375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86B933-85AB-4678-96CB-EDCC3D953847}" type="datetimeFigureOut">
              <a:rPr lang="ro-RO" smtClean="0"/>
              <a:t>24.03.2020</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804416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86B933-85AB-4678-96CB-EDCC3D953847}" type="datetimeFigureOut">
              <a:rPr lang="ro-RO" smtClean="0"/>
              <a:t>24.03.2020</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651396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786B933-85AB-4678-96CB-EDCC3D953847}" type="datetimeFigureOut">
              <a:rPr lang="ro-RO" smtClean="0"/>
              <a:t>24.03.2020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341530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86B933-85AB-4678-96CB-EDCC3D953847}" type="datetimeFigureOut">
              <a:rPr lang="ro-RO" smtClean="0"/>
              <a:t>24.03.2020</a:t>
            </a:fld>
            <a:endParaRPr lang="ro-RO"/>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0D99E7E-FFFE-498F-9BD5-4DDE91F66C7D}" type="slidenum">
              <a:rPr lang="ro-RO" smtClean="0"/>
              <a:t>‹#›</a:t>
            </a:fld>
            <a:endParaRPr lang="ro-RO"/>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520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86B933-85AB-4678-96CB-EDCC3D953847}" type="datetimeFigureOut">
              <a:rPr lang="ro-RO" smtClean="0"/>
              <a:t>24.03.2020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3049431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86B933-85AB-4678-96CB-EDCC3D953847}" type="datetimeFigureOut">
              <a:rPr lang="ro-RO" smtClean="0"/>
              <a:t>24.03.2020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0D99E7E-FFFE-498F-9BD5-4DDE91F66C7D}" type="slidenum">
              <a:rPr lang="ro-RO" smtClean="0"/>
              <a:t>‹#›</a:t>
            </a:fld>
            <a:endParaRPr lang="ro-RO"/>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1534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786B933-85AB-4678-96CB-EDCC3D953847}" type="datetimeFigureOut">
              <a:rPr lang="ro-RO" smtClean="0"/>
              <a:t>24.03.2020</a:t>
            </a:fld>
            <a:endParaRPr lang="ro-RO"/>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ro-RO"/>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20D99E7E-FFFE-498F-9BD5-4DDE91F66C7D}" type="slidenum">
              <a:rPr lang="ro-RO" smtClean="0"/>
              <a:t>‹#›</a:t>
            </a:fld>
            <a:endParaRPr lang="ro-RO"/>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06759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75E16-98C1-480C-B295-4A90CFF10DCF}"/>
              </a:ext>
            </a:extLst>
          </p:cNvPr>
          <p:cNvSpPr>
            <a:spLocks noGrp="1"/>
          </p:cNvSpPr>
          <p:nvPr>
            <p:ph type="ctrTitle"/>
          </p:nvPr>
        </p:nvSpPr>
        <p:spPr/>
        <p:txBody>
          <a:bodyPr>
            <a:normAutofit fontScale="90000"/>
          </a:bodyPr>
          <a:lstStyle/>
          <a:p>
            <a:r>
              <a:rPr lang="ro-RO" sz="6600" dirty="0"/>
              <a:t>Efectele curentului electric</a:t>
            </a:r>
          </a:p>
        </p:txBody>
      </p:sp>
      <p:sp>
        <p:nvSpPr>
          <p:cNvPr id="3" name="Subtitle 2">
            <a:extLst>
              <a:ext uri="{FF2B5EF4-FFF2-40B4-BE49-F238E27FC236}">
                <a16:creationId xmlns:a16="http://schemas.microsoft.com/office/drawing/2014/main" id="{253BD103-6C51-4D84-8997-E72B55F15690}"/>
              </a:ext>
            </a:extLst>
          </p:cNvPr>
          <p:cNvSpPr>
            <a:spLocks noGrp="1"/>
          </p:cNvSpPr>
          <p:nvPr>
            <p:ph type="subTitle" idx="1"/>
          </p:nvPr>
        </p:nvSpPr>
        <p:spPr/>
        <p:txBody>
          <a:bodyPr>
            <a:normAutofit/>
          </a:bodyPr>
          <a:lstStyle/>
          <a:p>
            <a:r>
              <a:rPr lang="ro-RO" dirty="0"/>
              <a:t>Vârciu Mădălina</a:t>
            </a:r>
          </a:p>
          <a:p>
            <a:r>
              <a:rPr lang="ro-RO" dirty="0"/>
              <a:t>10 muzică</a:t>
            </a:r>
          </a:p>
          <a:p>
            <a:endParaRPr lang="ro-RO" dirty="0"/>
          </a:p>
        </p:txBody>
      </p:sp>
    </p:spTree>
    <p:extLst>
      <p:ext uri="{BB962C8B-B14F-4D97-AF65-F5344CB8AC3E}">
        <p14:creationId xmlns:p14="http://schemas.microsoft.com/office/powerpoint/2010/main" val="2841131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B5B27-1A0F-4D58-A9DB-E638BE021868}"/>
              </a:ext>
            </a:extLst>
          </p:cNvPr>
          <p:cNvSpPr>
            <a:spLocks noGrp="1"/>
          </p:cNvSpPr>
          <p:nvPr>
            <p:ph type="title"/>
          </p:nvPr>
        </p:nvSpPr>
        <p:spPr/>
        <p:txBody>
          <a:bodyPr/>
          <a:lstStyle/>
          <a:p>
            <a:r>
              <a:rPr lang="ro-RO" dirty="0"/>
              <a:t>Cuprins</a:t>
            </a:r>
          </a:p>
        </p:txBody>
      </p:sp>
      <p:sp>
        <p:nvSpPr>
          <p:cNvPr id="3" name="Content Placeholder 2">
            <a:extLst>
              <a:ext uri="{FF2B5EF4-FFF2-40B4-BE49-F238E27FC236}">
                <a16:creationId xmlns:a16="http://schemas.microsoft.com/office/drawing/2014/main" id="{0C0DAC6C-3748-4335-96A0-15DA61335DB1}"/>
              </a:ext>
            </a:extLst>
          </p:cNvPr>
          <p:cNvSpPr>
            <a:spLocks noGrp="1"/>
          </p:cNvSpPr>
          <p:nvPr>
            <p:ph idx="1"/>
          </p:nvPr>
        </p:nvSpPr>
        <p:spPr/>
        <p:txBody>
          <a:bodyPr>
            <a:normAutofit/>
          </a:bodyPr>
          <a:lstStyle/>
          <a:p>
            <a:endParaRPr lang="ro-RO" b="1" dirty="0"/>
          </a:p>
        </p:txBody>
      </p:sp>
      <p:graphicFrame>
        <p:nvGraphicFramePr>
          <p:cNvPr id="4" name="Table 4">
            <a:extLst>
              <a:ext uri="{FF2B5EF4-FFF2-40B4-BE49-F238E27FC236}">
                <a16:creationId xmlns:a16="http://schemas.microsoft.com/office/drawing/2014/main" id="{CD59A77F-2F78-47E2-948D-220693A8717E}"/>
              </a:ext>
            </a:extLst>
          </p:cNvPr>
          <p:cNvGraphicFramePr>
            <a:graphicFrameLocks noGrp="1"/>
          </p:cNvGraphicFramePr>
          <p:nvPr>
            <p:extLst>
              <p:ext uri="{D42A27DB-BD31-4B8C-83A1-F6EECF244321}">
                <p14:modId xmlns:p14="http://schemas.microsoft.com/office/powerpoint/2010/main" val="3115899374"/>
              </p:ext>
            </p:extLst>
          </p:nvPr>
        </p:nvGraphicFramePr>
        <p:xfrm>
          <a:off x="1068508" y="2322575"/>
          <a:ext cx="5027492" cy="3364992"/>
        </p:xfrm>
        <a:graphic>
          <a:graphicData uri="http://schemas.openxmlformats.org/drawingml/2006/table">
            <a:tbl>
              <a:tblPr firstRow="1" bandRow="1">
                <a:tableStyleId>{5C22544A-7EE6-4342-B048-85BDC9FD1C3A}</a:tableStyleId>
              </a:tblPr>
              <a:tblGrid>
                <a:gridCol w="2513746">
                  <a:extLst>
                    <a:ext uri="{9D8B030D-6E8A-4147-A177-3AD203B41FA5}">
                      <a16:colId xmlns:a16="http://schemas.microsoft.com/office/drawing/2014/main" val="1185511066"/>
                    </a:ext>
                  </a:extLst>
                </a:gridCol>
                <a:gridCol w="2513746">
                  <a:extLst>
                    <a:ext uri="{9D8B030D-6E8A-4147-A177-3AD203B41FA5}">
                      <a16:colId xmlns:a16="http://schemas.microsoft.com/office/drawing/2014/main" val="2607310979"/>
                    </a:ext>
                  </a:extLst>
                </a:gridCol>
              </a:tblGrid>
              <a:tr h="7878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1 Efectul termic</a:t>
                      </a:r>
                    </a:p>
                    <a:p>
                      <a:endParaRPr lang="ro-RO"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1.1 Aplicații industriale</a:t>
                      </a:r>
                    </a:p>
                    <a:p>
                      <a:endParaRPr lang="ro-RO" dirty="0"/>
                    </a:p>
                  </a:txBody>
                  <a:tcPr/>
                </a:tc>
                <a:extLst>
                  <a:ext uri="{0D108BD9-81ED-4DB2-BD59-A6C34878D82A}">
                    <a16:rowId xmlns:a16="http://schemas.microsoft.com/office/drawing/2014/main" val="1572027925"/>
                  </a:ext>
                </a:extLst>
              </a:tr>
              <a:tr h="9546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2 Efectul magnetic</a:t>
                      </a:r>
                    </a:p>
                    <a:p>
                      <a:endParaRPr lang="ro-RO"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3 Efectul chimic al curentului electric</a:t>
                      </a:r>
                    </a:p>
                    <a:p>
                      <a:endParaRPr lang="ro-RO" dirty="0"/>
                    </a:p>
                  </a:txBody>
                  <a:tcPr/>
                </a:tc>
                <a:extLst>
                  <a:ext uri="{0D108BD9-81ED-4DB2-BD59-A6C34878D82A}">
                    <a16:rowId xmlns:a16="http://schemas.microsoft.com/office/drawing/2014/main" val="3462199760"/>
                  </a:ext>
                </a:extLst>
              </a:tr>
              <a:tr h="95424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3.1 Electroliza</a:t>
                      </a:r>
                    </a:p>
                    <a:p>
                      <a:endParaRPr lang="ro-RO"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3.2  Aplicații industriale</a:t>
                      </a:r>
                    </a:p>
                    <a:p>
                      <a:endParaRPr lang="ro-RO" dirty="0"/>
                    </a:p>
                  </a:txBody>
                  <a:tcPr/>
                </a:tc>
                <a:extLst>
                  <a:ext uri="{0D108BD9-81ED-4DB2-BD59-A6C34878D82A}">
                    <a16:rowId xmlns:a16="http://schemas.microsoft.com/office/drawing/2014/main" val="4276370159"/>
                  </a:ext>
                </a:extLst>
              </a:tr>
              <a:tr h="6682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4 Efectul Hall</a:t>
                      </a:r>
                    </a:p>
                    <a:p>
                      <a:endParaRPr lang="ro-RO"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4.1 Tensiunea Hall</a:t>
                      </a:r>
                    </a:p>
                    <a:p>
                      <a:endParaRPr lang="ro-RO" dirty="0"/>
                    </a:p>
                  </a:txBody>
                  <a:tcPr/>
                </a:tc>
                <a:extLst>
                  <a:ext uri="{0D108BD9-81ED-4DB2-BD59-A6C34878D82A}">
                    <a16:rowId xmlns:a16="http://schemas.microsoft.com/office/drawing/2014/main" val="2844277936"/>
                  </a:ext>
                </a:extLst>
              </a:tr>
            </a:tbl>
          </a:graphicData>
        </a:graphic>
      </p:graphicFrame>
      <p:graphicFrame>
        <p:nvGraphicFramePr>
          <p:cNvPr id="6" name="Table 6">
            <a:extLst>
              <a:ext uri="{FF2B5EF4-FFF2-40B4-BE49-F238E27FC236}">
                <a16:creationId xmlns:a16="http://schemas.microsoft.com/office/drawing/2014/main" id="{FD42F7FD-6C63-497B-8C92-92B5C70EC5E5}"/>
              </a:ext>
            </a:extLst>
          </p:cNvPr>
          <p:cNvGraphicFramePr>
            <a:graphicFrameLocks noGrp="1"/>
          </p:cNvGraphicFramePr>
          <p:nvPr>
            <p:extLst>
              <p:ext uri="{D42A27DB-BD31-4B8C-83A1-F6EECF244321}">
                <p14:modId xmlns:p14="http://schemas.microsoft.com/office/powerpoint/2010/main" val="2642378172"/>
              </p:ext>
            </p:extLst>
          </p:nvPr>
        </p:nvGraphicFramePr>
        <p:xfrm>
          <a:off x="6014906" y="2322574"/>
          <a:ext cx="4729294" cy="3364992"/>
        </p:xfrm>
        <a:graphic>
          <a:graphicData uri="http://schemas.openxmlformats.org/drawingml/2006/table">
            <a:tbl>
              <a:tblPr firstRow="1" bandRow="1">
                <a:tableStyleId>{5C22544A-7EE6-4342-B048-85BDC9FD1C3A}</a:tableStyleId>
              </a:tblPr>
              <a:tblGrid>
                <a:gridCol w="2364647">
                  <a:extLst>
                    <a:ext uri="{9D8B030D-6E8A-4147-A177-3AD203B41FA5}">
                      <a16:colId xmlns:a16="http://schemas.microsoft.com/office/drawing/2014/main" val="2761028052"/>
                    </a:ext>
                  </a:extLst>
                </a:gridCol>
                <a:gridCol w="2364647">
                  <a:extLst>
                    <a:ext uri="{9D8B030D-6E8A-4147-A177-3AD203B41FA5}">
                      <a16:colId xmlns:a16="http://schemas.microsoft.com/office/drawing/2014/main" val="973714717"/>
                    </a:ext>
                  </a:extLst>
                </a:gridCol>
              </a:tblGrid>
              <a:tr h="8147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4.2 Aplicații tehnice</a:t>
                      </a:r>
                    </a:p>
                    <a:p>
                      <a:endParaRPr lang="ro-RO"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5 Efectul piezoelectric</a:t>
                      </a:r>
                    </a:p>
                    <a:p>
                      <a:endParaRPr lang="ro-RO" dirty="0"/>
                    </a:p>
                  </a:txBody>
                  <a:tcPr/>
                </a:tc>
                <a:extLst>
                  <a:ext uri="{0D108BD9-81ED-4DB2-BD59-A6C34878D82A}">
                    <a16:rowId xmlns:a16="http://schemas.microsoft.com/office/drawing/2014/main" val="3653905151"/>
                  </a:ext>
                </a:extLst>
              </a:tr>
              <a:tr h="9230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5.1 Aplicații tehnice</a:t>
                      </a:r>
                    </a:p>
                    <a:p>
                      <a:endParaRPr lang="ro-RO"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b="1" dirty="0"/>
                        <a:t>6 Efectul fotoelectric</a:t>
                      </a:r>
                    </a:p>
                    <a:p>
                      <a:endParaRPr lang="ro-RO" dirty="0"/>
                    </a:p>
                  </a:txBody>
                  <a:tcPr/>
                </a:tc>
                <a:extLst>
                  <a:ext uri="{0D108BD9-81ED-4DB2-BD59-A6C34878D82A}">
                    <a16:rowId xmlns:a16="http://schemas.microsoft.com/office/drawing/2014/main" val="1919458740"/>
                  </a:ext>
                </a:extLst>
              </a:tr>
              <a:tr h="1024194">
                <a:tc>
                  <a:txBody>
                    <a:bodyPr/>
                    <a:lstStyle/>
                    <a:p>
                      <a:r>
                        <a:rPr lang="ro-RO" b="1" dirty="0"/>
                        <a:t>7 Efecte termoelectrice (Seebeck, Peltier și Thompson )</a:t>
                      </a:r>
                      <a:endParaRPr lang="ro-RO" dirty="0"/>
                    </a:p>
                  </a:txBody>
                  <a:tcPr/>
                </a:tc>
                <a:tc>
                  <a:txBody>
                    <a:bodyPr/>
                    <a:lstStyle/>
                    <a:p>
                      <a:endParaRPr lang="ro-RO"/>
                    </a:p>
                  </a:txBody>
                  <a:tcPr/>
                </a:tc>
                <a:extLst>
                  <a:ext uri="{0D108BD9-81ED-4DB2-BD59-A6C34878D82A}">
                    <a16:rowId xmlns:a16="http://schemas.microsoft.com/office/drawing/2014/main" val="3630018191"/>
                  </a:ext>
                </a:extLst>
              </a:tr>
              <a:tr h="603035">
                <a:tc>
                  <a:txBody>
                    <a:bodyPr/>
                    <a:lstStyle/>
                    <a:p>
                      <a:endParaRPr lang="ro-RO" dirty="0"/>
                    </a:p>
                  </a:txBody>
                  <a:tcPr/>
                </a:tc>
                <a:tc>
                  <a:txBody>
                    <a:bodyPr/>
                    <a:lstStyle/>
                    <a:p>
                      <a:endParaRPr lang="ro-RO" dirty="0"/>
                    </a:p>
                  </a:txBody>
                  <a:tcPr/>
                </a:tc>
                <a:extLst>
                  <a:ext uri="{0D108BD9-81ED-4DB2-BD59-A6C34878D82A}">
                    <a16:rowId xmlns:a16="http://schemas.microsoft.com/office/drawing/2014/main" val="3438090623"/>
                  </a:ext>
                </a:extLst>
              </a:tr>
            </a:tbl>
          </a:graphicData>
        </a:graphic>
      </p:graphicFrame>
    </p:spTree>
    <p:extLst>
      <p:ext uri="{BB962C8B-B14F-4D97-AF65-F5344CB8AC3E}">
        <p14:creationId xmlns:p14="http://schemas.microsoft.com/office/powerpoint/2010/main" val="3453673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CFD8D-66A1-44DC-B4EB-85DA7A3AE51A}"/>
              </a:ext>
            </a:extLst>
          </p:cNvPr>
          <p:cNvSpPr>
            <a:spLocks noGrp="1"/>
          </p:cNvSpPr>
          <p:nvPr>
            <p:ph type="title"/>
          </p:nvPr>
        </p:nvSpPr>
        <p:spPr>
          <a:xfrm>
            <a:off x="1069848" y="484632"/>
            <a:ext cx="9785506" cy="580770"/>
          </a:xfrm>
        </p:spPr>
        <p:txBody>
          <a:bodyPr>
            <a:normAutofit fontScale="90000"/>
          </a:bodyPr>
          <a:lstStyle/>
          <a:p>
            <a:pPr algn="ctr"/>
            <a:r>
              <a:rPr lang="ro-RO" dirty="0"/>
              <a:t>1 &amp; 1.1</a:t>
            </a:r>
          </a:p>
        </p:txBody>
      </p:sp>
      <p:sp>
        <p:nvSpPr>
          <p:cNvPr id="3" name="Content Placeholder 2">
            <a:extLst>
              <a:ext uri="{FF2B5EF4-FFF2-40B4-BE49-F238E27FC236}">
                <a16:creationId xmlns:a16="http://schemas.microsoft.com/office/drawing/2014/main" id="{D9D553E7-6B97-4672-838D-2086D2BE225F}"/>
              </a:ext>
            </a:extLst>
          </p:cNvPr>
          <p:cNvSpPr>
            <a:spLocks noGrp="1"/>
          </p:cNvSpPr>
          <p:nvPr>
            <p:ph idx="1"/>
          </p:nvPr>
        </p:nvSpPr>
        <p:spPr>
          <a:xfrm>
            <a:off x="788565" y="1065401"/>
            <a:ext cx="10336635" cy="5307967"/>
          </a:xfrm>
        </p:spPr>
        <p:txBody>
          <a:bodyPr>
            <a:normAutofit fontScale="77500" lnSpcReduction="20000"/>
          </a:bodyPr>
          <a:lstStyle/>
          <a:p>
            <a:pPr algn="ctr"/>
            <a:r>
              <a:rPr lang="ro-RO" i="1" dirty="0">
                <a:effectLst>
                  <a:outerShdw blurRad="38100" dist="38100" dir="2700000" algn="tl">
                    <a:srgbClr val="000000">
                      <a:alpha val="43137"/>
                    </a:srgbClr>
                  </a:outerShdw>
                </a:effectLst>
              </a:rPr>
              <a:t>1-Efectul termic</a:t>
            </a:r>
          </a:p>
          <a:p>
            <a:r>
              <a:rPr lang="ro-RO" dirty="0"/>
              <a:t>Efectul 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 agitației termice în masa conductorului.</a:t>
            </a:r>
          </a:p>
          <a:p>
            <a:pPr algn="ctr"/>
            <a:r>
              <a:rPr lang="ro-RO" i="1" dirty="0">
                <a:effectLst>
                  <a:outerShdw blurRad="38100" dist="38100" dir="2700000" algn="tl">
                    <a:srgbClr val="000000">
                      <a:alpha val="43137"/>
                    </a:srgbClr>
                  </a:outerShdw>
                </a:effectLst>
              </a:rPr>
              <a:t>1.1-Aplicații industriale</a:t>
            </a:r>
          </a:p>
          <a:p>
            <a:r>
              <a:rPr lang="ro-RO" dirty="0"/>
              <a:t>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 Rezistorul său (elementul rezistiv care disipă căldura) este realizat din nicrom, feronicrom, fecral, kanthal, cromal ș.a. Aceste materiale sunt rezistente la temperaturi mari, au rezistivitate electrică ridicată și un coeficient mare de temperatură al rezistivității.</a:t>
            </a:r>
          </a:p>
          <a:p>
            <a:r>
              <a:rPr lang="ro-RO" dirty="0"/>
              <a:t>Efectul termic al curentului electric are multiple aplicații industriale: cuptoarele încălzite electric, tăierea metalelor, sudarea cu arc electric etc.</a:t>
            </a:r>
          </a:p>
          <a:p>
            <a:r>
              <a:rPr lang="ro-RO" dirty="0"/>
              <a:t>Arcul electric este un curent electric de mare intensitate. La separarea sub sarcină electrică a două piese metalice în contact, densitatea de curent crește foarte mult datorită micșorării zonelor de contact, pe măsura depărtării pieselor și datorită tensiunii electromotoare (t.e.m.) de autoinducție care ia naștere la întreruperea curentului.</a:t>
            </a:r>
          </a:p>
          <a:p>
            <a:r>
              <a:rPr lang="ro-RO" dirty="0"/>
              <a:t>Datorită efectului Joule-Lenz foarte puternic, metalul este topit local și vaporizat. În condițiile existenței vaporilor metalici și a contactelor puternic încălzite, aerul dintre contacte se ionizează și ia naștere o plasmă fierbinte cu temperaturi de cca. 6.000–7.000 K. Sub acțiunea diferenței de potențial dintre contacte , plasma se deplasează, formând arcul electric; deci curentul electric continuă să existe și după întreruperea mecanică a circuitului.</a:t>
            </a:r>
          </a:p>
        </p:txBody>
      </p:sp>
    </p:spTree>
    <p:extLst>
      <p:ext uri="{BB962C8B-B14F-4D97-AF65-F5344CB8AC3E}">
        <p14:creationId xmlns:p14="http://schemas.microsoft.com/office/powerpoint/2010/main" val="1761067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0AA5A-3BD4-40E5-B7F4-811E02BAC065}"/>
              </a:ext>
            </a:extLst>
          </p:cNvPr>
          <p:cNvSpPr>
            <a:spLocks noGrp="1"/>
          </p:cNvSpPr>
          <p:nvPr>
            <p:ph type="title"/>
          </p:nvPr>
        </p:nvSpPr>
        <p:spPr/>
        <p:txBody>
          <a:bodyPr>
            <a:normAutofit/>
          </a:bodyPr>
          <a:lstStyle/>
          <a:p>
            <a:pPr algn="ctr"/>
            <a:r>
              <a:rPr lang="ro-RO" dirty="0"/>
              <a:t>2</a:t>
            </a:r>
          </a:p>
        </p:txBody>
      </p:sp>
      <p:sp>
        <p:nvSpPr>
          <p:cNvPr id="3" name="Content Placeholder 2">
            <a:extLst>
              <a:ext uri="{FF2B5EF4-FFF2-40B4-BE49-F238E27FC236}">
                <a16:creationId xmlns:a16="http://schemas.microsoft.com/office/drawing/2014/main" id="{FCA963CE-F7BF-4751-A70A-BF6FBD24192B}"/>
              </a:ext>
            </a:extLst>
          </p:cNvPr>
          <p:cNvSpPr>
            <a:spLocks noGrp="1"/>
          </p:cNvSpPr>
          <p:nvPr>
            <p:ph sz="half" idx="2"/>
          </p:nvPr>
        </p:nvSpPr>
        <p:spPr>
          <a:xfrm>
            <a:off x="1063752" y="2048256"/>
            <a:ext cx="4754880" cy="3291840"/>
          </a:xfrm>
        </p:spPr>
        <p:txBody>
          <a:bodyPr>
            <a:normAutofit fontScale="62500" lnSpcReduction="20000"/>
          </a:bodyPr>
          <a:lstStyle/>
          <a:p>
            <a:pPr algn="ctr"/>
            <a:r>
              <a:rPr lang="ro-RO" i="1" dirty="0">
                <a:effectLst>
                  <a:outerShdw blurRad="38100" dist="38100" dir="2700000" algn="tl">
                    <a:srgbClr val="000000">
                      <a:alpha val="43137"/>
                    </a:srgbClr>
                  </a:outerShdw>
                </a:effectLst>
              </a:rPr>
              <a:t>2-Efectul magnetic</a:t>
            </a:r>
          </a:p>
          <a:p>
            <a:r>
              <a:rPr lang="ro-RO" dirty="0"/>
              <a:t>Constă în apariția unui câmp magnetic în jurul unui conductor parcurs de curent electric.</a:t>
            </a:r>
          </a:p>
          <a:p>
            <a:r>
              <a:rPr lang="ro-RO" dirty="0"/>
              <a:t>Modulul vectorului inducție magnetică într-un punct situat la distanța r de conductorul parcurs de curent electric este:</a:t>
            </a:r>
          </a:p>
          <a:p>
            <a:r>
              <a:rPr lang="ro-RO" dirty="0"/>
              <a:t>B=</a:t>
            </a:r>
            <a:r>
              <a:rPr lang="el-GR" dirty="0"/>
              <a:t>μ</a:t>
            </a:r>
            <a:r>
              <a:rPr lang="ro-RO" dirty="0"/>
              <a:t>I/2</a:t>
            </a:r>
            <a:r>
              <a:rPr lang="el-GR" dirty="0"/>
              <a:t>π</a:t>
            </a:r>
            <a:r>
              <a:rPr lang="ro-RO" dirty="0"/>
              <a:t>r unde,</a:t>
            </a:r>
          </a:p>
          <a:p>
            <a:r>
              <a:rPr lang="el-GR" dirty="0"/>
              <a:t>μ-</a:t>
            </a:r>
            <a:r>
              <a:rPr lang="ro-RO" dirty="0"/>
              <a:t>permeabilitate magnetică absolută; I-intensitatea curentului care străbate conductorul;</a:t>
            </a:r>
          </a:p>
          <a:p>
            <a:r>
              <a:rPr lang="ro-RO" dirty="0"/>
              <a:t>Modulul vectorului inducție magnetică a câmpului magnetic creat în centrul unei spire circulare de rază r, parcursă de curent electric este:</a:t>
            </a:r>
          </a:p>
          <a:p>
            <a:r>
              <a:rPr lang="ro-RO" dirty="0"/>
              <a:t>B=</a:t>
            </a:r>
            <a:r>
              <a:rPr lang="el-GR" dirty="0"/>
              <a:t>μ</a:t>
            </a:r>
            <a:r>
              <a:rPr lang="ro-RO" dirty="0"/>
              <a:t>I/2r</a:t>
            </a:r>
          </a:p>
          <a:p>
            <a:r>
              <a:rPr lang="ro-RO" dirty="0"/>
              <a:t>B-inducția magnetică; {B}SI=1T (tesla);</a:t>
            </a:r>
          </a:p>
        </p:txBody>
      </p:sp>
      <p:pic>
        <p:nvPicPr>
          <p:cNvPr id="1028" name="Picture 4">
            <a:extLst>
              <a:ext uri="{FF2B5EF4-FFF2-40B4-BE49-F238E27FC236}">
                <a16:creationId xmlns:a16="http://schemas.microsoft.com/office/drawing/2014/main" id="{6EE255BA-6B34-4607-9AC4-904AB138D4F4}"/>
              </a:ext>
            </a:extLst>
          </p:cNvPr>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7057318" y="1888484"/>
            <a:ext cx="3512810" cy="3833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8971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2F0A82-91F4-4445-B91E-AADCB0031531}"/>
              </a:ext>
            </a:extLst>
          </p:cNvPr>
          <p:cNvSpPr>
            <a:spLocks noGrp="1"/>
          </p:cNvSpPr>
          <p:nvPr>
            <p:ph type="title"/>
          </p:nvPr>
        </p:nvSpPr>
        <p:spPr>
          <a:xfrm>
            <a:off x="1069848" y="484632"/>
            <a:ext cx="10058400" cy="631104"/>
          </a:xfrm>
        </p:spPr>
        <p:txBody>
          <a:bodyPr>
            <a:normAutofit fontScale="90000"/>
          </a:bodyPr>
          <a:lstStyle/>
          <a:p>
            <a:pPr algn="ctr"/>
            <a:r>
              <a:rPr lang="ro-RO" dirty="0"/>
              <a:t>3,3.1 &amp; 3.2</a:t>
            </a:r>
          </a:p>
        </p:txBody>
      </p:sp>
      <p:sp>
        <p:nvSpPr>
          <p:cNvPr id="8" name="Content Placeholder 7">
            <a:extLst>
              <a:ext uri="{FF2B5EF4-FFF2-40B4-BE49-F238E27FC236}">
                <a16:creationId xmlns:a16="http://schemas.microsoft.com/office/drawing/2014/main" id="{48362908-8C09-40EA-B4F0-738E164688BE}"/>
              </a:ext>
            </a:extLst>
          </p:cNvPr>
          <p:cNvSpPr>
            <a:spLocks noGrp="1"/>
          </p:cNvSpPr>
          <p:nvPr>
            <p:ph idx="1"/>
          </p:nvPr>
        </p:nvSpPr>
        <p:spPr>
          <a:xfrm>
            <a:off x="1063752" y="1115736"/>
            <a:ext cx="10064496" cy="5257632"/>
          </a:xfrm>
        </p:spPr>
        <p:txBody>
          <a:bodyPr>
            <a:noAutofit/>
          </a:bodyPr>
          <a:lstStyle/>
          <a:p>
            <a:pPr algn="ctr"/>
            <a:r>
              <a:rPr lang="ro-RO" sz="1100" i="1" dirty="0">
                <a:effectLst>
                  <a:outerShdw blurRad="38100" dist="38100" dir="2700000" algn="tl">
                    <a:srgbClr val="000000">
                      <a:alpha val="43137"/>
                    </a:srgbClr>
                  </a:outerShdw>
                </a:effectLst>
              </a:rPr>
              <a:t>3-Efectul chimic al curentului electric</a:t>
            </a:r>
          </a:p>
          <a:p>
            <a:r>
              <a:rPr lang="ro-RO" sz="1100" b="1" dirty="0"/>
              <a:t>3.1-Electroliza</a:t>
            </a:r>
            <a:endParaRPr lang="ro-RO" sz="1100" u="sng" dirty="0"/>
          </a:p>
          <a:p>
            <a:r>
              <a:rPr lang="ro-RO" sz="1100" dirty="0"/>
              <a:t>Electroliza este procesul de orientare și separare a ionilor unui electrolit cu ajutorul curentului electric continuu.</a:t>
            </a:r>
          </a:p>
          <a:p>
            <a:r>
              <a:rPr lang="ro-RO" sz="1100" dirty="0"/>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ro-RO" sz="1100" dirty="0"/>
              <a:t>Ionii de 2Cl cedează electroni anodului; atomii neutri de clor, sub formă de molecule de gaz se dizolvă parțial în apă; este caracteristic mirosul înțepător.</a:t>
            </a:r>
          </a:p>
          <a:p>
            <a:r>
              <a:rPr lang="ro-RO" sz="1100" dirty="0"/>
              <a:t>Neutralizarea electrică a ionilor este însoțită de reacții chimice specifice care transformă calitativ suprafața electrozilor.</a:t>
            </a:r>
          </a:p>
          <a:p>
            <a:r>
              <a:rPr lang="ro-RO" sz="1100" dirty="0"/>
              <a:t>Reacțiile chimice de la electrozi duc la fenomenul de ionizare electrolitică a acestora. Comparând m3 și m4, deducem că masa de cupru depusă pe catod, m~t. Comparând m1, m2, m3, m4, deducem că m~I.</a:t>
            </a:r>
          </a:p>
          <a:p>
            <a:pPr algn="ctr"/>
            <a:r>
              <a:rPr lang="ro-RO" sz="1100" u="sng" dirty="0">
                <a:effectLst>
                  <a:outerShdw blurRad="38100" dist="38100" dir="2700000" algn="tl">
                    <a:srgbClr val="000000">
                      <a:alpha val="43137"/>
                    </a:srgbClr>
                  </a:outerShdw>
                </a:effectLst>
              </a:rPr>
              <a:t>3.2-Aplicații industriale</a:t>
            </a:r>
          </a:p>
          <a:p>
            <a:r>
              <a:rPr lang="ro-RO" sz="1100" dirty="0"/>
              <a:t>Electroliza este utilizată pentru obținerea metalelor pure (Cu, Ag, Al, Zn, Pt) în galvanoplastie, galvanostegie.</a:t>
            </a:r>
          </a:p>
          <a:p>
            <a:r>
              <a:rPr lang="ro-RO" sz="1100" dirty="0"/>
              <a:t>Obținerea metalelor pure prin rafinare se realizează prin electroliza cu anod solubil unde metalul este transferat de pe anodul impur pe catodul realizat sub forma unei lame sau a unui fir foarte pur. Aluminiul pur se obține din praf de alumină (Al2O3), care se topește într-o cuvă cu pereți din grafit, acesta constituind catodul. Anodul este un electrod din grafit. În urma electrolizei ionii de Al3+ se depun pe pereții cuvei.</a:t>
            </a:r>
          </a:p>
          <a:p>
            <a:r>
              <a:rPr lang="ro-RO" sz="1100" dirty="0"/>
              <a:t>Prin electroliză se obține și cuprul electrotehnic de mare puritate.</a:t>
            </a:r>
          </a:p>
          <a:p>
            <a:r>
              <a:rPr lang="ro-RO" sz="1100" dirty="0"/>
              <a:t>Galvanoplastia constă în depunerea unor straturi metalice subțiri pe obiecte metalice în scop de protecție sau decorativ (nichelare, cromare, argintare, aurire etc.)</a:t>
            </a:r>
          </a:p>
        </p:txBody>
      </p:sp>
    </p:spTree>
    <p:extLst>
      <p:ext uri="{BB962C8B-B14F-4D97-AF65-F5344CB8AC3E}">
        <p14:creationId xmlns:p14="http://schemas.microsoft.com/office/powerpoint/2010/main" val="1525870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10FA5-DA31-407D-AD81-7D2E2D09755D}"/>
              </a:ext>
            </a:extLst>
          </p:cNvPr>
          <p:cNvSpPr>
            <a:spLocks noGrp="1"/>
          </p:cNvSpPr>
          <p:nvPr>
            <p:ph type="title"/>
          </p:nvPr>
        </p:nvSpPr>
        <p:spPr>
          <a:xfrm>
            <a:off x="1069848" y="484632"/>
            <a:ext cx="9869396" cy="656271"/>
          </a:xfrm>
        </p:spPr>
        <p:txBody>
          <a:bodyPr>
            <a:normAutofit fontScale="90000"/>
          </a:bodyPr>
          <a:lstStyle/>
          <a:p>
            <a:pPr algn="ctr"/>
            <a:r>
              <a:rPr lang="ro-RO" dirty="0"/>
              <a:t>4,4.1 &amp; 4.2</a:t>
            </a:r>
          </a:p>
        </p:txBody>
      </p:sp>
      <p:sp>
        <p:nvSpPr>
          <p:cNvPr id="3" name="Content Placeholder 2">
            <a:extLst>
              <a:ext uri="{FF2B5EF4-FFF2-40B4-BE49-F238E27FC236}">
                <a16:creationId xmlns:a16="http://schemas.microsoft.com/office/drawing/2014/main" id="{231253EB-1AA7-4D5F-BB7B-F4CED83EAFAC}"/>
              </a:ext>
            </a:extLst>
          </p:cNvPr>
          <p:cNvSpPr>
            <a:spLocks noGrp="1"/>
          </p:cNvSpPr>
          <p:nvPr>
            <p:ph idx="1"/>
          </p:nvPr>
        </p:nvSpPr>
        <p:spPr>
          <a:xfrm>
            <a:off x="1069848" y="1140902"/>
            <a:ext cx="10055352" cy="5232465"/>
          </a:xfrm>
        </p:spPr>
        <p:txBody>
          <a:bodyPr>
            <a:normAutofit fontScale="92500" lnSpcReduction="20000"/>
          </a:bodyPr>
          <a:lstStyle/>
          <a:p>
            <a:pPr algn="ctr"/>
            <a:r>
              <a:rPr lang="ro-RO" i="1" dirty="0">
                <a:effectLst>
                  <a:outerShdw blurRad="38100" dist="38100" dir="2700000" algn="tl">
                    <a:srgbClr val="000000">
                      <a:alpha val="43137"/>
                    </a:srgbClr>
                  </a:outerShdw>
                </a:effectLst>
              </a:rPr>
              <a:t>4-Efectul Hall</a:t>
            </a:r>
          </a:p>
          <a:p>
            <a:r>
              <a:rPr lang="ro-RO" dirty="0"/>
              <a:t>4.1-Tensiunea Hall</a:t>
            </a:r>
          </a:p>
          <a:p>
            <a:r>
              <a:rPr lang="ro-RO" dirty="0"/>
              <a:t>Plasăm o plăcuță din material semiconductor într-un câmp magnetic uniform de inducție B, perpendicular pe fețele laterale, prin care circulă curentul I.</a:t>
            </a:r>
          </a:p>
          <a:p>
            <a:r>
              <a:rPr lang="ro-RO" dirty="0"/>
              <a:t>Sub acțiunea forței Lorentz, electronii se vor deplasa spre fața interioară care se încarcă negativ. Fața superioară se încarcă pozitiv.</a:t>
            </a:r>
          </a:p>
          <a:p>
            <a:r>
              <a:rPr lang="ro-RO" dirty="0"/>
              <a:t>Între cele doua plăci se formează un câmp electrostatic de intensitate Eh, care exercită asupra fiecărui electron o forță electrică Fe egală și de sens opus forței Lorentz.</a:t>
            </a:r>
          </a:p>
          <a:p>
            <a:r>
              <a:rPr lang="ro-RO" dirty="0"/>
              <a:t>Între fețe se menține constantă diferența de potențial Uh=Ua-Ub numită tensiune Hall.</a:t>
            </a:r>
          </a:p>
          <a:p>
            <a:r>
              <a:rPr lang="ro-RO" dirty="0"/>
              <a:t>Se demonstrează că Uh=Kh x I x B unde Kh se numește constanta Hall și depinde de temperatură și de natura materialului.</a:t>
            </a:r>
          </a:p>
          <a:p>
            <a:pPr algn="ctr"/>
            <a:r>
              <a:rPr lang="ro-RO" i="1" dirty="0">
                <a:effectLst>
                  <a:outerShdw blurRad="38100" dist="38100" dir="2700000" algn="tl">
                    <a:srgbClr val="000000">
                      <a:alpha val="43137"/>
                    </a:srgbClr>
                  </a:outerShdw>
                </a:effectLst>
              </a:rPr>
              <a:t>4.2-Aplicații tehnice</a:t>
            </a:r>
          </a:p>
          <a:p>
            <a:r>
              <a:rPr lang="ro-RO" dirty="0"/>
              <a:t>Cea mai răspândită aplicație tehnică a efectului Hall este teslametrul. Teslametrul este format dintr-o sondă care conține o plăcuță semiconductoare de dimensiuni mici (de ex. a= 1mm, h= 2mm și l=2mm) plasată la extremitatea unei tije, un milivoltmetru gradat direct în militesla și un generator de tensiune continuă care dă naștere curentului din plăcuță. Teslametrele moderne sunt prevăzute cu milivoltmetre digitale sensibile.</a:t>
            </a:r>
          </a:p>
        </p:txBody>
      </p:sp>
    </p:spTree>
    <p:extLst>
      <p:ext uri="{BB962C8B-B14F-4D97-AF65-F5344CB8AC3E}">
        <p14:creationId xmlns:p14="http://schemas.microsoft.com/office/powerpoint/2010/main" val="2381641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818F4-4D0C-4038-8DCF-1E8578FC4ADB}"/>
              </a:ext>
            </a:extLst>
          </p:cNvPr>
          <p:cNvSpPr>
            <a:spLocks noGrp="1"/>
          </p:cNvSpPr>
          <p:nvPr>
            <p:ph type="title"/>
          </p:nvPr>
        </p:nvSpPr>
        <p:spPr>
          <a:xfrm>
            <a:off x="1069848" y="484632"/>
            <a:ext cx="10058400" cy="622715"/>
          </a:xfrm>
        </p:spPr>
        <p:txBody>
          <a:bodyPr>
            <a:normAutofit fontScale="90000"/>
          </a:bodyPr>
          <a:lstStyle/>
          <a:p>
            <a:pPr algn="ctr"/>
            <a:r>
              <a:rPr lang="ro-RO" dirty="0"/>
              <a:t>5 &amp; 5.1</a:t>
            </a:r>
          </a:p>
        </p:txBody>
      </p:sp>
      <p:sp>
        <p:nvSpPr>
          <p:cNvPr id="3" name="Content Placeholder 2">
            <a:extLst>
              <a:ext uri="{FF2B5EF4-FFF2-40B4-BE49-F238E27FC236}">
                <a16:creationId xmlns:a16="http://schemas.microsoft.com/office/drawing/2014/main" id="{4832F4FC-00D6-477B-AC94-C19364D7823B}"/>
              </a:ext>
            </a:extLst>
          </p:cNvPr>
          <p:cNvSpPr>
            <a:spLocks noGrp="1"/>
          </p:cNvSpPr>
          <p:nvPr>
            <p:ph idx="1"/>
          </p:nvPr>
        </p:nvSpPr>
        <p:spPr>
          <a:xfrm>
            <a:off x="1063752" y="1107346"/>
            <a:ext cx="10064496" cy="5266021"/>
          </a:xfrm>
        </p:spPr>
        <p:txBody>
          <a:bodyPr>
            <a:normAutofit fontScale="92500" lnSpcReduction="20000"/>
          </a:bodyPr>
          <a:lstStyle/>
          <a:p>
            <a:pPr algn="ctr"/>
            <a:r>
              <a:rPr lang="ro-RO" sz="1600" i="1" dirty="0">
                <a:effectLst>
                  <a:outerShdw blurRad="38100" dist="38100" dir="2700000" algn="tl">
                    <a:srgbClr val="000000">
                      <a:alpha val="43137"/>
                    </a:srgbClr>
                  </a:outerShdw>
                </a:effectLst>
              </a:rPr>
              <a:t>5-Efectul piezoelectric</a:t>
            </a:r>
          </a:p>
          <a:p>
            <a:r>
              <a:rPr lang="ro-RO" sz="1600" dirty="0"/>
              <a:t>Efectul piezoelectric direct constă în proprietatea unor cristale de a se încărca cu sarcină electrică pe unele dintre fețele acestora atunci când sunt supuse la solicitări de întindere sau de compresiune după o anumita direcție.</a:t>
            </a:r>
          </a:p>
          <a:p>
            <a:r>
              <a:rPr lang="ro-RO" sz="1600" dirty="0"/>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ro-RO" sz="1600" dirty="0"/>
              <a:t>Prin acțiunea forțelor F pe direcția axelor mecanice rețeaua se deformează și centrele de greutate ale particulelor cu sarcini negative și ale particulelor cu sarcini nu mai coincid. Apare un moment electric dipolar și deci sarcini electrice de polarizare.</a:t>
            </a:r>
          </a:p>
          <a:p>
            <a:pPr algn="ctr"/>
            <a:r>
              <a:rPr lang="ro-RO" sz="1600" i="1" dirty="0">
                <a:effectLst>
                  <a:outerShdw blurRad="38100" dist="38100" dir="2700000" algn="tl">
                    <a:srgbClr val="000000">
                      <a:alpha val="43137"/>
                    </a:srgbClr>
                  </a:outerShdw>
                </a:effectLst>
              </a:rPr>
              <a:t>5.1-Aplicații tehnice</a:t>
            </a:r>
          </a:p>
          <a:p>
            <a:r>
              <a:rPr lang="ro-RO" sz="1600" dirty="0"/>
              <a:t>Doza de pickup este un cristal piezoelectric care este supus unor forțe de compresiune variabile și în funcție de adâncimea șanțului pe disc se va genera o tensiune variabilă corespunzătoare semnalului înregistrat. Brichetele piezoelectrice sunt echipate cu cristale piezoelectrice iar tensiunea rezultată aprinde gazul. Același efect se aplică adecvat, pentru aprinderea automată a combustibilului de aragaz. Cristalul piezoelectric este comprimat prin apăsarea butonului de aprindere. Efectul invers - electrostricțiunea este folosit la generarea sunetelor de frecvență variabilă. În funcție de tensiunea aplicată pe fețele cristalului piezoelectric, acesta își va modifica dimensiunile pe o anumită direcție, proporțional cu tensiunea aplicată. Principiul electrostricțiunii este folosit la difuzor și la generatorul de ultrasunete. Generatorul conține două plăcuțe de cuarț cu tăietură Curie, șlefuite și lipite între două plăci groase de oțel. La aplicarea unei tensiuni alternative prin modificarea dimensiunilor pe o anumită direcție, sistemul devine o sursă de sunete de frecvență foarte mare. Prin recepționarea ecoului recepționat de ultrasunete se pot măsura distanțele. La recepție, un cristal piezoelectric va vibra elastic în urma presiunii exercitate de ultrasunete: vor apărea tensiuni electrice pe fețele opuse.</a:t>
            </a:r>
          </a:p>
          <a:p>
            <a:r>
              <a:rPr lang="ro-RO" sz="1600" dirty="0"/>
              <a:t>Folosind traductoare piezoelectrice se poate măsura accelerația; aparatele se numesc accelerometre piezoelectrice.</a:t>
            </a:r>
          </a:p>
          <a:p>
            <a:r>
              <a:rPr lang="ro-RO" sz="1600" dirty="0"/>
              <a:t>Pentru măsurarea presiunii se folosește de asemenea efectul piezoelectric direct.</a:t>
            </a:r>
          </a:p>
        </p:txBody>
      </p:sp>
    </p:spTree>
    <p:extLst>
      <p:ext uri="{BB962C8B-B14F-4D97-AF65-F5344CB8AC3E}">
        <p14:creationId xmlns:p14="http://schemas.microsoft.com/office/powerpoint/2010/main" val="3391165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019E9-2ACB-46A9-9FF3-757053B6D1C8}"/>
              </a:ext>
            </a:extLst>
          </p:cNvPr>
          <p:cNvSpPr>
            <a:spLocks noGrp="1"/>
          </p:cNvSpPr>
          <p:nvPr>
            <p:ph type="title"/>
          </p:nvPr>
        </p:nvSpPr>
        <p:spPr>
          <a:xfrm>
            <a:off x="1069848" y="484632"/>
            <a:ext cx="10058400" cy="622715"/>
          </a:xfrm>
        </p:spPr>
        <p:txBody>
          <a:bodyPr>
            <a:normAutofit fontScale="90000"/>
          </a:bodyPr>
          <a:lstStyle/>
          <a:p>
            <a:pPr algn="ctr"/>
            <a:r>
              <a:rPr lang="ro-RO" dirty="0"/>
              <a:t>6</a:t>
            </a:r>
          </a:p>
        </p:txBody>
      </p:sp>
      <p:sp>
        <p:nvSpPr>
          <p:cNvPr id="3" name="Content Placeholder 2">
            <a:extLst>
              <a:ext uri="{FF2B5EF4-FFF2-40B4-BE49-F238E27FC236}">
                <a16:creationId xmlns:a16="http://schemas.microsoft.com/office/drawing/2014/main" id="{DBE4B14E-69DC-4ADF-896D-6D391234774F}"/>
              </a:ext>
            </a:extLst>
          </p:cNvPr>
          <p:cNvSpPr>
            <a:spLocks noGrp="1"/>
          </p:cNvSpPr>
          <p:nvPr>
            <p:ph idx="1"/>
          </p:nvPr>
        </p:nvSpPr>
        <p:spPr>
          <a:xfrm>
            <a:off x="1233182" y="1107346"/>
            <a:ext cx="9888970" cy="5266021"/>
          </a:xfrm>
        </p:spPr>
        <p:txBody>
          <a:bodyPr>
            <a:normAutofit fontScale="70000" lnSpcReduction="20000"/>
          </a:bodyPr>
          <a:lstStyle/>
          <a:p>
            <a:pPr algn="ctr"/>
            <a:r>
              <a:rPr lang="ro-RO" i="1" dirty="0">
                <a:effectLst>
                  <a:outerShdw blurRad="38100" dist="38100" dir="2700000" algn="tl">
                    <a:srgbClr val="000000">
                      <a:alpha val="43137"/>
                    </a:srgbClr>
                  </a:outerShdw>
                </a:effectLst>
              </a:rPr>
              <a:t>6-Efectul fotoelectric</a:t>
            </a:r>
          </a:p>
          <a:p>
            <a:r>
              <a:rPr lang="ro-RO" dirty="0"/>
              <a:t>Energia purtată de radiația electromagnetică este de natură discretă sub formă de cuante de energie numite fotoni.</a:t>
            </a:r>
          </a:p>
          <a:p>
            <a:r>
              <a:rPr lang="ro-RO" dirty="0"/>
              <a:t>Dacă pe suprafața unei plăcuțe semiconductoare cade un flux </a:t>
            </a:r>
            <a:r>
              <a:rPr lang="el-GR" dirty="0"/>
              <a:t>Φ </a:t>
            </a:r>
            <a:r>
              <a:rPr lang="ro-RO" dirty="0"/>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r>
              <a:rPr lang="ro-RO" dirty="0"/>
              <a:t>Creșterea energiei de vibrație a atomilor rețelei se asociază cu apariția în rețea a unor purtători de energie de vibrație numiți fononi.</a:t>
            </a:r>
          </a:p>
          <a:p>
            <a:r>
              <a:rPr lang="ro-RO" dirty="0"/>
              <a:t>Efectul fotooelectric intern are loc când energia incidentă preluată contribuie numai la ruperea electronilor de valență care devin electroni liberi.</a:t>
            </a:r>
          </a:p>
          <a:p>
            <a:r>
              <a:rPr lang="ro-RO" dirty="0"/>
              <a:t>Efectul fotooelectric extern are loc când energia incidentă reținută în interior este mai mare decât energia de legătură a electronilor, în rețea se formează fononi, în exterior se emit electroni.</a:t>
            </a:r>
          </a:p>
          <a:p>
            <a:r>
              <a:rPr lang="ro-RO" dirty="0"/>
              <a:t>La un semiconductor impurificat sub influența luminii apare efectul fotooelectric, iar energia radiației incidente este preluată de purtătorii de sarcină și energia cinetică a acestora crește.</a:t>
            </a:r>
          </a:p>
          <a:p>
            <a:r>
              <a:rPr lang="ro-RO" dirty="0"/>
              <a:t>Am văzut că în joncțiunea pn apare o barieră de potential; sub influența luminii, la o joncțiune fotosensibilă, mărimea barierei crește.</a:t>
            </a:r>
          </a:p>
          <a:p>
            <a:r>
              <a:rPr lang="ro-RO" dirty="0"/>
              <a:t>Un element care conține o asemenea joncțiune se numește fotoelement și este un generator de tensiune. Fotoelementul este o fotodiodă care sub influența luminii generează curent electric într-un circuit, fără altă sursă de energie din exterior.</a:t>
            </a:r>
          </a:p>
          <a:p>
            <a:r>
              <a:rPr lang="ro-RO" dirty="0"/>
              <a:t>Daca fotodioda este polarizată invers, curentul din circuit este dat de curentul de câmp la care participă purtătorii minoritari generați pe cale termică și generați prin efect fotoelectric intern și este proporțional cu fluxul luminos și cu sensibilitatea spectrală a fotodiodei.</a:t>
            </a:r>
          </a:p>
        </p:txBody>
      </p:sp>
    </p:spTree>
    <p:extLst>
      <p:ext uri="{BB962C8B-B14F-4D97-AF65-F5344CB8AC3E}">
        <p14:creationId xmlns:p14="http://schemas.microsoft.com/office/powerpoint/2010/main" val="3331502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69FFF-5847-46A8-8BFE-A2304E57E14A}"/>
              </a:ext>
            </a:extLst>
          </p:cNvPr>
          <p:cNvSpPr>
            <a:spLocks noGrp="1"/>
          </p:cNvSpPr>
          <p:nvPr>
            <p:ph type="title"/>
          </p:nvPr>
        </p:nvSpPr>
        <p:spPr>
          <a:xfrm>
            <a:off x="1069848" y="484632"/>
            <a:ext cx="10058400" cy="631104"/>
          </a:xfrm>
        </p:spPr>
        <p:txBody>
          <a:bodyPr>
            <a:normAutofit fontScale="90000"/>
          </a:bodyPr>
          <a:lstStyle/>
          <a:p>
            <a:pPr algn="ctr"/>
            <a:r>
              <a:rPr lang="ro-RO" dirty="0"/>
              <a:t>7</a:t>
            </a:r>
          </a:p>
        </p:txBody>
      </p:sp>
      <p:sp>
        <p:nvSpPr>
          <p:cNvPr id="3" name="Content Placeholder 2">
            <a:extLst>
              <a:ext uri="{FF2B5EF4-FFF2-40B4-BE49-F238E27FC236}">
                <a16:creationId xmlns:a16="http://schemas.microsoft.com/office/drawing/2014/main" id="{C198B74D-A846-488D-A7F5-0F213B322352}"/>
              </a:ext>
            </a:extLst>
          </p:cNvPr>
          <p:cNvSpPr>
            <a:spLocks noGrp="1"/>
          </p:cNvSpPr>
          <p:nvPr>
            <p:ph idx="1"/>
          </p:nvPr>
        </p:nvSpPr>
        <p:spPr>
          <a:xfrm>
            <a:off x="1063752" y="1115735"/>
            <a:ext cx="10058400" cy="5257633"/>
          </a:xfrm>
        </p:spPr>
        <p:txBody>
          <a:bodyPr>
            <a:normAutofit lnSpcReduction="10000"/>
          </a:bodyPr>
          <a:lstStyle/>
          <a:p>
            <a:pPr algn="ctr"/>
            <a:r>
              <a:rPr lang="ro-RO" i="1" dirty="0">
                <a:effectLst>
                  <a:outerShdw blurRad="38100" dist="38100" dir="2700000" algn="tl">
                    <a:srgbClr val="000000">
                      <a:alpha val="43137"/>
                    </a:srgbClr>
                  </a:outerShdw>
                </a:effectLst>
              </a:rPr>
              <a:t>7-Efecte termoelectrice (Seebeck, Peltier și Thompson)</a:t>
            </a:r>
          </a:p>
          <a:p>
            <a:r>
              <a:rPr lang="ro-RO" dirty="0"/>
              <a:t>Efectul Seebeck constă în apariția unei tensiuni electromotoare într-un circuit format din două conductoare de natură diferită cu joncțiuni la capete, când cele două joncțiuni se află la temperaturi diferite.</a:t>
            </a:r>
          </a:p>
          <a:p>
            <a:r>
              <a:rPr lang="ro-RO" dirty="0"/>
              <a:t>Pe baza acestui efect se realizează termocupluri pentru măsurarea temperaturii.</a:t>
            </a:r>
          </a:p>
          <a:p>
            <a:r>
              <a:rPr lang="ro-RO" dirty="0"/>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a:p>
            <a:r>
              <a:rPr lang="ro-RO" dirty="0"/>
              <a:t>Dacă prin joncțiune trece un curent electric cu semnul de la cupru la fier, electronii din zona de contact capătă energie cinetică suplimentară și temperatura joncțiunii crește; la trecerea unui curent în sens invers, temperatura joncțiunii scade.</a:t>
            </a:r>
          </a:p>
          <a:p>
            <a:r>
              <a:rPr lang="ro-RO" dirty="0"/>
              <a:t>Dacă într-un circuit electric cu două joncțiuni ca cele de mai sus, circulă un curent electric cu sens adecvat, se poate realiza un transport de căldură de la joncțiunea mai rece la joncțiunea mai caldă. Efectul Peltier este folosit la realizarea minifrigiderelor.</a:t>
            </a:r>
          </a:p>
        </p:txBody>
      </p:sp>
    </p:spTree>
    <p:extLst>
      <p:ext uri="{BB962C8B-B14F-4D97-AF65-F5344CB8AC3E}">
        <p14:creationId xmlns:p14="http://schemas.microsoft.com/office/powerpoint/2010/main" val="1511023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309</TotalTime>
  <Words>1868</Words>
  <Application>Microsoft Office PowerPoint</Application>
  <PresentationFormat>Widescreen</PresentationFormat>
  <Paragraphs>84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Calibri</vt:lpstr>
      <vt:lpstr>Tw Cen MT</vt:lpstr>
      <vt:lpstr>Tw Cen MT Condensed</vt:lpstr>
      <vt:lpstr>Wingdings 3</vt:lpstr>
      <vt:lpstr>Integral</vt:lpstr>
      <vt:lpstr>Efectele curentului electric</vt:lpstr>
      <vt:lpstr>Cuprins</vt:lpstr>
      <vt:lpstr>1 &amp; 1.1</vt:lpstr>
      <vt:lpstr>2</vt:lpstr>
      <vt:lpstr>3,3.1 &amp; 3.2</vt:lpstr>
      <vt:lpstr>4,4.1 &amp; 4.2</vt:lpstr>
      <vt:lpstr>5 &amp; 5.1</vt:lpstr>
      <vt:lpstr>6</vt:lpstr>
      <vt:lpstr>7</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dc:title>
  <dc:creator>raulgabrieldragan1@gmail.com</dc:creator>
  <cp:lastModifiedBy>raulgabrieldragan1@gmail.com</cp:lastModifiedBy>
  <cp:revision>10</cp:revision>
  <dcterms:created xsi:type="dcterms:W3CDTF">2020-03-16T11:55:03Z</dcterms:created>
  <dcterms:modified xsi:type="dcterms:W3CDTF">2020-03-24T20:54:38Z</dcterms:modified>
</cp:coreProperties>
</file>