
<file path=[Content_Types].xml><?xml version="1.0" encoding="utf-8"?>
<Types xmlns="http://schemas.openxmlformats.org/package/2006/content-types">
  <Default Extension="bin" ContentType="application/vnd.openxmlformats-officedocument.oleObject"/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</p:sldIdLst>
  <p:sldSz cx="12192000" cy="6858000"/>
  <p:notesSz cx="6858000" cy="9144000"/>
  <p:defaultTextStyle>
    <a:defPPr>
      <a:defRPr lang="ro-R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51" autoAdjust="0"/>
    <p:restoredTop sz="94660"/>
  </p:normalViewPr>
  <p:slideViewPr>
    <p:cSldViewPr snapToGrid="0">
      <p:cViewPr varScale="1">
        <p:scale>
          <a:sx n="74" d="100"/>
          <a:sy n="74" d="100"/>
        </p:scale>
        <p:origin x="37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2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6.7434210526315791E-2"/>
          <c:y val="5.9459459459459463E-2"/>
          <c:w val="0.81907894736842102"/>
          <c:h val="0.88648648648648654"/>
        </c:manualLayout>
      </c:layout>
      <c:lineChart>
        <c:grouping val="stacked"/>
        <c:varyColors val="0"/>
        <c:ser>
          <c:idx val="1"/>
          <c:order val="0"/>
          <c:tx>
            <c:strRef>
              <c:f>Foaie1!$A$3</c:f>
              <c:strCache>
                <c:ptCount val="1"/>
                <c:pt idx="0">
                  <c:v>i</c:v>
                </c:pt>
              </c:strCache>
            </c:strRef>
          </c:tx>
          <c:spPr>
            <a:ln w="38099">
              <a:solidFill>
                <a:srgbClr val="000080"/>
              </a:solidFill>
              <a:prstDash val="solid"/>
            </a:ln>
          </c:spPr>
          <c:marker>
            <c:symbol val="none"/>
          </c:marker>
          <c:cat>
            <c:numRef>
              <c:f>Foaie1!$B$2:$BW$2</c:f>
              <c:numCache>
                <c:formatCode>General</c:formatCode>
                <c:ptCount val="74"/>
                <c:pt idx="0">
                  <c:v>0</c:v>
                </c:pt>
                <c:pt idx="1">
                  <c:v>5</c:v>
                </c:pt>
                <c:pt idx="2">
                  <c:v>10</c:v>
                </c:pt>
                <c:pt idx="3">
                  <c:v>15</c:v>
                </c:pt>
                <c:pt idx="4">
                  <c:v>20</c:v>
                </c:pt>
                <c:pt idx="5">
                  <c:v>25</c:v>
                </c:pt>
                <c:pt idx="6">
                  <c:v>30</c:v>
                </c:pt>
                <c:pt idx="7">
                  <c:v>35</c:v>
                </c:pt>
                <c:pt idx="8">
                  <c:v>40</c:v>
                </c:pt>
                <c:pt idx="9">
                  <c:v>45</c:v>
                </c:pt>
                <c:pt idx="10">
                  <c:v>50</c:v>
                </c:pt>
                <c:pt idx="11">
                  <c:v>55</c:v>
                </c:pt>
                <c:pt idx="12">
                  <c:v>60</c:v>
                </c:pt>
                <c:pt idx="13">
                  <c:v>65</c:v>
                </c:pt>
                <c:pt idx="14">
                  <c:v>70</c:v>
                </c:pt>
                <c:pt idx="15">
                  <c:v>75</c:v>
                </c:pt>
                <c:pt idx="16">
                  <c:v>80</c:v>
                </c:pt>
                <c:pt idx="17">
                  <c:v>85</c:v>
                </c:pt>
                <c:pt idx="18">
                  <c:v>90</c:v>
                </c:pt>
                <c:pt idx="19">
                  <c:v>95</c:v>
                </c:pt>
                <c:pt idx="20">
                  <c:v>100</c:v>
                </c:pt>
                <c:pt idx="21">
                  <c:v>105</c:v>
                </c:pt>
                <c:pt idx="22">
                  <c:v>110</c:v>
                </c:pt>
                <c:pt idx="23">
                  <c:v>115</c:v>
                </c:pt>
                <c:pt idx="24">
                  <c:v>120</c:v>
                </c:pt>
                <c:pt idx="25">
                  <c:v>125</c:v>
                </c:pt>
                <c:pt idx="26">
                  <c:v>130</c:v>
                </c:pt>
                <c:pt idx="27">
                  <c:v>135</c:v>
                </c:pt>
                <c:pt idx="28">
                  <c:v>140</c:v>
                </c:pt>
                <c:pt idx="29">
                  <c:v>145</c:v>
                </c:pt>
                <c:pt idx="30">
                  <c:v>150</c:v>
                </c:pt>
                <c:pt idx="31">
                  <c:v>155</c:v>
                </c:pt>
                <c:pt idx="32">
                  <c:v>160</c:v>
                </c:pt>
                <c:pt idx="33">
                  <c:v>165</c:v>
                </c:pt>
                <c:pt idx="34">
                  <c:v>170</c:v>
                </c:pt>
                <c:pt idx="35">
                  <c:v>175</c:v>
                </c:pt>
                <c:pt idx="36">
                  <c:v>180</c:v>
                </c:pt>
                <c:pt idx="37">
                  <c:v>185</c:v>
                </c:pt>
                <c:pt idx="38">
                  <c:v>190</c:v>
                </c:pt>
                <c:pt idx="39">
                  <c:v>195</c:v>
                </c:pt>
                <c:pt idx="40">
                  <c:v>200</c:v>
                </c:pt>
                <c:pt idx="41">
                  <c:v>205</c:v>
                </c:pt>
                <c:pt idx="42">
                  <c:v>210</c:v>
                </c:pt>
                <c:pt idx="43">
                  <c:v>215</c:v>
                </c:pt>
                <c:pt idx="44">
                  <c:v>220</c:v>
                </c:pt>
                <c:pt idx="45">
                  <c:v>225</c:v>
                </c:pt>
                <c:pt idx="46">
                  <c:v>230</c:v>
                </c:pt>
                <c:pt idx="47">
                  <c:v>235</c:v>
                </c:pt>
                <c:pt idx="48">
                  <c:v>240</c:v>
                </c:pt>
                <c:pt idx="49">
                  <c:v>245</c:v>
                </c:pt>
                <c:pt idx="50">
                  <c:v>250</c:v>
                </c:pt>
                <c:pt idx="51">
                  <c:v>255</c:v>
                </c:pt>
                <c:pt idx="52">
                  <c:v>260</c:v>
                </c:pt>
                <c:pt idx="53">
                  <c:v>265</c:v>
                </c:pt>
                <c:pt idx="54">
                  <c:v>270</c:v>
                </c:pt>
                <c:pt idx="55">
                  <c:v>275</c:v>
                </c:pt>
                <c:pt idx="56">
                  <c:v>280</c:v>
                </c:pt>
                <c:pt idx="57">
                  <c:v>285</c:v>
                </c:pt>
                <c:pt idx="58">
                  <c:v>290</c:v>
                </c:pt>
                <c:pt idx="59">
                  <c:v>295</c:v>
                </c:pt>
                <c:pt idx="60">
                  <c:v>300</c:v>
                </c:pt>
                <c:pt idx="61">
                  <c:v>305</c:v>
                </c:pt>
                <c:pt idx="62">
                  <c:v>310</c:v>
                </c:pt>
                <c:pt idx="63">
                  <c:v>315</c:v>
                </c:pt>
                <c:pt idx="64">
                  <c:v>320</c:v>
                </c:pt>
                <c:pt idx="65">
                  <c:v>325</c:v>
                </c:pt>
                <c:pt idx="66">
                  <c:v>330</c:v>
                </c:pt>
                <c:pt idx="67">
                  <c:v>335</c:v>
                </c:pt>
                <c:pt idx="68">
                  <c:v>340</c:v>
                </c:pt>
                <c:pt idx="69">
                  <c:v>345</c:v>
                </c:pt>
                <c:pt idx="70">
                  <c:v>350</c:v>
                </c:pt>
                <c:pt idx="71">
                  <c:v>355</c:v>
                </c:pt>
                <c:pt idx="72">
                  <c:v>360</c:v>
                </c:pt>
                <c:pt idx="73">
                  <c:v>365</c:v>
                </c:pt>
              </c:numCache>
            </c:numRef>
          </c:cat>
          <c:val>
            <c:numRef>
              <c:f>Foaie1!$B$3:$BW$3</c:f>
              <c:numCache>
                <c:formatCode>General</c:formatCode>
                <c:ptCount val="74"/>
                <c:pt idx="0">
                  <c:v>0</c:v>
                </c:pt>
                <c:pt idx="1">
                  <c:v>0.26146722824297453</c:v>
                </c:pt>
                <c:pt idx="2">
                  <c:v>0.52094453300079102</c:v>
                </c:pt>
                <c:pt idx="3">
                  <c:v>0.77645713530756222</c:v>
                </c:pt>
                <c:pt idx="4">
                  <c:v>1.0260604299770062</c:v>
                </c:pt>
                <c:pt idx="5">
                  <c:v>1.2678547852220983</c:v>
                </c:pt>
                <c:pt idx="6">
                  <c:v>1.4999999999999998</c:v>
                </c:pt>
                <c:pt idx="7">
                  <c:v>1.7207293090531381</c:v>
                </c:pt>
                <c:pt idx="8">
                  <c:v>1.9283628290596178</c:v>
                </c:pt>
                <c:pt idx="9">
                  <c:v>2.1213203435596424</c:v>
                </c:pt>
                <c:pt idx="10">
                  <c:v>2.2981333293569342</c:v>
                </c:pt>
                <c:pt idx="11">
                  <c:v>2.4574561328669753</c:v>
                </c:pt>
                <c:pt idx="12">
                  <c:v>2.598076211353316</c:v>
                </c:pt>
                <c:pt idx="13">
                  <c:v>2.7189233611099497</c:v>
                </c:pt>
                <c:pt idx="14">
                  <c:v>2.8190778623577248</c:v>
                </c:pt>
                <c:pt idx="15">
                  <c:v>2.897777478867205</c:v>
                </c:pt>
                <c:pt idx="16">
                  <c:v>2.9544232590366239</c:v>
                </c:pt>
                <c:pt idx="17">
                  <c:v>2.9885840942752369</c:v>
                </c:pt>
                <c:pt idx="18">
                  <c:v>3</c:v>
                </c:pt>
                <c:pt idx="19">
                  <c:v>2.9885840942752369</c:v>
                </c:pt>
                <c:pt idx="20">
                  <c:v>2.9544232590366239</c:v>
                </c:pt>
                <c:pt idx="21">
                  <c:v>2.897777478867205</c:v>
                </c:pt>
                <c:pt idx="22">
                  <c:v>2.8190778623577253</c:v>
                </c:pt>
                <c:pt idx="23">
                  <c:v>2.7189233611099501</c:v>
                </c:pt>
                <c:pt idx="24">
                  <c:v>2.598076211353316</c:v>
                </c:pt>
                <c:pt idx="25">
                  <c:v>2.4574561328669748</c:v>
                </c:pt>
                <c:pt idx="26">
                  <c:v>2.2981333293569342</c:v>
                </c:pt>
                <c:pt idx="27">
                  <c:v>2.1213203435596428</c:v>
                </c:pt>
                <c:pt idx="28">
                  <c:v>1.9283628290596184</c:v>
                </c:pt>
                <c:pt idx="29">
                  <c:v>1.7207293090531377</c:v>
                </c:pt>
                <c:pt idx="30">
                  <c:v>1.4999999999999998</c:v>
                </c:pt>
                <c:pt idx="31">
                  <c:v>1.2678547852220985</c:v>
                </c:pt>
                <c:pt idx="32">
                  <c:v>1.0260604299770066</c:v>
                </c:pt>
                <c:pt idx="33">
                  <c:v>0.77645713530756311</c:v>
                </c:pt>
                <c:pt idx="34">
                  <c:v>0.5209445330007908</c:v>
                </c:pt>
                <c:pt idx="35">
                  <c:v>0.26146722824297458</c:v>
                </c:pt>
                <c:pt idx="36">
                  <c:v>3.67544536472586E-16</c:v>
                </c:pt>
                <c:pt idx="37">
                  <c:v>-0.26146722824297386</c:v>
                </c:pt>
                <c:pt idx="38">
                  <c:v>-0.52094453300079135</c:v>
                </c:pt>
                <c:pt idx="39">
                  <c:v>-0.77645713530756244</c:v>
                </c:pt>
                <c:pt idx="40">
                  <c:v>-1.026060429977006</c:v>
                </c:pt>
                <c:pt idx="41">
                  <c:v>-1.2678547852220978</c:v>
                </c:pt>
                <c:pt idx="42">
                  <c:v>-1.5000000000000004</c:v>
                </c:pt>
                <c:pt idx="43">
                  <c:v>-1.7207293090531386</c:v>
                </c:pt>
                <c:pt idx="44">
                  <c:v>-1.9283628290596178</c:v>
                </c:pt>
                <c:pt idx="45">
                  <c:v>-2.1213203435596424</c:v>
                </c:pt>
                <c:pt idx="46">
                  <c:v>-2.2981333293569337</c:v>
                </c:pt>
                <c:pt idx="47">
                  <c:v>-2.4574561328669748</c:v>
                </c:pt>
                <c:pt idx="48">
                  <c:v>-2.5980762113533151</c:v>
                </c:pt>
                <c:pt idx="49">
                  <c:v>-2.7189233611099501</c:v>
                </c:pt>
                <c:pt idx="50">
                  <c:v>-2.8190778623577253</c:v>
                </c:pt>
                <c:pt idx="51">
                  <c:v>-2.897777478867205</c:v>
                </c:pt>
                <c:pt idx="52">
                  <c:v>-2.9544232590366239</c:v>
                </c:pt>
                <c:pt idx="53">
                  <c:v>-2.9885840942752369</c:v>
                </c:pt>
                <c:pt idx="54">
                  <c:v>-3</c:v>
                </c:pt>
                <c:pt idx="55">
                  <c:v>-2.9885840942752369</c:v>
                </c:pt>
                <c:pt idx="56">
                  <c:v>-2.9544232590366244</c:v>
                </c:pt>
                <c:pt idx="57">
                  <c:v>-2.897777478867205</c:v>
                </c:pt>
                <c:pt idx="58">
                  <c:v>-2.8190778623577248</c:v>
                </c:pt>
                <c:pt idx="59">
                  <c:v>-2.7189233611099497</c:v>
                </c:pt>
                <c:pt idx="60">
                  <c:v>-2.598076211353316</c:v>
                </c:pt>
                <c:pt idx="61">
                  <c:v>-2.4574561328669753</c:v>
                </c:pt>
                <c:pt idx="62">
                  <c:v>-2.2981333293569346</c:v>
                </c:pt>
                <c:pt idx="63">
                  <c:v>-2.1213203435596428</c:v>
                </c:pt>
                <c:pt idx="64">
                  <c:v>-1.9283628290596186</c:v>
                </c:pt>
                <c:pt idx="65">
                  <c:v>-1.7207293090531395</c:v>
                </c:pt>
                <c:pt idx="66">
                  <c:v>-1.5000000000000013</c:v>
                </c:pt>
                <c:pt idx="67">
                  <c:v>-1.2678547852220976</c:v>
                </c:pt>
                <c:pt idx="68">
                  <c:v>-1.0260604299770058</c:v>
                </c:pt>
                <c:pt idx="69">
                  <c:v>-0.776457135307562</c:v>
                </c:pt>
                <c:pt idx="70">
                  <c:v>-0.52094453300079113</c:v>
                </c:pt>
                <c:pt idx="71">
                  <c:v>-0.26146722824297497</c:v>
                </c:pt>
                <c:pt idx="72">
                  <c:v>-7.3508907294517201E-16</c:v>
                </c:pt>
                <c:pt idx="73">
                  <c:v>0.26146722824297353</c:v>
                </c:pt>
              </c:numCache>
            </c:numRef>
          </c:val>
          <c:smooth val="0"/>
        </c:ser>
        <c:ser>
          <c:idx val="2"/>
          <c:order val="1"/>
          <c:tx>
            <c:strRef>
              <c:f>Foaie1!$A$4</c:f>
              <c:strCache>
                <c:ptCount val="1"/>
                <c:pt idx="0">
                  <c:v>u</c:v>
                </c:pt>
              </c:strCache>
            </c:strRef>
          </c:tx>
          <c:spPr>
            <a:ln w="38099">
              <a:solidFill>
                <a:srgbClr val="FF0000"/>
              </a:solidFill>
              <a:prstDash val="solid"/>
            </a:ln>
          </c:spPr>
          <c:marker>
            <c:symbol val="none"/>
          </c:marker>
          <c:cat>
            <c:numRef>
              <c:f>Foaie1!$B$2:$BW$2</c:f>
              <c:numCache>
                <c:formatCode>General</c:formatCode>
                <c:ptCount val="74"/>
                <c:pt idx="0">
                  <c:v>0</c:v>
                </c:pt>
                <c:pt idx="1">
                  <c:v>5</c:v>
                </c:pt>
                <c:pt idx="2">
                  <c:v>10</c:v>
                </c:pt>
                <c:pt idx="3">
                  <c:v>15</c:v>
                </c:pt>
                <c:pt idx="4">
                  <c:v>20</c:v>
                </c:pt>
                <c:pt idx="5">
                  <c:v>25</c:v>
                </c:pt>
                <c:pt idx="6">
                  <c:v>30</c:v>
                </c:pt>
                <c:pt idx="7">
                  <c:v>35</c:v>
                </c:pt>
                <c:pt idx="8">
                  <c:v>40</c:v>
                </c:pt>
                <c:pt idx="9">
                  <c:v>45</c:v>
                </c:pt>
                <c:pt idx="10">
                  <c:v>50</c:v>
                </c:pt>
                <c:pt idx="11">
                  <c:v>55</c:v>
                </c:pt>
                <c:pt idx="12">
                  <c:v>60</c:v>
                </c:pt>
                <c:pt idx="13">
                  <c:v>65</c:v>
                </c:pt>
                <c:pt idx="14">
                  <c:v>70</c:v>
                </c:pt>
                <c:pt idx="15">
                  <c:v>75</c:v>
                </c:pt>
                <c:pt idx="16">
                  <c:v>80</c:v>
                </c:pt>
                <c:pt idx="17">
                  <c:v>85</c:v>
                </c:pt>
                <c:pt idx="18">
                  <c:v>90</c:v>
                </c:pt>
                <c:pt idx="19">
                  <c:v>95</c:v>
                </c:pt>
                <c:pt idx="20">
                  <c:v>100</c:v>
                </c:pt>
                <c:pt idx="21">
                  <c:v>105</c:v>
                </c:pt>
                <c:pt idx="22">
                  <c:v>110</c:v>
                </c:pt>
                <c:pt idx="23">
                  <c:v>115</c:v>
                </c:pt>
                <c:pt idx="24">
                  <c:v>120</c:v>
                </c:pt>
                <c:pt idx="25">
                  <c:v>125</c:v>
                </c:pt>
                <c:pt idx="26">
                  <c:v>130</c:v>
                </c:pt>
                <c:pt idx="27">
                  <c:v>135</c:v>
                </c:pt>
                <c:pt idx="28">
                  <c:v>140</c:v>
                </c:pt>
                <c:pt idx="29">
                  <c:v>145</c:v>
                </c:pt>
                <c:pt idx="30">
                  <c:v>150</c:v>
                </c:pt>
                <c:pt idx="31">
                  <c:v>155</c:v>
                </c:pt>
                <c:pt idx="32">
                  <c:v>160</c:v>
                </c:pt>
                <c:pt idx="33">
                  <c:v>165</c:v>
                </c:pt>
                <c:pt idx="34">
                  <c:v>170</c:v>
                </c:pt>
                <c:pt idx="35">
                  <c:v>175</c:v>
                </c:pt>
                <c:pt idx="36">
                  <c:v>180</c:v>
                </c:pt>
                <c:pt idx="37">
                  <c:v>185</c:v>
                </c:pt>
                <c:pt idx="38">
                  <c:v>190</c:v>
                </c:pt>
                <c:pt idx="39">
                  <c:v>195</c:v>
                </c:pt>
                <c:pt idx="40">
                  <c:v>200</c:v>
                </c:pt>
                <c:pt idx="41">
                  <c:v>205</c:v>
                </c:pt>
                <c:pt idx="42">
                  <c:v>210</c:v>
                </c:pt>
                <c:pt idx="43">
                  <c:v>215</c:v>
                </c:pt>
                <c:pt idx="44">
                  <c:v>220</c:v>
                </c:pt>
                <c:pt idx="45">
                  <c:v>225</c:v>
                </c:pt>
                <c:pt idx="46">
                  <c:v>230</c:v>
                </c:pt>
                <c:pt idx="47">
                  <c:v>235</c:v>
                </c:pt>
                <c:pt idx="48">
                  <c:v>240</c:v>
                </c:pt>
                <c:pt idx="49">
                  <c:v>245</c:v>
                </c:pt>
                <c:pt idx="50">
                  <c:v>250</c:v>
                </c:pt>
                <c:pt idx="51">
                  <c:v>255</c:v>
                </c:pt>
                <c:pt idx="52">
                  <c:v>260</c:v>
                </c:pt>
                <c:pt idx="53">
                  <c:v>265</c:v>
                </c:pt>
                <c:pt idx="54">
                  <c:v>270</c:v>
                </c:pt>
                <c:pt idx="55">
                  <c:v>275</c:v>
                </c:pt>
                <c:pt idx="56">
                  <c:v>280</c:v>
                </c:pt>
                <c:pt idx="57">
                  <c:v>285</c:v>
                </c:pt>
                <c:pt idx="58">
                  <c:v>290</c:v>
                </c:pt>
                <c:pt idx="59">
                  <c:v>295</c:v>
                </c:pt>
                <c:pt idx="60">
                  <c:v>300</c:v>
                </c:pt>
                <c:pt idx="61">
                  <c:v>305</c:v>
                </c:pt>
                <c:pt idx="62">
                  <c:v>310</c:v>
                </c:pt>
                <c:pt idx="63">
                  <c:v>315</c:v>
                </c:pt>
                <c:pt idx="64">
                  <c:v>320</c:v>
                </c:pt>
                <c:pt idx="65">
                  <c:v>325</c:v>
                </c:pt>
                <c:pt idx="66">
                  <c:v>330</c:v>
                </c:pt>
                <c:pt idx="67">
                  <c:v>335</c:v>
                </c:pt>
                <c:pt idx="68">
                  <c:v>340</c:v>
                </c:pt>
                <c:pt idx="69">
                  <c:v>345</c:v>
                </c:pt>
                <c:pt idx="70">
                  <c:v>350</c:v>
                </c:pt>
                <c:pt idx="71">
                  <c:v>355</c:v>
                </c:pt>
                <c:pt idx="72">
                  <c:v>360</c:v>
                </c:pt>
                <c:pt idx="73">
                  <c:v>365</c:v>
                </c:pt>
              </c:numCache>
            </c:numRef>
          </c:cat>
          <c:val>
            <c:numRef>
              <c:f>Foaie1!$B$4:$BW$4</c:f>
              <c:numCache>
                <c:formatCode>General</c:formatCode>
                <c:ptCount val="74"/>
                <c:pt idx="0">
                  <c:v>0</c:v>
                </c:pt>
                <c:pt idx="1">
                  <c:v>0.4357787137382908</c:v>
                </c:pt>
                <c:pt idx="2">
                  <c:v>0.86824088833465163</c:v>
                </c:pt>
                <c:pt idx="3">
                  <c:v>1.2940952255126037</c:v>
                </c:pt>
                <c:pt idx="4">
                  <c:v>1.7101007166283435</c:v>
                </c:pt>
                <c:pt idx="5">
                  <c:v>2.1130913087034973</c:v>
                </c:pt>
                <c:pt idx="6">
                  <c:v>2.4999999999999996</c:v>
                </c:pt>
                <c:pt idx="7">
                  <c:v>2.8678821817552302</c:v>
                </c:pt>
                <c:pt idx="8">
                  <c:v>3.2139380484326963</c:v>
                </c:pt>
                <c:pt idx="9">
                  <c:v>3.5355339059327373</c:v>
                </c:pt>
                <c:pt idx="10">
                  <c:v>3.83022221559489</c:v>
                </c:pt>
                <c:pt idx="11">
                  <c:v>4.0957602214449587</c:v>
                </c:pt>
                <c:pt idx="12">
                  <c:v>4.3301270189221928</c:v>
                </c:pt>
                <c:pt idx="13">
                  <c:v>4.5315389351832494</c:v>
                </c:pt>
                <c:pt idx="14">
                  <c:v>4.6984631039295417</c:v>
                </c:pt>
                <c:pt idx="15">
                  <c:v>4.8296291314453415</c:v>
                </c:pt>
                <c:pt idx="16">
                  <c:v>4.9240387650610398</c:v>
                </c:pt>
                <c:pt idx="17">
                  <c:v>4.9809734904587275</c:v>
                </c:pt>
                <c:pt idx="18">
                  <c:v>5</c:v>
                </c:pt>
                <c:pt idx="19">
                  <c:v>4.9809734904587275</c:v>
                </c:pt>
                <c:pt idx="20">
                  <c:v>4.9240387650610398</c:v>
                </c:pt>
                <c:pt idx="21">
                  <c:v>4.8296291314453415</c:v>
                </c:pt>
                <c:pt idx="22">
                  <c:v>4.6984631039295426</c:v>
                </c:pt>
                <c:pt idx="23">
                  <c:v>4.5315389351832502</c:v>
                </c:pt>
                <c:pt idx="24">
                  <c:v>4.3301270189221936</c:v>
                </c:pt>
                <c:pt idx="25">
                  <c:v>4.0957602214449587</c:v>
                </c:pt>
                <c:pt idx="26">
                  <c:v>3.83022221559489</c:v>
                </c:pt>
                <c:pt idx="27">
                  <c:v>3.5355339059327378</c:v>
                </c:pt>
                <c:pt idx="28">
                  <c:v>3.2139380484326976</c:v>
                </c:pt>
                <c:pt idx="29">
                  <c:v>2.8678821817552298</c:v>
                </c:pt>
                <c:pt idx="30">
                  <c:v>2.4999999999999996</c:v>
                </c:pt>
                <c:pt idx="31">
                  <c:v>2.1130913087034973</c:v>
                </c:pt>
                <c:pt idx="32">
                  <c:v>1.7101007166283444</c:v>
                </c:pt>
                <c:pt idx="33">
                  <c:v>1.294095225512605</c:v>
                </c:pt>
                <c:pt idx="34">
                  <c:v>0.86824088833465141</c:v>
                </c:pt>
                <c:pt idx="35">
                  <c:v>0.43577871373829097</c:v>
                </c:pt>
                <c:pt idx="36">
                  <c:v>6.1257422745431001E-16</c:v>
                </c:pt>
                <c:pt idx="37">
                  <c:v>-0.43577871373828969</c:v>
                </c:pt>
                <c:pt idx="38">
                  <c:v>-0.86824088833465241</c:v>
                </c:pt>
                <c:pt idx="39">
                  <c:v>-1.2940952255126039</c:v>
                </c:pt>
                <c:pt idx="40">
                  <c:v>-1.7101007166283433</c:v>
                </c:pt>
                <c:pt idx="41">
                  <c:v>-2.1130913087034964</c:v>
                </c:pt>
                <c:pt idx="42">
                  <c:v>-2.5000000000000004</c:v>
                </c:pt>
                <c:pt idx="43">
                  <c:v>-2.8678821817552307</c:v>
                </c:pt>
                <c:pt idx="44">
                  <c:v>-3.2139380484326963</c:v>
                </c:pt>
                <c:pt idx="45">
                  <c:v>-3.5355339059327373</c:v>
                </c:pt>
                <c:pt idx="46">
                  <c:v>-3.8302222155948895</c:v>
                </c:pt>
                <c:pt idx="47">
                  <c:v>-4.0957602214449578</c:v>
                </c:pt>
                <c:pt idx="48">
                  <c:v>-4.3301270189221919</c:v>
                </c:pt>
                <c:pt idx="49">
                  <c:v>-4.5315389351832502</c:v>
                </c:pt>
                <c:pt idx="50">
                  <c:v>-4.6984631039295426</c:v>
                </c:pt>
                <c:pt idx="51">
                  <c:v>-4.8296291314453415</c:v>
                </c:pt>
                <c:pt idx="52">
                  <c:v>-4.9240387650610398</c:v>
                </c:pt>
                <c:pt idx="53">
                  <c:v>-4.9809734904587275</c:v>
                </c:pt>
                <c:pt idx="54">
                  <c:v>-5</c:v>
                </c:pt>
                <c:pt idx="55">
                  <c:v>-4.9809734904587275</c:v>
                </c:pt>
                <c:pt idx="56">
                  <c:v>-4.9240387650610407</c:v>
                </c:pt>
                <c:pt idx="57">
                  <c:v>-4.8296291314453423</c:v>
                </c:pt>
                <c:pt idx="58">
                  <c:v>-4.6984631039295417</c:v>
                </c:pt>
                <c:pt idx="59">
                  <c:v>-4.5315389351832494</c:v>
                </c:pt>
                <c:pt idx="60">
                  <c:v>-4.3301270189221928</c:v>
                </c:pt>
                <c:pt idx="61">
                  <c:v>-4.0957602214449587</c:v>
                </c:pt>
                <c:pt idx="62">
                  <c:v>-3.8302222155948904</c:v>
                </c:pt>
                <c:pt idx="63">
                  <c:v>-3.5355339059327386</c:v>
                </c:pt>
                <c:pt idx="64">
                  <c:v>-3.213938048432698</c:v>
                </c:pt>
                <c:pt idx="65">
                  <c:v>-2.8678821817552325</c:v>
                </c:pt>
                <c:pt idx="66">
                  <c:v>-2.5000000000000022</c:v>
                </c:pt>
                <c:pt idx="67">
                  <c:v>-2.1130913087034959</c:v>
                </c:pt>
                <c:pt idx="68">
                  <c:v>-1.7101007166283431</c:v>
                </c:pt>
                <c:pt idx="69">
                  <c:v>-1.2940952255126035</c:v>
                </c:pt>
                <c:pt idx="70">
                  <c:v>-0.86824088833465196</c:v>
                </c:pt>
                <c:pt idx="71">
                  <c:v>-0.43577871373829158</c:v>
                </c:pt>
                <c:pt idx="72">
                  <c:v>-1.22514845490862E-15</c:v>
                </c:pt>
                <c:pt idx="73">
                  <c:v>0.43577871373828914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smooth val="0"/>
        <c:axId val="521227408"/>
        <c:axId val="521225448"/>
      </c:lineChart>
      <c:catAx>
        <c:axId val="521227408"/>
        <c:scaling>
          <c:orientation val="minMax"/>
        </c:scaling>
        <c:delete val="0"/>
        <c:axPos val="b"/>
        <c:majorGridlines>
          <c:spPr>
            <a:ln w="3175">
              <a:solidFill>
                <a:srgbClr val="000000"/>
              </a:solidFill>
              <a:prstDash val="sysDash"/>
            </a:ln>
          </c:spPr>
        </c:majorGridlines>
        <c:numFmt formatCode="General" sourceLinked="1"/>
        <c:majorTickMark val="out"/>
        <c:minorTickMark val="none"/>
        <c:tickLblPos val="nextTo"/>
        <c:spPr>
          <a:ln w="25400">
            <a:solidFill>
              <a:srgbClr val="000000"/>
            </a:solidFill>
            <a:prstDash val="solid"/>
          </a:ln>
        </c:spPr>
        <c:txPr>
          <a:bodyPr rot="0" vert="horz"/>
          <a:lstStyle/>
          <a:p>
            <a:pPr>
              <a:defRPr sz="950" b="0" i="0" u="none" strike="noStrike" baseline="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endParaRPr lang="en-US"/>
          </a:p>
        </c:txPr>
        <c:crossAx val="521225448"/>
        <c:crosses val="autoZero"/>
        <c:auto val="1"/>
        <c:lblAlgn val="ctr"/>
        <c:lblOffset val="100"/>
        <c:tickLblSkip val="6"/>
        <c:tickMarkSkip val="6"/>
        <c:noMultiLvlLbl val="0"/>
      </c:catAx>
      <c:valAx>
        <c:axId val="521225448"/>
        <c:scaling>
          <c:orientation val="minMax"/>
        </c:scaling>
        <c:delete val="0"/>
        <c:axPos val="l"/>
        <c:majorGridlines>
          <c:spPr>
            <a:ln w="3175">
              <a:solidFill>
                <a:srgbClr val="000000"/>
              </a:solidFill>
              <a:prstDash val="sysDash"/>
            </a:ln>
          </c:spPr>
        </c:majorGridlines>
        <c:numFmt formatCode="General" sourceLinked="1"/>
        <c:majorTickMark val="out"/>
        <c:minorTickMark val="none"/>
        <c:tickLblPos val="nextTo"/>
        <c:spPr>
          <a:ln w="25400">
            <a:solidFill>
              <a:srgbClr val="000000"/>
            </a:solidFill>
            <a:prstDash val="solid"/>
          </a:ln>
        </c:spPr>
        <c:txPr>
          <a:bodyPr rot="0" vert="horz"/>
          <a:lstStyle/>
          <a:p>
            <a:pPr>
              <a:defRPr sz="950" b="0" i="0" u="none" strike="noStrike" baseline="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endParaRPr lang="en-US"/>
          </a:p>
        </c:txPr>
        <c:crossAx val="521227408"/>
        <c:crosses val="autoZero"/>
        <c:crossBetween val="midCat"/>
        <c:majorUnit val="5"/>
      </c:valAx>
      <c:spPr>
        <a:noFill/>
        <a:ln w="25400">
          <a:noFill/>
        </a:ln>
      </c:spPr>
    </c:plotArea>
    <c:legend>
      <c:legendPos val="r"/>
      <c:layout>
        <c:manualLayout>
          <c:xMode val="edge"/>
          <c:yMode val="edge"/>
          <c:x val="0.92269736842105265"/>
          <c:y val="0.44324324324324327"/>
          <c:w val="7.0723684210526314E-2"/>
          <c:h val="0.11621621621621622"/>
        </c:manualLayout>
      </c:layout>
      <c:overlay val="0"/>
      <c:spPr>
        <a:solidFill>
          <a:srgbClr val="FFFFFF"/>
        </a:solidFill>
        <a:ln w="3175">
          <a:solidFill>
            <a:srgbClr val="000000"/>
          </a:solidFill>
          <a:prstDash val="solid"/>
        </a:ln>
      </c:spPr>
      <c:txPr>
        <a:bodyPr/>
        <a:lstStyle/>
        <a:p>
          <a:pPr>
            <a:defRPr sz="870" b="0" i="0" u="none" strike="noStrike" baseline="0">
              <a:solidFill>
                <a:srgbClr val="000000"/>
              </a:solidFill>
              <a:latin typeface="Arial"/>
              <a:ea typeface="Arial"/>
              <a:cs typeface="Arial"/>
            </a:defRPr>
          </a:pPr>
          <a:endParaRPr lang="en-US"/>
        </a:p>
      </c:txPr>
    </c:legend>
    <c:plotVisOnly val="1"/>
    <c:dispBlanksAs val="zero"/>
    <c:showDLblsOverMax val="0"/>
  </c:chart>
  <c:spPr>
    <a:noFill/>
    <a:ln>
      <a:noFill/>
    </a:ln>
  </c:spPr>
  <c:txPr>
    <a:bodyPr/>
    <a:lstStyle/>
    <a:p>
      <a:pPr>
        <a:defRPr sz="950" b="0" i="0" u="none" strike="noStrike" baseline="0">
          <a:solidFill>
            <a:srgbClr val="000000"/>
          </a:solidFill>
          <a:latin typeface="Arial"/>
          <a:ea typeface="Arial"/>
          <a:cs typeface="Arial"/>
        </a:defRPr>
      </a:pPr>
      <a:endParaRPr lang="en-US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5.9422750424448216E-2"/>
          <c:y val="5.9459459459459463E-2"/>
          <c:w val="0.82512733446519526"/>
          <c:h val="0.88648648648648654"/>
        </c:manualLayout>
      </c:layout>
      <c:lineChart>
        <c:grouping val="standard"/>
        <c:varyColors val="0"/>
        <c:ser>
          <c:idx val="1"/>
          <c:order val="0"/>
          <c:tx>
            <c:strRef>
              <c:f>Foaie1!$A$4</c:f>
              <c:strCache>
                <c:ptCount val="1"/>
                <c:pt idx="0">
                  <c:v>i</c:v>
                </c:pt>
              </c:strCache>
            </c:strRef>
          </c:tx>
          <c:spPr>
            <a:ln w="36996">
              <a:solidFill>
                <a:srgbClr val="000080"/>
              </a:solidFill>
              <a:prstDash val="solid"/>
            </a:ln>
          </c:spPr>
          <c:marker>
            <c:symbol val="none"/>
          </c:marker>
          <c:cat>
            <c:numRef>
              <c:f>Foaie1!$B$3:$BW$3</c:f>
              <c:numCache>
                <c:formatCode>General</c:formatCode>
                <c:ptCount val="74"/>
                <c:pt idx="0">
                  <c:v>0</c:v>
                </c:pt>
                <c:pt idx="1">
                  <c:v>5</c:v>
                </c:pt>
                <c:pt idx="2">
                  <c:v>10</c:v>
                </c:pt>
                <c:pt idx="3">
                  <c:v>15</c:v>
                </c:pt>
                <c:pt idx="4">
                  <c:v>20</c:v>
                </c:pt>
                <c:pt idx="5">
                  <c:v>25</c:v>
                </c:pt>
                <c:pt idx="6">
                  <c:v>30</c:v>
                </c:pt>
                <c:pt idx="7">
                  <c:v>35</c:v>
                </c:pt>
                <c:pt idx="8">
                  <c:v>40</c:v>
                </c:pt>
                <c:pt idx="9">
                  <c:v>45</c:v>
                </c:pt>
                <c:pt idx="10">
                  <c:v>50</c:v>
                </c:pt>
                <c:pt idx="11">
                  <c:v>55</c:v>
                </c:pt>
                <c:pt idx="12">
                  <c:v>60</c:v>
                </c:pt>
                <c:pt idx="13">
                  <c:v>65</c:v>
                </c:pt>
                <c:pt idx="14">
                  <c:v>70</c:v>
                </c:pt>
                <c:pt idx="15">
                  <c:v>75</c:v>
                </c:pt>
                <c:pt idx="16">
                  <c:v>80</c:v>
                </c:pt>
                <c:pt idx="17">
                  <c:v>85</c:v>
                </c:pt>
                <c:pt idx="18">
                  <c:v>90</c:v>
                </c:pt>
                <c:pt idx="19">
                  <c:v>95</c:v>
                </c:pt>
                <c:pt idx="20">
                  <c:v>100</c:v>
                </c:pt>
                <c:pt idx="21">
                  <c:v>105</c:v>
                </c:pt>
                <c:pt idx="22">
                  <c:v>110</c:v>
                </c:pt>
                <c:pt idx="23">
                  <c:v>115</c:v>
                </c:pt>
                <c:pt idx="24">
                  <c:v>120</c:v>
                </c:pt>
                <c:pt idx="25">
                  <c:v>125</c:v>
                </c:pt>
                <c:pt idx="26">
                  <c:v>130</c:v>
                </c:pt>
                <c:pt idx="27">
                  <c:v>135</c:v>
                </c:pt>
                <c:pt idx="28">
                  <c:v>140</c:v>
                </c:pt>
                <c:pt idx="29">
                  <c:v>145</c:v>
                </c:pt>
                <c:pt idx="30">
                  <c:v>150</c:v>
                </c:pt>
                <c:pt idx="31">
                  <c:v>155</c:v>
                </c:pt>
                <c:pt idx="32">
                  <c:v>160</c:v>
                </c:pt>
                <c:pt idx="33">
                  <c:v>165</c:v>
                </c:pt>
                <c:pt idx="34">
                  <c:v>170</c:v>
                </c:pt>
                <c:pt idx="35">
                  <c:v>175</c:v>
                </c:pt>
                <c:pt idx="36">
                  <c:v>180</c:v>
                </c:pt>
                <c:pt idx="37">
                  <c:v>185</c:v>
                </c:pt>
                <c:pt idx="38">
                  <c:v>190</c:v>
                </c:pt>
                <c:pt idx="39">
                  <c:v>195</c:v>
                </c:pt>
                <c:pt idx="40">
                  <c:v>200</c:v>
                </c:pt>
                <c:pt idx="41">
                  <c:v>205</c:v>
                </c:pt>
                <c:pt idx="42">
                  <c:v>210</c:v>
                </c:pt>
                <c:pt idx="43">
                  <c:v>215</c:v>
                </c:pt>
                <c:pt idx="44">
                  <c:v>220</c:v>
                </c:pt>
                <c:pt idx="45">
                  <c:v>225</c:v>
                </c:pt>
                <c:pt idx="46">
                  <c:v>230</c:v>
                </c:pt>
                <c:pt idx="47">
                  <c:v>235</c:v>
                </c:pt>
                <c:pt idx="48">
                  <c:v>240</c:v>
                </c:pt>
                <c:pt idx="49">
                  <c:v>245</c:v>
                </c:pt>
                <c:pt idx="50">
                  <c:v>250</c:v>
                </c:pt>
                <c:pt idx="51">
                  <c:v>255</c:v>
                </c:pt>
                <c:pt idx="52">
                  <c:v>260</c:v>
                </c:pt>
                <c:pt idx="53">
                  <c:v>265</c:v>
                </c:pt>
                <c:pt idx="54">
                  <c:v>270</c:v>
                </c:pt>
                <c:pt idx="55">
                  <c:v>275</c:v>
                </c:pt>
                <c:pt idx="56">
                  <c:v>280</c:v>
                </c:pt>
                <c:pt idx="57">
                  <c:v>285</c:v>
                </c:pt>
                <c:pt idx="58">
                  <c:v>290</c:v>
                </c:pt>
                <c:pt idx="59">
                  <c:v>295</c:v>
                </c:pt>
                <c:pt idx="60">
                  <c:v>300</c:v>
                </c:pt>
                <c:pt idx="61">
                  <c:v>305</c:v>
                </c:pt>
                <c:pt idx="62">
                  <c:v>310</c:v>
                </c:pt>
                <c:pt idx="63">
                  <c:v>315</c:v>
                </c:pt>
                <c:pt idx="64">
                  <c:v>320</c:v>
                </c:pt>
                <c:pt idx="65">
                  <c:v>325</c:v>
                </c:pt>
                <c:pt idx="66">
                  <c:v>330</c:v>
                </c:pt>
                <c:pt idx="67">
                  <c:v>335</c:v>
                </c:pt>
                <c:pt idx="68">
                  <c:v>340</c:v>
                </c:pt>
                <c:pt idx="69">
                  <c:v>345</c:v>
                </c:pt>
                <c:pt idx="70">
                  <c:v>350</c:v>
                </c:pt>
                <c:pt idx="71">
                  <c:v>355</c:v>
                </c:pt>
                <c:pt idx="72">
                  <c:v>360</c:v>
                </c:pt>
                <c:pt idx="73">
                  <c:v>365</c:v>
                </c:pt>
              </c:numCache>
            </c:numRef>
          </c:cat>
          <c:val>
            <c:numRef>
              <c:f>Foaie1!$B$4:$BW$4</c:f>
              <c:numCache>
                <c:formatCode>General</c:formatCode>
                <c:ptCount val="74"/>
                <c:pt idx="0">
                  <c:v>0</c:v>
                </c:pt>
                <c:pt idx="1">
                  <c:v>0.26146722824297453</c:v>
                </c:pt>
                <c:pt idx="2">
                  <c:v>0.52094453300079102</c:v>
                </c:pt>
                <c:pt idx="3">
                  <c:v>0.77645713530756222</c:v>
                </c:pt>
                <c:pt idx="4">
                  <c:v>1.0260604299770062</c:v>
                </c:pt>
                <c:pt idx="5">
                  <c:v>1.2678547852220983</c:v>
                </c:pt>
                <c:pt idx="6">
                  <c:v>1.4999999999999998</c:v>
                </c:pt>
                <c:pt idx="7">
                  <c:v>1.7207293090531381</c:v>
                </c:pt>
                <c:pt idx="8">
                  <c:v>1.9283628290596178</c:v>
                </c:pt>
                <c:pt idx="9">
                  <c:v>2.1213203435596424</c:v>
                </c:pt>
                <c:pt idx="10">
                  <c:v>2.2981333293569342</c:v>
                </c:pt>
                <c:pt idx="11">
                  <c:v>2.4574561328669753</c:v>
                </c:pt>
                <c:pt idx="12">
                  <c:v>2.598076211353316</c:v>
                </c:pt>
                <c:pt idx="13">
                  <c:v>2.7189233611099497</c:v>
                </c:pt>
                <c:pt idx="14">
                  <c:v>2.8190778623577248</c:v>
                </c:pt>
                <c:pt idx="15">
                  <c:v>2.897777478867205</c:v>
                </c:pt>
                <c:pt idx="16">
                  <c:v>2.9544232590366239</c:v>
                </c:pt>
                <c:pt idx="17">
                  <c:v>2.9885840942752369</c:v>
                </c:pt>
                <c:pt idx="18">
                  <c:v>3</c:v>
                </c:pt>
                <c:pt idx="19">
                  <c:v>2.9885840942752369</c:v>
                </c:pt>
                <c:pt idx="20">
                  <c:v>2.9544232590366239</c:v>
                </c:pt>
                <c:pt idx="21">
                  <c:v>2.897777478867205</c:v>
                </c:pt>
                <c:pt idx="22">
                  <c:v>2.8190778623577253</c:v>
                </c:pt>
                <c:pt idx="23">
                  <c:v>2.7189233611099501</c:v>
                </c:pt>
                <c:pt idx="24">
                  <c:v>2.598076211353316</c:v>
                </c:pt>
                <c:pt idx="25">
                  <c:v>2.4574561328669748</c:v>
                </c:pt>
                <c:pt idx="26">
                  <c:v>2.2981333293569342</c:v>
                </c:pt>
                <c:pt idx="27">
                  <c:v>2.1213203435596428</c:v>
                </c:pt>
                <c:pt idx="28">
                  <c:v>1.9283628290596184</c:v>
                </c:pt>
                <c:pt idx="29">
                  <c:v>1.7207293090531377</c:v>
                </c:pt>
                <c:pt idx="30">
                  <c:v>1.4999999999999998</c:v>
                </c:pt>
                <c:pt idx="31">
                  <c:v>1.2678547852220985</c:v>
                </c:pt>
                <c:pt idx="32">
                  <c:v>1.0260604299770066</c:v>
                </c:pt>
                <c:pt idx="33">
                  <c:v>0.77645713530756311</c:v>
                </c:pt>
                <c:pt idx="34">
                  <c:v>0.5209445330007908</c:v>
                </c:pt>
                <c:pt idx="35">
                  <c:v>0.26146722824297458</c:v>
                </c:pt>
                <c:pt idx="36">
                  <c:v>3.67544536472586E-16</c:v>
                </c:pt>
                <c:pt idx="37">
                  <c:v>-0.26146722824297386</c:v>
                </c:pt>
                <c:pt idx="38">
                  <c:v>-0.52094453300079135</c:v>
                </c:pt>
                <c:pt idx="39">
                  <c:v>-0.77645713530756244</c:v>
                </c:pt>
                <c:pt idx="40">
                  <c:v>-1.026060429977006</c:v>
                </c:pt>
                <c:pt idx="41">
                  <c:v>-1.2678547852220978</c:v>
                </c:pt>
                <c:pt idx="42">
                  <c:v>-1.5000000000000004</c:v>
                </c:pt>
                <c:pt idx="43">
                  <c:v>-1.7207293090531386</c:v>
                </c:pt>
                <c:pt idx="44">
                  <c:v>-1.9283628290596178</c:v>
                </c:pt>
                <c:pt idx="45">
                  <c:v>-2.1213203435596424</c:v>
                </c:pt>
                <c:pt idx="46">
                  <c:v>-2.2981333293569337</c:v>
                </c:pt>
                <c:pt idx="47">
                  <c:v>-2.4574561328669748</c:v>
                </c:pt>
                <c:pt idx="48">
                  <c:v>-2.5980762113533151</c:v>
                </c:pt>
                <c:pt idx="49">
                  <c:v>-2.7189233611099501</c:v>
                </c:pt>
                <c:pt idx="50">
                  <c:v>-2.8190778623577253</c:v>
                </c:pt>
                <c:pt idx="51">
                  <c:v>-2.897777478867205</c:v>
                </c:pt>
                <c:pt idx="52">
                  <c:v>-2.9544232590366239</c:v>
                </c:pt>
                <c:pt idx="53">
                  <c:v>-2.9885840942752369</c:v>
                </c:pt>
                <c:pt idx="54">
                  <c:v>-3</c:v>
                </c:pt>
                <c:pt idx="55">
                  <c:v>-2.9885840942752369</c:v>
                </c:pt>
                <c:pt idx="56">
                  <c:v>-2.9544232590366244</c:v>
                </c:pt>
                <c:pt idx="57">
                  <c:v>-2.897777478867205</c:v>
                </c:pt>
                <c:pt idx="58">
                  <c:v>-2.8190778623577248</c:v>
                </c:pt>
                <c:pt idx="59">
                  <c:v>-2.7189233611099497</c:v>
                </c:pt>
                <c:pt idx="60">
                  <c:v>-2.598076211353316</c:v>
                </c:pt>
                <c:pt idx="61">
                  <c:v>-2.4574561328669753</c:v>
                </c:pt>
                <c:pt idx="62">
                  <c:v>-2.2981333293569346</c:v>
                </c:pt>
                <c:pt idx="63">
                  <c:v>-2.1213203435596428</c:v>
                </c:pt>
                <c:pt idx="64">
                  <c:v>-1.9283628290596186</c:v>
                </c:pt>
                <c:pt idx="65">
                  <c:v>-1.7207293090531395</c:v>
                </c:pt>
                <c:pt idx="66">
                  <c:v>-1.5000000000000013</c:v>
                </c:pt>
                <c:pt idx="67">
                  <c:v>-1.2678547852220976</c:v>
                </c:pt>
                <c:pt idx="68">
                  <c:v>-1.0260604299770058</c:v>
                </c:pt>
                <c:pt idx="69">
                  <c:v>-0.776457135307562</c:v>
                </c:pt>
                <c:pt idx="70">
                  <c:v>-0.52094453300079113</c:v>
                </c:pt>
                <c:pt idx="71">
                  <c:v>-0.26146722824297497</c:v>
                </c:pt>
                <c:pt idx="72">
                  <c:v>-7.3508907294517201E-16</c:v>
                </c:pt>
                <c:pt idx="73">
                  <c:v>0.26146722824297353</c:v>
                </c:pt>
              </c:numCache>
            </c:numRef>
          </c:val>
          <c:smooth val="0"/>
        </c:ser>
        <c:ser>
          <c:idx val="2"/>
          <c:order val="1"/>
          <c:tx>
            <c:strRef>
              <c:f>Foaie1!$A$5</c:f>
              <c:strCache>
                <c:ptCount val="1"/>
                <c:pt idx="0">
                  <c:v>u</c:v>
                </c:pt>
              </c:strCache>
            </c:strRef>
          </c:tx>
          <c:spPr>
            <a:ln w="36996">
              <a:solidFill>
                <a:srgbClr val="FF0000"/>
              </a:solidFill>
              <a:prstDash val="solid"/>
            </a:ln>
          </c:spPr>
          <c:marker>
            <c:symbol val="none"/>
          </c:marker>
          <c:cat>
            <c:numRef>
              <c:f>Foaie1!$B$3:$BW$3</c:f>
              <c:numCache>
                <c:formatCode>General</c:formatCode>
                <c:ptCount val="74"/>
                <c:pt idx="0">
                  <c:v>0</c:v>
                </c:pt>
                <c:pt idx="1">
                  <c:v>5</c:v>
                </c:pt>
                <c:pt idx="2">
                  <c:v>10</c:v>
                </c:pt>
                <c:pt idx="3">
                  <c:v>15</c:v>
                </c:pt>
                <c:pt idx="4">
                  <c:v>20</c:v>
                </c:pt>
                <c:pt idx="5">
                  <c:v>25</c:v>
                </c:pt>
                <c:pt idx="6">
                  <c:v>30</c:v>
                </c:pt>
                <c:pt idx="7">
                  <c:v>35</c:v>
                </c:pt>
                <c:pt idx="8">
                  <c:v>40</c:v>
                </c:pt>
                <c:pt idx="9">
                  <c:v>45</c:v>
                </c:pt>
                <c:pt idx="10">
                  <c:v>50</c:v>
                </c:pt>
                <c:pt idx="11">
                  <c:v>55</c:v>
                </c:pt>
                <c:pt idx="12">
                  <c:v>60</c:v>
                </c:pt>
                <c:pt idx="13">
                  <c:v>65</c:v>
                </c:pt>
                <c:pt idx="14">
                  <c:v>70</c:v>
                </c:pt>
                <c:pt idx="15">
                  <c:v>75</c:v>
                </c:pt>
                <c:pt idx="16">
                  <c:v>80</c:v>
                </c:pt>
                <c:pt idx="17">
                  <c:v>85</c:v>
                </c:pt>
                <c:pt idx="18">
                  <c:v>90</c:v>
                </c:pt>
                <c:pt idx="19">
                  <c:v>95</c:v>
                </c:pt>
                <c:pt idx="20">
                  <c:v>100</c:v>
                </c:pt>
                <c:pt idx="21">
                  <c:v>105</c:v>
                </c:pt>
                <c:pt idx="22">
                  <c:v>110</c:v>
                </c:pt>
                <c:pt idx="23">
                  <c:v>115</c:v>
                </c:pt>
                <c:pt idx="24">
                  <c:v>120</c:v>
                </c:pt>
                <c:pt idx="25">
                  <c:v>125</c:v>
                </c:pt>
                <c:pt idx="26">
                  <c:v>130</c:v>
                </c:pt>
                <c:pt idx="27">
                  <c:v>135</c:v>
                </c:pt>
                <c:pt idx="28">
                  <c:v>140</c:v>
                </c:pt>
                <c:pt idx="29">
                  <c:v>145</c:v>
                </c:pt>
                <c:pt idx="30">
                  <c:v>150</c:v>
                </c:pt>
                <c:pt idx="31">
                  <c:v>155</c:v>
                </c:pt>
                <c:pt idx="32">
                  <c:v>160</c:v>
                </c:pt>
                <c:pt idx="33">
                  <c:v>165</c:v>
                </c:pt>
                <c:pt idx="34">
                  <c:v>170</c:v>
                </c:pt>
                <c:pt idx="35">
                  <c:v>175</c:v>
                </c:pt>
                <c:pt idx="36">
                  <c:v>180</c:v>
                </c:pt>
                <c:pt idx="37">
                  <c:v>185</c:v>
                </c:pt>
                <c:pt idx="38">
                  <c:v>190</c:v>
                </c:pt>
                <c:pt idx="39">
                  <c:v>195</c:v>
                </c:pt>
                <c:pt idx="40">
                  <c:v>200</c:v>
                </c:pt>
                <c:pt idx="41">
                  <c:v>205</c:v>
                </c:pt>
                <c:pt idx="42">
                  <c:v>210</c:v>
                </c:pt>
                <c:pt idx="43">
                  <c:v>215</c:v>
                </c:pt>
                <c:pt idx="44">
                  <c:v>220</c:v>
                </c:pt>
                <c:pt idx="45">
                  <c:v>225</c:v>
                </c:pt>
                <c:pt idx="46">
                  <c:v>230</c:v>
                </c:pt>
                <c:pt idx="47">
                  <c:v>235</c:v>
                </c:pt>
                <c:pt idx="48">
                  <c:v>240</c:v>
                </c:pt>
                <c:pt idx="49">
                  <c:v>245</c:v>
                </c:pt>
                <c:pt idx="50">
                  <c:v>250</c:v>
                </c:pt>
                <c:pt idx="51">
                  <c:v>255</c:v>
                </c:pt>
                <c:pt idx="52">
                  <c:v>260</c:v>
                </c:pt>
                <c:pt idx="53">
                  <c:v>265</c:v>
                </c:pt>
                <c:pt idx="54">
                  <c:v>270</c:v>
                </c:pt>
                <c:pt idx="55">
                  <c:v>275</c:v>
                </c:pt>
                <c:pt idx="56">
                  <c:v>280</c:v>
                </c:pt>
                <c:pt idx="57">
                  <c:v>285</c:v>
                </c:pt>
                <c:pt idx="58">
                  <c:v>290</c:v>
                </c:pt>
                <c:pt idx="59">
                  <c:v>295</c:v>
                </c:pt>
                <c:pt idx="60">
                  <c:v>300</c:v>
                </c:pt>
                <c:pt idx="61">
                  <c:v>305</c:v>
                </c:pt>
                <c:pt idx="62">
                  <c:v>310</c:v>
                </c:pt>
                <c:pt idx="63">
                  <c:v>315</c:v>
                </c:pt>
                <c:pt idx="64">
                  <c:v>320</c:v>
                </c:pt>
                <c:pt idx="65">
                  <c:v>325</c:v>
                </c:pt>
                <c:pt idx="66">
                  <c:v>330</c:v>
                </c:pt>
                <c:pt idx="67">
                  <c:v>335</c:v>
                </c:pt>
                <c:pt idx="68">
                  <c:v>340</c:v>
                </c:pt>
                <c:pt idx="69">
                  <c:v>345</c:v>
                </c:pt>
                <c:pt idx="70">
                  <c:v>350</c:v>
                </c:pt>
                <c:pt idx="71">
                  <c:v>355</c:v>
                </c:pt>
                <c:pt idx="72">
                  <c:v>360</c:v>
                </c:pt>
                <c:pt idx="73">
                  <c:v>365</c:v>
                </c:pt>
              </c:numCache>
            </c:numRef>
          </c:cat>
          <c:val>
            <c:numRef>
              <c:f>Foaie1!$B$5:$BW$5</c:f>
              <c:numCache>
                <c:formatCode>General</c:formatCode>
                <c:ptCount val="74"/>
                <c:pt idx="0">
                  <c:v>5</c:v>
                </c:pt>
                <c:pt idx="1">
                  <c:v>4.9809734904587275</c:v>
                </c:pt>
                <c:pt idx="2">
                  <c:v>4.9240387650610398</c:v>
                </c:pt>
                <c:pt idx="3">
                  <c:v>4.8296291314453415</c:v>
                </c:pt>
                <c:pt idx="4">
                  <c:v>4.6984631039295426</c:v>
                </c:pt>
                <c:pt idx="5">
                  <c:v>4.5315389351832494</c:v>
                </c:pt>
                <c:pt idx="6">
                  <c:v>4.3301270189221936</c:v>
                </c:pt>
                <c:pt idx="7">
                  <c:v>4.0957602214449587</c:v>
                </c:pt>
                <c:pt idx="8">
                  <c:v>3.83022221559489</c:v>
                </c:pt>
                <c:pt idx="9">
                  <c:v>3.5355339059327378</c:v>
                </c:pt>
                <c:pt idx="10">
                  <c:v>3.2139380484326967</c:v>
                </c:pt>
                <c:pt idx="11">
                  <c:v>2.8678821817552307</c:v>
                </c:pt>
                <c:pt idx="12">
                  <c:v>2.5000000000000004</c:v>
                </c:pt>
                <c:pt idx="13">
                  <c:v>2.1130913087034973</c:v>
                </c:pt>
                <c:pt idx="14">
                  <c:v>1.7101007166283442</c:v>
                </c:pt>
                <c:pt idx="15">
                  <c:v>1.2940952255126037</c:v>
                </c:pt>
                <c:pt idx="16">
                  <c:v>0.86824088833465207</c:v>
                </c:pt>
                <c:pt idx="17">
                  <c:v>0.43577871373829069</c:v>
                </c:pt>
                <c:pt idx="18">
                  <c:v>3.06287113727155E-16</c:v>
                </c:pt>
                <c:pt idx="19">
                  <c:v>-0.43577871373829119</c:v>
                </c:pt>
                <c:pt idx="20">
                  <c:v>-0.86824088833465152</c:v>
                </c:pt>
                <c:pt idx="21">
                  <c:v>-1.2940952255126041</c:v>
                </c:pt>
                <c:pt idx="22">
                  <c:v>-1.7101007166283435</c:v>
                </c:pt>
                <c:pt idx="23">
                  <c:v>-2.1130913087034968</c:v>
                </c:pt>
                <c:pt idx="24">
                  <c:v>-2.4999999999999991</c:v>
                </c:pt>
                <c:pt idx="25">
                  <c:v>-2.8678821817552307</c:v>
                </c:pt>
                <c:pt idx="26">
                  <c:v>-3.2139380484326967</c:v>
                </c:pt>
                <c:pt idx="27">
                  <c:v>-3.5355339059327373</c:v>
                </c:pt>
                <c:pt idx="28">
                  <c:v>-3.8302222155948895</c:v>
                </c:pt>
                <c:pt idx="29">
                  <c:v>-4.0957602214449595</c:v>
                </c:pt>
                <c:pt idx="30">
                  <c:v>-4.3301270189221936</c:v>
                </c:pt>
                <c:pt idx="31">
                  <c:v>-4.5315389351832494</c:v>
                </c:pt>
                <c:pt idx="32">
                  <c:v>-4.6984631039295417</c:v>
                </c:pt>
                <c:pt idx="33">
                  <c:v>-4.8296291314453406</c:v>
                </c:pt>
                <c:pt idx="34">
                  <c:v>-4.9240387650610398</c:v>
                </c:pt>
                <c:pt idx="35">
                  <c:v>-4.9809734904587275</c:v>
                </c:pt>
                <c:pt idx="36">
                  <c:v>-5</c:v>
                </c:pt>
                <c:pt idx="37">
                  <c:v>-4.9809734904587275</c:v>
                </c:pt>
                <c:pt idx="38">
                  <c:v>-4.9240387650610398</c:v>
                </c:pt>
                <c:pt idx="39">
                  <c:v>-4.8296291314453415</c:v>
                </c:pt>
                <c:pt idx="40">
                  <c:v>-4.6984631039295426</c:v>
                </c:pt>
                <c:pt idx="41">
                  <c:v>-4.5315389351832502</c:v>
                </c:pt>
                <c:pt idx="42">
                  <c:v>-4.3301270189221928</c:v>
                </c:pt>
                <c:pt idx="43">
                  <c:v>-4.0957602214449587</c:v>
                </c:pt>
                <c:pt idx="44">
                  <c:v>-3.83022221559489</c:v>
                </c:pt>
                <c:pt idx="45">
                  <c:v>-3.5355339059327386</c:v>
                </c:pt>
                <c:pt idx="46">
                  <c:v>-3.2139380484326976</c:v>
                </c:pt>
                <c:pt idx="47">
                  <c:v>-2.867882181755232</c:v>
                </c:pt>
                <c:pt idx="48">
                  <c:v>-2.5000000000000022</c:v>
                </c:pt>
                <c:pt idx="49">
                  <c:v>-2.1130913087034959</c:v>
                </c:pt>
                <c:pt idx="50">
                  <c:v>-1.7101007166283426</c:v>
                </c:pt>
                <c:pt idx="51">
                  <c:v>-1.2940952255126033</c:v>
                </c:pt>
                <c:pt idx="52">
                  <c:v>-0.86824088833465163</c:v>
                </c:pt>
                <c:pt idx="53">
                  <c:v>-0.43577871373829125</c:v>
                </c:pt>
                <c:pt idx="54">
                  <c:v>-9.1886134118146501E-16</c:v>
                </c:pt>
                <c:pt idx="55">
                  <c:v>0.43577871373828947</c:v>
                </c:pt>
                <c:pt idx="56">
                  <c:v>0.86824088833464985</c:v>
                </c:pt>
                <c:pt idx="57">
                  <c:v>1.2940952255126015</c:v>
                </c:pt>
                <c:pt idx="58">
                  <c:v>1.7101007166283448</c:v>
                </c:pt>
                <c:pt idx="59">
                  <c:v>2.1130913087034982</c:v>
                </c:pt>
                <c:pt idx="60">
                  <c:v>2.5000000000000004</c:v>
                </c:pt>
                <c:pt idx="61">
                  <c:v>2.8678821817552302</c:v>
                </c:pt>
                <c:pt idx="62">
                  <c:v>3.2139380484326963</c:v>
                </c:pt>
                <c:pt idx="63">
                  <c:v>3.5355339059327369</c:v>
                </c:pt>
                <c:pt idx="64">
                  <c:v>3.8302222155948891</c:v>
                </c:pt>
                <c:pt idx="65">
                  <c:v>4.0957602214449578</c:v>
                </c:pt>
                <c:pt idx="66">
                  <c:v>4.3301270189221919</c:v>
                </c:pt>
                <c:pt idx="67">
                  <c:v>4.5315389351832502</c:v>
                </c:pt>
                <c:pt idx="68">
                  <c:v>4.6984631039295426</c:v>
                </c:pt>
                <c:pt idx="69">
                  <c:v>4.8296291314453415</c:v>
                </c:pt>
                <c:pt idx="70">
                  <c:v>4.9240387650610398</c:v>
                </c:pt>
                <c:pt idx="71">
                  <c:v>4.9809734904587275</c:v>
                </c:pt>
                <c:pt idx="72">
                  <c:v>5</c:v>
                </c:pt>
                <c:pt idx="73">
                  <c:v>4.9809734904587275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smooth val="0"/>
        <c:axId val="404350080"/>
        <c:axId val="404350472"/>
      </c:lineChart>
      <c:catAx>
        <c:axId val="404350080"/>
        <c:scaling>
          <c:orientation val="minMax"/>
        </c:scaling>
        <c:delete val="0"/>
        <c:axPos val="b"/>
        <c:majorGridlines>
          <c:spPr>
            <a:ln w="3083">
              <a:solidFill>
                <a:srgbClr val="000000"/>
              </a:solidFill>
              <a:prstDash val="sysDash"/>
            </a:ln>
          </c:spPr>
        </c:majorGridlines>
        <c:numFmt formatCode="General" sourceLinked="1"/>
        <c:majorTickMark val="out"/>
        <c:minorTickMark val="none"/>
        <c:tickLblPos val="nextTo"/>
        <c:spPr>
          <a:ln w="24664">
            <a:solidFill>
              <a:srgbClr val="000000"/>
            </a:solidFill>
            <a:prstDash val="solid"/>
          </a:ln>
        </c:spPr>
        <c:txPr>
          <a:bodyPr rot="0" vert="horz"/>
          <a:lstStyle/>
          <a:p>
            <a:pPr>
              <a:defRPr sz="922" b="0" i="0" u="none" strike="noStrike" baseline="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endParaRPr lang="en-US"/>
          </a:p>
        </c:txPr>
        <c:crossAx val="404350472"/>
        <c:crosses val="autoZero"/>
        <c:auto val="1"/>
        <c:lblAlgn val="ctr"/>
        <c:lblOffset val="100"/>
        <c:tickLblSkip val="6"/>
        <c:tickMarkSkip val="6"/>
        <c:noMultiLvlLbl val="0"/>
      </c:catAx>
      <c:valAx>
        <c:axId val="404350472"/>
        <c:scaling>
          <c:orientation val="minMax"/>
        </c:scaling>
        <c:delete val="0"/>
        <c:axPos val="l"/>
        <c:majorGridlines>
          <c:spPr>
            <a:ln w="3083">
              <a:solidFill>
                <a:srgbClr val="000000"/>
              </a:solidFill>
              <a:prstDash val="sysDash"/>
            </a:ln>
          </c:spPr>
        </c:majorGridlines>
        <c:numFmt formatCode="General" sourceLinked="1"/>
        <c:majorTickMark val="out"/>
        <c:minorTickMark val="none"/>
        <c:tickLblPos val="nextTo"/>
        <c:spPr>
          <a:ln w="24664">
            <a:solidFill>
              <a:srgbClr val="000000"/>
            </a:solidFill>
            <a:prstDash val="solid"/>
          </a:ln>
        </c:spPr>
        <c:txPr>
          <a:bodyPr rot="0" vert="horz"/>
          <a:lstStyle/>
          <a:p>
            <a:pPr>
              <a:defRPr sz="922" b="0" i="0" u="none" strike="noStrike" baseline="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endParaRPr lang="en-US"/>
          </a:p>
        </c:txPr>
        <c:crossAx val="404350080"/>
        <c:crosses val="autoZero"/>
        <c:crossBetween val="midCat"/>
      </c:valAx>
      <c:spPr>
        <a:noFill/>
        <a:ln w="24664">
          <a:noFill/>
        </a:ln>
      </c:spPr>
    </c:plotArea>
    <c:legend>
      <c:legendPos val="r"/>
      <c:layout>
        <c:manualLayout>
          <c:xMode val="edge"/>
          <c:yMode val="edge"/>
          <c:x val="0.89473684210526316"/>
          <c:y val="0.44324324324324327"/>
          <c:w val="7.3005093378607805E-2"/>
          <c:h val="0.11621621621621622"/>
        </c:manualLayout>
      </c:layout>
      <c:overlay val="0"/>
      <c:spPr>
        <a:solidFill>
          <a:srgbClr val="FFFFFF"/>
        </a:solidFill>
        <a:ln w="3083">
          <a:solidFill>
            <a:srgbClr val="000000"/>
          </a:solidFill>
          <a:prstDash val="solid"/>
        </a:ln>
      </c:spPr>
      <c:txPr>
        <a:bodyPr/>
        <a:lstStyle/>
        <a:p>
          <a:pPr>
            <a:defRPr sz="845" b="0" i="0" u="none" strike="noStrike" baseline="0">
              <a:solidFill>
                <a:srgbClr val="000000"/>
              </a:solidFill>
              <a:latin typeface="Arial"/>
              <a:ea typeface="Arial"/>
              <a:cs typeface="Arial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</c:spPr>
  <c:txPr>
    <a:bodyPr/>
    <a:lstStyle/>
    <a:p>
      <a:pPr>
        <a:defRPr sz="922" b="0" i="0" u="none" strike="noStrike" baseline="0">
          <a:solidFill>
            <a:srgbClr val="000000"/>
          </a:solidFill>
          <a:latin typeface="Arial"/>
          <a:ea typeface="Arial"/>
          <a:cs typeface="Arial"/>
        </a:defRPr>
      </a:pPr>
      <a:endParaRPr lang="en-US"/>
    </a:p>
  </c:txPr>
  <c:externalData r:id="rId1">
    <c:autoUpdate val="0"/>
  </c:externalData>
</c:chartSpace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wmf"/><Relationship Id="rId1" Type="http://schemas.openxmlformats.org/officeDocument/2006/relationships/image" Target="../media/image1.wmf"/></Relationships>
</file>

<file path=ppt/drawings/_rels/vmlDrawing2.vml.rels><?xml version="1.0" encoding="UTF-8" standalone="yes"?>
<Relationships xmlns="http://schemas.openxmlformats.org/package/2006/relationships"><Relationship Id="rId2" Type="http://schemas.openxmlformats.org/officeDocument/2006/relationships/image" Target="../media/image5.wmf"/><Relationship Id="rId1" Type="http://schemas.openxmlformats.org/officeDocument/2006/relationships/image" Target="../media/image4.wmf"/></Relationships>
</file>

<file path=ppt/drawings/_rels/vmlDrawing3.vml.rels><?xml version="1.0" encoding="UTF-8" standalone="yes"?>
<Relationships xmlns="http://schemas.openxmlformats.org/package/2006/relationships"><Relationship Id="rId3" Type="http://schemas.openxmlformats.org/officeDocument/2006/relationships/image" Target="../media/image8.wmf"/><Relationship Id="rId7" Type="http://schemas.openxmlformats.org/officeDocument/2006/relationships/image" Target="../media/image11.wmf"/><Relationship Id="rId2" Type="http://schemas.openxmlformats.org/officeDocument/2006/relationships/image" Target="../media/image7.wmf"/><Relationship Id="rId1" Type="http://schemas.openxmlformats.org/officeDocument/2006/relationships/image" Target="../media/image6.wmf"/><Relationship Id="rId6" Type="http://schemas.openxmlformats.org/officeDocument/2006/relationships/image" Target="../media/image10.wmf"/><Relationship Id="rId5" Type="http://schemas.openxmlformats.org/officeDocument/2006/relationships/image" Target="../media/image2.wmf"/><Relationship Id="rId4" Type="http://schemas.openxmlformats.org/officeDocument/2006/relationships/image" Target="../media/image9.wmf"/></Relationships>
</file>

<file path=ppt/drawings/_rels/vmlDrawing4.vml.rels><?xml version="1.0" encoding="UTF-8" standalone="yes"?>
<Relationships xmlns="http://schemas.openxmlformats.org/package/2006/relationships"><Relationship Id="rId3" Type="http://schemas.openxmlformats.org/officeDocument/2006/relationships/image" Target="../media/image15.wmf"/><Relationship Id="rId7" Type="http://schemas.openxmlformats.org/officeDocument/2006/relationships/image" Target="../media/image19.wmf"/><Relationship Id="rId2" Type="http://schemas.openxmlformats.org/officeDocument/2006/relationships/image" Target="../media/image2.wmf"/><Relationship Id="rId1" Type="http://schemas.openxmlformats.org/officeDocument/2006/relationships/image" Target="../media/image14.wmf"/><Relationship Id="rId6" Type="http://schemas.openxmlformats.org/officeDocument/2006/relationships/image" Target="../media/image18.wmf"/><Relationship Id="rId5" Type="http://schemas.openxmlformats.org/officeDocument/2006/relationships/image" Target="../media/image17.wmf"/><Relationship Id="rId4" Type="http://schemas.openxmlformats.org/officeDocument/2006/relationships/image" Target="../media/image16.wmf"/></Relationships>
</file>

<file path=ppt/drawings/_rels/vmlDrawing5.vml.rels><?xml version="1.0" encoding="UTF-8" standalone="yes"?>
<Relationships xmlns="http://schemas.openxmlformats.org/package/2006/relationships"><Relationship Id="rId2" Type="http://schemas.openxmlformats.org/officeDocument/2006/relationships/image" Target="../media/image21.wmf"/><Relationship Id="rId1" Type="http://schemas.openxmlformats.org/officeDocument/2006/relationships/image" Target="../media/image20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ro-RO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ro-RO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7FAA85-849B-48BA-A4B0-C6087D64057B}" type="datetimeFigureOut">
              <a:rPr lang="ro-RO" smtClean="0"/>
              <a:t>02.05.2020</a:t>
            </a:fld>
            <a:endParaRPr lang="ro-R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E494D6-9C91-453A-A4C8-4F9C2108D516}" type="slidenum">
              <a:rPr lang="ro-RO" smtClean="0"/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92619434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ro-RO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o-RO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7FAA85-849B-48BA-A4B0-C6087D64057B}" type="datetimeFigureOut">
              <a:rPr lang="ro-RO" smtClean="0"/>
              <a:t>02.05.2020</a:t>
            </a:fld>
            <a:endParaRPr lang="ro-R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E494D6-9C91-453A-A4C8-4F9C2108D516}" type="slidenum">
              <a:rPr lang="ro-RO" smtClean="0"/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38475609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ro-RO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7FAA85-849B-48BA-A4B0-C6087D64057B}" type="datetimeFigureOut">
              <a:rPr lang="ro-RO" smtClean="0"/>
              <a:t>02.05.2020</a:t>
            </a:fld>
            <a:endParaRPr lang="ro-R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E494D6-9C91-453A-A4C8-4F9C2108D516}" type="slidenum">
              <a:rPr lang="ro-RO" smtClean="0"/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27377527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ro-RO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o-RO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o-RO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7FAA85-849B-48BA-A4B0-C6087D64057B}" type="datetimeFigureOut">
              <a:rPr lang="ro-RO" smtClean="0"/>
              <a:t>02.05.2020</a:t>
            </a:fld>
            <a:endParaRPr lang="ro-RO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E494D6-9C91-453A-A4C8-4F9C2108D516}" type="slidenum">
              <a:rPr lang="ro-RO" smtClean="0"/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14311134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ro-RO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o-RO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o-RO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7FAA85-849B-48BA-A4B0-C6087D64057B}" type="datetimeFigureOut">
              <a:rPr lang="ro-RO" smtClean="0"/>
              <a:t>02.05.2020</a:t>
            </a:fld>
            <a:endParaRPr lang="ro-RO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E494D6-9C91-453A-A4C8-4F9C2108D516}" type="slidenum">
              <a:rPr lang="ro-RO" smtClean="0"/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144105171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ro-RO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7FAA85-849B-48BA-A4B0-C6087D64057B}" type="datetimeFigureOut">
              <a:rPr lang="ro-RO" smtClean="0"/>
              <a:t>02.05.2020</a:t>
            </a:fld>
            <a:endParaRPr lang="ro-RO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E494D6-9C91-453A-A4C8-4F9C2108D516}" type="slidenum">
              <a:rPr lang="ro-RO" smtClean="0"/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40187559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7FAA85-849B-48BA-A4B0-C6087D64057B}" type="datetimeFigureOut">
              <a:rPr lang="ro-RO" smtClean="0"/>
              <a:t>02.05.2020</a:t>
            </a:fld>
            <a:endParaRPr lang="ro-RO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E494D6-9C91-453A-A4C8-4F9C2108D516}" type="slidenum">
              <a:rPr lang="ro-RO" smtClean="0"/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1691010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ro-RO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o-RO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7FAA85-849B-48BA-A4B0-C6087D64057B}" type="datetimeFigureOut">
              <a:rPr lang="ro-RO" smtClean="0"/>
              <a:t>02.05.2020</a:t>
            </a:fld>
            <a:endParaRPr lang="ro-RO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E494D6-9C91-453A-A4C8-4F9C2108D516}" type="slidenum">
              <a:rPr lang="ro-RO" smtClean="0"/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42100316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ro-RO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o-RO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7FAA85-849B-48BA-A4B0-C6087D64057B}" type="datetimeFigureOut">
              <a:rPr lang="ro-RO" smtClean="0"/>
              <a:t>02.05.2020</a:t>
            </a:fld>
            <a:endParaRPr lang="ro-RO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E494D6-9C91-453A-A4C8-4F9C2108D516}" type="slidenum">
              <a:rPr lang="ro-RO" smtClean="0"/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39185925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ro-RO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o-RO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7FAA85-849B-48BA-A4B0-C6087D64057B}" type="datetimeFigureOut">
              <a:rPr lang="ro-RO" smtClean="0"/>
              <a:t>02.05.2020</a:t>
            </a:fld>
            <a:endParaRPr lang="ro-R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E494D6-9C91-453A-A4C8-4F9C2108D516}" type="slidenum">
              <a:rPr lang="ro-RO" smtClean="0"/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343789613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ro-RO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o-RO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7FAA85-849B-48BA-A4B0-C6087D64057B}" type="datetimeFigureOut">
              <a:rPr lang="ro-RO" smtClean="0"/>
              <a:t>02.05.2020</a:t>
            </a:fld>
            <a:endParaRPr lang="ro-R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E494D6-9C91-453A-A4C8-4F9C2108D516}" type="slidenum">
              <a:rPr lang="ro-RO" smtClean="0"/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7378183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ro-RO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o-RO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7FAA85-849B-48BA-A4B0-C6087D64057B}" type="datetimeFigureOut">
              <a:rPr lang="ro-RO" smtClean="0"/>
              <a:t>02.05.2020</a:t>
            </a:fld>
            <a:endParaRPr lang="ro-R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o-R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E494D6-9C91-453A-A4C8-4F9C2108D516}" type="slidenum">
              <a:rPr lang="ro-RO" smtClean="0"/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17488555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o-R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wmf"/><Relationship Id="rId3" Type="http://schemas.openxmlformats.org/officeDocument/2006/relationships/oleObject" Target="../embeddings/oleObject1.bin"/><Relationship Id="rId7" Type="http://schemas.openxmlformats.org/officeDocument/2006/relationships/oleObject" Target="../embeddings/oleObject3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2.wmf"/><Relationship Id="rId5" Type="http://schemas.openxmlformats.org/officeDocument/2006/relationships/oleObject" Target="../embeddings/oleObject2.bin"/><Relationship Id="rId4" Type="http://schemas.openxmlformats.org/officeDocument/2006/relationships/image" Target="../media/image1.wmf"/><Relationship Id="rId9" Type="http://schemas.openxmlformats.org/officeDocument/2006/relationships/chart" Target="../charts/char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5.wmf"/><Relationship Id="rId5" Type="http://schemas.openxmlformats.org/officeDocument/2006/relationships/oleObject" Target="../embeddings/oleObject5.bin"/><Relationship Id="rId4" Type="http://schemas.openxmlformats.org/officeDocument/2006/relationships/image" Target="../media/image4.wmf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13" Type="http://schemas.openxmlformats.org/officeDocument/2006/relationships/image" Target="../media/image9.wmf"/><Relationship Id="rId18" Type="http://schemas.openxmlformats.org/officeDocument/2006/relationships/oleObject" Target="../embeddings/oleObject12.bin"/><Relationship Id="rId3" Type="http://schemas.openxmlformats.org/officeDocument/2006/relationships/image" Target="../media/image12.png"/><Relationship Id="rId7" Type="http://schemas.openxmlformats.org/officeDocument/2006/relationships/image" Target="../media/image7.wmf"/><Relationship Id="rId12" Type="http://schemas.openxmlformats.org/officeDocument/2006/relationships/oleObject" Target="../embeddings/oleObject9.bin"/><Relationship Id="rId17" Type="http://schemas.openxmlformats.org/officeDocument/2006/relationships/image" Target="../media/image10.wmf"/><Relationship Id="rId2" Type="http://schemas.openxmlformats.org/officeDocument/2006/relationships/slideLayout" Target="../slideLayouts/slideLayout7.xml"/><Relationship Id="rId16" Type="http://schemas.openxmlformats.org/officeDocument/2006/relationships/oleObject" Target="../embeddings/oleObject11.bin"/><Relationship Id="rId1" Type="http://schemas.openxmlformats.org/officeDocument/2006/relationships/vmlDrawing" Target="../drawings/vmlDrawing3.vml"/><Relationship Id="rId6" Type="http://schemas.openxmlformats.org/officeDocument/2006/relationships/oleObject" Target="../embeddings/oleObject7.bin"/><Relationship Id="rId11" Type="http://schemas.openxmlformats.org/officeDocument/2006/relationships/image" Target="../media/image8.wmf"/><Relationship Id="rId5" Type="http://schemas.openxmlformats.org/officeDocument/2006/relationships/image" Target="../media/image6.wmf"/><Relationship Id="rId15" Type="http://schemas.openxmlformats.org/officeDocument/2006/relationships/image" Target="../media/image2.wmf"/><Relationship Id="rId10" Type="http://schemas.openxmlformats.org/officeDocument/2006/relationships/oleObject" Target="../embeddings/oleObject8.bin"/><Relationship Id="rId19" Type="http://schemas.openxmlformats.org/officeDocument/2006/relationships/image" Target="../media/image11.wmf"/><Relationship Id="rId4" Type="http://schemas.openxmlformats.org/officeDocument/2006/relationships/oleObject" Target="../embeddings/oleObject6.bin"/><Relationship Id="rId9" Type="http://schemas.openxmlformats.org/officeDocument/2006/relationships/image" Target="../media/image14.png"/><Relationship Id="rId14" Type="http://schemas.openxmlformats.org/officeDocument/2006/relationships/oleObject" Target="../embeddings/oleObject10.bin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wmf"/><Relationship Id="rId13" Type="http://schemas.openxmlformats.org/officeDocument/2006/relationships/oleObject" Target="../embeddings/oleObject17.bin"/><Relationship Id="rId18" Type="http://schemas.openxmlformats.org/officeDocument/2006/relationships/image" Target="../media/image19.wmf"/><Relationship Id="rId3" Type="http://schemas.openxmlformats.org/officeDocument/2006/relationships/oleObject" Target="../embeddings/oleObject13.bin"/><Relationship Id="rId7" Type="http://schemas.openxmlformats.org/officeDocument/2006/relationships/oleObject" Target="../embeddings/oleObject15.bin"/><Relationship Id="rId12" Type="http://schemas.openxmlformats.org/officeDocument/2006/relationships/image" Target="../media/image21.png"/><Relationship Id="rId17" Type="http://schemas.openxmlformats.org/officeDocument/2006/relationships/oleObject" Target="../embeddings/oleObject19.bin"/><Relationship Id="rId2" Type="http://schemas.openxmlformats.org/officeDocument/2006/relationships/slideLayout" Target="../slideLayouts/slideLayout7.xml"/><Relationship Id="rId16" Type="http://schemas.openxmlformats.org/officeDocument/2006/relationships/image" Target="../media/image18.wmf"/><Relationship Id="rId1" Type="http://schemas.openxmlformats.org/officeDocument/2006/relationships/vmlDrawing" Target="../drawings/vmlDrawing4.vml"/><Relationship Id="rId6" Type="http://schemas.openxmlformats.org/officeDocument/2006/relationships/image" Target="../media/image2.wmf"/><Relationship Id="rId11" Type="http://schemas.openxmlformats.org/officeDocument/2006/relationships/chart" Target="../charts/chart2.xml"/><Relationship Id="rId5" Type="http://schemas.openxmlformats.org/officeDocument/2006/relationships/oleObject" Target="../embeddings/oleObject14.bin"/><Relationship Id="rId15" Type="http://schemas.openxmlformats.org/officeDocument/2006/relationships/oleObject" Target="../embeddings/oleObject18.bin"/><Relationship Id="rId10" Type="http://schemas.openxmlformats.org/officeDocument/2006/relationships/image" Target="../media/image16.wmf"/><Relationship Id="rId4" Type="http://schemas.openxmlformats.org/officeDocument/2006/relationships/image" Target="../media/image14.wmf"/><Relationship Id="rId9" Type="http://schemas.openxmlformats.org/officeDocument/2006/relationships/oleObject" Target="../embeddings/oleObject16.bin"/><Relationship Id="rId14" Type="http://schemas.openxmlformats.org/officeDocument/2006/relationships/image" Target="../media/image17.w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0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5.vml"/><Relationship Id="rId6" Type="http://schemas.openxmlformats.org/officeDocument/2006/relationships/image" Target="../media/image21.wmf"/><Relationship Id="rId5" Type="http://schemas.openxmlformats.org/officeDocument/2006/relationships/oleObject" Target="../embeddings/oleObject21.bin"/><Relationship Id="rId4" Type="http://schemas.openxmlformats.org/officeDocument/2006/relationships/image" Target="../media/image20.w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35496" y="1916833"/>
            <a:ext cx="1101255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o-RO" sz="2400" b="1" dirty="0"/>
              <a:t>Circuit de curent alternativ </a:t>
            </a:r>
            <a:r>
              <a:rPr lang="ro-RO" sz="2400" dirty="0"/>
              <a:t>= circuit electric alimentat cu tensiune electromotoare alternativa</a:t>
            </a:r>
          </a:p>
        </p:txBody>
      </p:sp>
      <p:sp>
        <p:nvSpPr>
          <p:cNvPr id="3" name="Rectangle 2"/>
          <p:cNvSpPr/>
          <p:nvPr/>
        </p:nvSpPr>
        <p:spPr>
          <a:xfrm>
            <a:off x="1759871" y="461377"/>
            <a:ext cx="815255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o-RO" altLang="ro-RO" sz="3600" b="1" dirty="0" smtClean="0">
                <a:solidFill>
                  <a:srgbClr val="663300"/>
                </a:solidFill>
                <a:effectLst/>
                <a:latin typeface="Futura XBlk BT" pitchFamily="34" charset="0"/>
              </a:rPr>
              <a:t>CIRCUITE DE CURENT ALTERNATIV</a:t>
            </a:r>
            <a:endParaRPr lang="ro-RO" sz="3600" b="1" dirty="0"/>
          </a:p>
        </p:txBody>
      </p:sp>
    </p:spTree>
    <p:extLst>
      <p:ext uri="{BB962C8B-B14F-4D97-AF65-F5344CB8AC3E}">
        <p14:creationId xmlns:p14="http://schemas.microsoft.com/office/powerpoint/2010/main" val="35695306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08" name="Group 36"/>
          <p:cNvGrpSpPr>
            <a:grpSpLocks/>
          </p:cNvGrpSpPr>
          <p:nvPr/>
        </p:nvGrpSpPr>
        <p:grpSpPr bwMode="auto">
          <a:xfrm>
            <a:off x="2424114" y="1773238"/>
            <a:ext cx="1368425" cy="1346200"/>
            <a:chOff x="567" y="1117"/>
            <a:chExt cx="862" cy="848"/>
          </a:xfrm>
        </p:grpSpPr>
        <p:sp>
          <p:nvSpPr>
            <p:cNvPr id="3076" name="Rectangle 4"/>
            <p:cNvSpPr>
              <a:spLocks noChangeArrowheads="1"/>
            </p:cNvSpPr>
            <p:nvPr/>
          </p:nvSpPr>
          <p:spPr bwMode="auto">
            <a:xfrm>
              <a:off x="567" y="1117"/>
              <a:ext cx="862" cy="136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ro-RO">
                <a:solidFill>
                  <a:srgbClr val="292929"/>
                </a:solidFill>
              </a:endParaRPr>
            </a:p>
          </p:txBody>
        </p:sp>
        <p:sp>
          <p:nvSpPr>
            <p:cNvPr id="3077" name="Oval 5"/>
            <p:cNvSpPr>
              <a:spLocks noChangeArrowheads="1"/>
            </p:cNvSpPr>
            <p:nvPr/>
          </p:nvSpPr>
          <p:spPr bwMode="auto">
            <a:xfrm>
              <a:off x="843" y="1921"/>
              <a:ext cx="44" cy="44"/>
            </a:xfrm>
            <a:prstGeom prst="ellipse">
              <a:avLst/>
            </a:prstGeom>
            <a:solidFill>
              <a:schemeClr val="tx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ro-RO">
                <a:solidFill>
                  <a:srgbClr val="292929"/>
                </a:solidFill>
              </a:endParaRPr>
            </a:p>
          </p:txBody>
        </p:sp>
        <p:sp>
          <p:nvSpPr>
            <p:cNvPr id="3078" name="Oval 6"/>
            <p:cNvSpPr>
              <a:spLocks noChangeArrowheads="1"/>
            </p:cNvSpPr>
            <p:nvPr/>
          </p:nvSpPr>
          <p:spPr bwMode="auto">
            <a:xfrm>
              <a:off x="1046" y="1921"/>
              <a:ext cx="44" cy="44"/>
            </a:xfrm>
            <a:prstGeom prst="ellipse">
              <a:avLst/>
            </a:prstGeom>
            <a:solidFill>
              <a:schemeClr val="tx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ro-RO">
                <a:solidFill>
                  <a:srgbClr val="292929"/>
                </a:solidFill>
              </a:endParaRPr>
            </a:p>
          </p:txBody>
        </p:sp>
        <p:cxnSp>
          <p:nvCxnSpPr>
            <p:cNvPr id="3079" name="AutoShape 7"/>
            <p:cNvCxnSpPr>
              <a:cxnSpLocks noChangeShapeType="1"/>
              <a:stCxn id="3076" idx="1"/>
              <a:endCxn id="3081" idx="1"/>
            </p:cNvCxnSpPr>
            <p:nvPr/>
          </p:nvCxnSpPr>
          <p:spPr bwMode="auto">
            <a:xfrm rot="10800000" flipH="1" flipV="1">
              <a:off x="567" y="1185"/>
              <a:ext cx="309" cy="751"/>
            </a:xfrm>
            <a:prstGeom prst="bentConnector3">
              <a:avLst>
                <a:gd name="adj1" fmla="val -46602"/>
              </a:avLst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cxnSp>
          <p:nvCxnSpPr>
            <p:cNvPr id="3080" name="AutoShape 8"/>
            <p:cNvCxnSpPr>
              <a:cxnSpLocks noChangeShapeType="1"/>
              <a:stCxn id="3076" idx="3"/>
              <a:endCxn id="3078" idx="6"/>
            </p:cNvCxnSpPr>
            <p:nvPr/>
          </p:nvCxnSpPr>
          <p:spPr bwMode="auto">
            <a:xfrm flipH="1">
              <a:off x="1090" y="1185"/>
              <a:ext cx="339" cy="758"/>
            </a:xfrm>
            <a:prstGeom prst="bentConnector3">
              <a:avLst>
                <a:gd name="adj1" fmla="val -42477"/>
              </a:avLst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</p:grpSp>
      <p:sp>
        <p:nvSpPr>
          <p:cNvPr id="3081" name="Text Box 9"/>
          <p:cNvSpPr txBox="1">
            <a:spLocks noChangeArrowheads="1"/>
          </p:cNvSpPr>
          <p:nvPr/>
        </p:nvSpPr>
        <p:spPr bwMode="auto">
          <a:xfrm>
            <a:off x="2914650" y="2889251"/>
            <a:ext cx="287338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en-US" altLang="ro-RO">
                <a:solidFill>
                  <a:srgbClr val="292929"/>
                </a:solidFill>
              </a:rPr>
              <a:t>~</a:t>
            </a:r>
            <a:endParaRPr lang="ro-RO" altLang="ro-RO">
              <a:solidFill>
                <a:srgbClr val="292929"/>
              </a:solidFill>
            </a:endParaRPr>
          </a:p>
        </p:txBody>
      </p:sp>
      <p:sp>
        <p:nvSpPr>
          <p:cNvPr id="3082" name="Text Box 10"/>
          <p:cNvSpPr txBox="1">
            <a:spLocks noChangeArrowheads="1"/>
          </p:cNvSpPr>
          <p:nvPr/>
        </p:nvSpPr>
        <p:spPr bwMode="auto">
          <a:xfrm>
            <a:off x="2927351" y="3068638"/>
            <a:ext cx="2889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en-US" altLang="ro-RO" sz="2400" i="1">
                <a:solidFill>
                  <a:srgbClr val="292929"/>
                </a:solidFill>
                <a:latin typeface="Monotype Corsiva" panose="03010101010201010101" pitchFamily="66" charset="0"/>
              </a:rPr>
              <a:t>u</a:t>
            </a:r>
            <a:endParaRPr lang="ro-RO" altLang="ro-RO" sz="2400" i="1">
              <a:solidFill>
                <a:srgbClr val="292929"/>
              </a:solidFill>
              <a:latin typeface="Monotype Corsiva" panose="03010101010201010101" pitchFamily="66" charset="0"/>
            </a:endParaRPr>
          </a:p>
        </p:txBody>
      </p:sp>
      <p:sp>
        <p:nvSpPr>
          <p:cNvPr id="3083" name="Text Box 11"/>
          <p:cNvSpPr txBox="1">
            <a:spLocks noChangeArrowheads="1"/>
          </p:cNvSpPr>
          <p:nvPr/>
        </p:nvSpPr>
        <p:spPr bwMode="auto">
          <a:xfrm>
            <a:off x="1814514" y="2312988"/>
            <a:ext cx="2889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en-US" altLang="ro-RO" sz="2400" i="1">
                <a:solidFill>
                  <a:srgbClr val="292929"/>
                </a:solidFill>
                <a:latin typeface="Monotype Corsiva" panose="03010101010201010101" pitchFamily="66" charset="0"/>
              </a:rPr>
              <a:t>i</a:t>
            </a:r>
            <a:endParaRPr lang="ro-RO" altLang="ro-RO" sz="2400" i="1">
              <a:solidFill>
                <a:srgbClr val="292929"/>
              </a:solidFill>
              <a:latin typeface="Monotype Corsiva" panose="03010101010201010101" pitchFamily="66" charset="0"/>
            </a:endParaRPr>
          </a:p>
        </p:txBody>
      </p:sp>
      <p:sp>
        <p:nvSpPr>
          <p:cNvPr id="3084" name="Text Box 12"/>
          <p:cNvSpPr txBox="1">
            <a:spLocks noChangeArrowheads="1"/>
          </p:cNvSpPr>
          <p:nvPr/>
        </p:nvSpPr>
        <p:spPr bwMode="auto">
          <a:xfrm>
            <a:off x="2927351" y="1341438"/>
            <a:ext cx="57626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en-US" altLang="ro-RO" sz="2400">
                <a:solidFill>
                  <a:srgbClr val="292929"/>
                </a:solidFill>
              </a:rPr>
              <a:t>R</a:t>
            </a:r>
            <a:endParaRPr lang="ro-RO" altLang="ro-RO" sz="2400">
              <a:solidFill>
                <a:srgbClr val="292929"/>
              </a:solidFill>
            </a:endParaRPr>
          </a:p>
        </p:txBody>
      </p:sp>
      <p:graphicFrame>
        <p:nvGraphicFramePr>
          <p:cNvPr id="3088" name="Object 16"/>
          <p:cNvGraphicFramePr>
            <a:graphicFrameLocks noChangeAspect="1"/>
          </p:cNvGraphicFramePr>
          <p:nvPr>
            <p:extLst/>
          </p:nvPr>
        </p:nvGraphicFramePr>
        <p:xfrm>
          <a:off x="6943726" y="3272507"/>
          <a:ext cx="881063" cy="3159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5" name="Equation" r:id="rId3" imgW="495000" imgH="177480" progId="Equation.3">
                  <p:embed/>
                </p:oleObj>
              </mc:Choice>
              <mc:Fallback>
                <p:oleObj name="Equation" r:id="rId3" imgW="495000" imgH="17748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943726" y="3272507"/>
                        <a:ext cx="881063" cy="31591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090" name="Line 18"/>
          <p:cNvSpPr>
            <a:spLocks noChangeShapeType="1"/>
          </p:cNvSpPr>
          <p:nvPr/>
        </p:nvSpPr>
        <p:spPr bwMode="auto">
          <a:xfrm>
            <a:off x="6096001" y="2349500"/>
            <a:ext cx="1871663" cy="0"/>
          </a:xfrm>
          <a:prstGeom prst="line">
            <a:avLst/>
          </a:prstGeom>
          <a:noFill/>
          <a:ln w="38100">
            <a:solidFill>
              <a:srgbClr val="000099"/>
            </a:solidFill>
            <a:round/>
            <a:headEnd/>
            <a:tailEnd type="triangle" w="lg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o-RO">
              <a:solidFill>
                <a:srgbClr val="292929"/>
              </a:solidFill>
            </a:endParaRPr>
          </a:p>
        </p:txBody>
      </p:sp>
      <p:sp>
        <p:nvSpPr>
          <p:cNvPr id="3091" name="Line 19"/>
          <p:cNvSpPr>
            <a:spLocks noChangeShapeType="1"/>
          </p:cNvSpPr>
          <p:nvPr/>
        </p:nvSpPr>
        <p:spPr bwMode="auto">
          <a:xfrm>
            <a:off x="6096000" y="2392363"/>
            <a:ext cx="2736850" cy="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 type="triangle" w="lg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o-RO">
              <a:solidFill>
                <a:srgbClr val="292929"/>
              </a:solidFill>
            </a:endParaRPr>
          </a:p>
        </p:txBody>
      </p:sp>
      <p:graphicFrame>
        <p:nvGraphicFramePr>
          <p:cNvPr id="3093" name="Object 21"/>
          <p:cNvGraphicFramePr>
            <a:graphicFrameLocks noChangeAspect="1"/>
          </p:cNvGraphicFramePr>
          <p:nvPr/>
        </p:nvGraphicFramePr>
        <p:xfrm>
          <a:off x="7824788" y="1916113"/>
          <a:ext cx="315912" cy="406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6" name="Equation" r:id="rId5" imgW="177480" imgH="228600" progId="Equation.3">
                  <p:embed/>
                </p:oleObj>
              </mc:Choice>
              <mc:Fallback>
                <p:oleObj name="Equation" r:id="rId5" imgW="177480" imgH="2286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824788" y="1916113"/>
                        <a:ext cx="315912" cy="4064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tx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accent2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094" name="Object 22"/>
          <p:cNvGraphicFramePr>
            <a:graphicFrameLocks noChangeAspect="1"/>
          </p:cNvGraphicFramePr>
          <p:nvPr>
            <p:extLst/>
          </p:nvPr>
        </p:nvGraphicFramePr>
        <p:xfrm>
          <a:off x="8948738" y="2216150"/>
          <a:ext cx="406400" cy="406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7" name="Equation" r:id="rId7" imgW="228600" imgH="228600" progId="Equation.3">
                  <p:embed/>
                </p:oleObj>
              </mc:Choice>
              <mc:Fallback>
                <p:oleObj name="Equation" r:id="rId7" imgW="228600" imgH="2286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948738" y="2216150"/>
                        <a:ext cx="406400" cy="4064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tx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accent2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" name="Object 31"/>
          <p:cNvGraphicFramePr>
            <a:graphicFrameLocks noChangeAspect="1"/>
          </p:cNvGraphicFramePr>
          <p:nvPr>
            <p:extLst/>
          </p:nvPr>
        </p:nvGraphicFramePr>
        <p:xfrm>
          <a:off x="6096001" y="3964426"/>
          <a:ext cx="4847723" cy="29480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9"/>
          </a:graphicData>
        </a:graphic>
      </p:graphicFrame>
      <p:sp>
        <p:nvSpPr>
          <p:cNvPr id="3104" name="Text Box 32"/>
          <p:cNvSpPr txBox="1">
            <a:spLocks noChangeArrowheads="1"/>
          </p:cNvSpPr>
          <p:nvPr/>
        </p:nvSpPr>
        <p:spPr bwMode="auto">
          <a:xfrm>
            <a:off x="2208214" y="1"/>
            <a:ext cx="7775575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ro-RO" altLang="ro-RO" sz="3600" dirty="0">
                <a:solidFill>
                  <a:srgbClr val="3366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Black" panose="020B0A04020102020204" pitchFamily="34" charset="0"/>
              </a:rPr>
              <a:t>Rezistorul în curent alternativ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4725988" y="1246872"/>
            <a:ext cx="52578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o-RO" dirty="0">
                <a:solidFill>
                  <a:srgbClr val="292929"/>
                </a:solidFill>
              </a:rPr>
              <a:t>Consideram un circuit de curent alternativ cu un rezistor de rezistenta R la bornele caruia se aplica tensiunea alternativa  u(t)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4332523" y="2532501"/>
            <a:ext cx="23204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o-RO" dirty="0">
                <a:solidFill>
                  <a:srgbClr val="292929"/>
                </a:solidFill>
              </a:rPr>
              <a:t>u(t) = U</a:t>
            </a:r>
            <a:r>
              <a:rPr lang="ro-RO" baseline="-25000" dirty="0">
                <a:solidFill>
                  <a:srgbClr val="292929"/>
                </a:solidFill>
              </a:rPr>
              <a:t>m</a:t>
            </a:r>
            <a:r>
              <a:rPr lang="ro-RO" dirty="0">
                <a:solidFill>
                  <a:srgbClr val="292929"/>
                </a:solidFill>
              </a:rPr>
              <a:t> sin</a:t>
            </a:r>
            <a:r>
              <a:rPr lang="el-GR" dirty="0">
                <a:solidFill>
                  <a:srgbClr val="292929"/>
                </a:solidFill>
                <a:latin typeface="Calibri Light" panose="020F0302020204030204" pitchFamily="34" charset="0"/>
              </a:rPr>
              <a:t>ω</a:t>
            </a:r>
            <a:r>
              <a:rPr lang="ro-RO" dirty="0">
                <a:solidFill>
                  <a:srgbClr val="292929"/>
                </a:solidFill>
                <a:latin typeface="Calibri Light" panose="020F0302020204030204" pitchFamily="34" charset="0"/>
              </a:rPr>
              <a:t>t</a:t>
            </a:r>
            <a:r>
              <a:rPr lang="ro-RO" baseline="-25000" dirty="0">
                <a:solidFill>
                  <a:srgbClr val="292929"/>
                </a:solidFill>
              </a:rPr>
              <a:t> 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4627563" y="2981482"/>
            <a:ext cx="29368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o-RO" dirty="0">
                <a:solidFill>
                  <a:srgbClr val="292929"/>
                </a:solidFill>
              </a:rPr>
              <a:t>Caderea de tensiune va fi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608328" y="3630964"/>
            <a:ext cx="4487673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o-RO" dirty="0">
                <a:solidFill>
                  <a:srgbClr val="292929"/>
                </a:solidFill>
              </a:rPr>
              <a:t>La bornele rezistentei, tensiunea si intensitatea c.a trec simultan prin valori nule si maxime deci sunt in faza.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o-RO" dirty="0">
                <a:solidFill>
                  <a:srgbClr val="292929"/>
                </a:solidFill>
              </a:rPr>
              <a:t>Concluzie: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o-RO" dirty="0">
                <a:solidFill>
                  <a:srgbClr val="292929"/>
                </a:solidFill>
              </a:rPr>
              <a:t>    - Rezistorul nu produce defazaj intre curentul stabilit prin el si tensiunea aplicata</a:t>
            </a:r>
          </a:p>
        </p:txBody>
      </p:sp>
    </p:spTree>
    <p:extLst>
      <p:ext uri="{BB962C8B-B14F-4D97-AF65-F5344CB8AC3E}">
        <p14:creationId xmlns:p14="http://schemas.microsoft.com/office/powerpoint/2010/main" val="9018029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770" decel="100000"/>
                                        <p:tgtEl>
                                          <p:spTgt spid="308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" dur="770" decel="100000"/>
                                        <p:tgtEl>
                                          <p:spTgt spid="3084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084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4" dur="770" fill="hold"/>
                                        <p:tgtEl>
                                          <p:spTgt spid="30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5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0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6" dur="770" fill="hold"/>
                                        <p:tgtEl>
                                          <p:spTgt spid="30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7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0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0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30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30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" dur="500"/>
                                        <p:tgtEl>
                                          <p:spTgt spid="30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 nodeType="clickPar">
                      <p:stCondLst>
                        <p:cond delay="indefinite"/>
                      </p:stCondLst>
                      <p:childTnLst>
                        <p:par>
                          <p:cTn id="3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8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0" dur="500"/>
                                        <p:tgtEl>
                                          <p:spTgt spid="30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4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2000"/>
                                        <p:tgtEl>
                                          <p:spTgt spid="30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9" dur="500"/>
                                        <p:tgtEl>
                                          <p:spTgt spid="30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5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2000"/>
                                        <p:tgtEl>
                                          <p:spTgt spid="30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 nodeType="clickPar">
                      <p:stCondLst>
                        <p:cond delay="indefinite"/>
                      </p:stCondLst>
                      <p:childTnLst>
                        <p:par>
                          <p:cTn id="5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6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8" dur="2000"/>
                                        <p:tgtEl>
                                          <p:spTgt spid="2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3" dur="2000"/>
                                        <p:tgtEl>
                                          <p:spTgt spid="2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chart seriesIdx="1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8" dur="2000"/>
                                        <p:tgtEl>
                                          <p:spTgt spid="2">
                                            <p:graphicEl>
                                              <a:chart seriesIdx="1" categoryIdx="-4" bldStep="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81" grpId="0"/>
      <p:bldP spid="3082" grpId="0"/>
      <p:bldP spid="3083" grpId="0"/>
      <p:bldP spid="3084" grpId="0"/>
      <p:bldP spid="3090" grpId="0" animBg="1"/>
      <p:bldP spid="3091" grpId="0" animBg="1"/>
      <p:bldGraphic spid="2" grpId="0">
        <p:bldSub>
          <a:bldChart bld="series"/>
        </p:bldSub>
      </p:bldGraphic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o-RO" sz="2000" dirty="0"/>
              <a:t>Condensator electric = </a:t>
            </a:r>
            <a:r>
              <a:rPr lang="ro-RO" sz="2000" dirty="0">
                <a:solidFill>
                  <a:schemeClr val="tx1"/>
                </a:solidFill>
                <a:effectLst/>
                <a:latin typeface="+mn-lt"/>
              </a:rPr>
              <a:t>sistem de 2 conductoare vecine( armaturi) , separate printr-un mediu izolator. Ele sunt dispozitive de stocare a sarcinii electrice.</a:t>
            </a:r>
            <a:endParaRPr lang="ro-RO" sz="2000" dirty="0"/>
          </a:p>
        </p:txBody>
      </p:sp>
      <p:graphicFrame>
        <p:nvGraphicFramePr>
          <p:cNvPr id="3" name="Object 15"/>
          <p:cNvGraphicFramePr>
            <a:graphicFrameLocks noChangeAspect="1"/>
          </p:cNvGraphicFramePr>
          <p:nvPr>
            <p:extLst/>
          </p:nvPr>
        </p:nvGraphicFramePr>
        <p:xfrm>
          <a:off x="7735851" y="1690689"/>
          <a:ext cx="1294631" cy="9947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6" name="Equation" r:id="rId3" imgW="444240" imgH="393480" progId="Equation.3">
                  <p:embed/>
                </p:oleObj>
              </mc:Choice>
              <mc:Fallback>
                <p:oleObj name="Equation" r:id="rId3" imgW="444240" imgH="39348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735851" y="1690689"/>
                        <a:ext cx="1294631" cy="994787"/>
                      </a:xfrm>
                      <a:prstGeom prst="rect">
                        <a:avLst/>
                      </a:prstGeom>
                      <a:noFill/>
                      <a:ex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1847528" y="1593667"/>
            <a:ext cx="48794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o-RO" dirty="0">
                <a:solidFill>
                  <a:srgbClr val="292929"/>
                </a:solidFill>
              </a:rPr>
              <a:t>Capacitatea C a unui condensator e marimea fizica scalara definita de relatia  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883532" y="3439671"/>
            <a:ext cx="84249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o-RO" dirty="0">
                <a:solidFill>
                  <a:srgbClr val="292929"/>
                </a:solidFill>
              </a:rPr>
              <a:t>Condensator plan = condensator in care cele 2 armaturi sunt placi plane, paralele</a:t>
            </a:r>
          </a:p>
        </p:txBody>
      </p:sp>
      <p:graphicFrame>
        <p:nvGraphicFramePr>
          <p:cNvPr id="6" name="Object 15"/>
          <p:cNvGraphicFramePr>
            <a:graphicFrameLocks noChangeAspect="1"/>
          </p:cNvGraphicFramePr>
          <p:nvPr>
            <p:extLst/>
          </p:nvPr>
        </p:nvGraphicFramePr>
        <p:xfrm>
          <a:off x="2783632" y="4011226"/>
          <a:ext cx="927100" cy="6969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7" name="Equation" r:id="rId5" imgW="520560" imgH="393480" progId="Equation.3">
                  <p:embed/>
                </p:oleObj>
              </mc:Choice>
              <mc:Fallback>
                <p:oleObj name="Equation" r:id="rId5" imgW="520560" imgH="39348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783632" y="4011226"/>
                        <a:ext cx="927100" cy="69691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4871864" y="4005064"/>
            <a:ext cx="460851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l-GR" dirty="0">
                <a:solidFill>
                  <a:srgbClr val="292929"/>
                </a:solidFill>
                <a:latin typeface="Calibri Light" panose="020F0302020204030204" pitchFamily="34" charset="0"/>
              </a:rPr>
              <a:t>ε</a:t>
            </a:r>
            <a:r>
              <a:rPr lang="ro-RO" dirty="0">
                <a:solidFill>
                  <a:srgbClr val="292929"/>
                </a:solidFill>
                <a:latin typeface="Calibri Light" panose="020F0302020204030204" pitchFamily="34" charset="0"/>
              </a:rPr>
              <a:t> = permitivitatea relativa a mediului izolator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o-RO" dirty="0">
                <a:solidFill>
                  <a:srgbClr val="292929"/>
                </a:solidFill>
                <a:latin typeface="Calibri Light" panose="020F0302020204030204" pitchFamily="34" charset="0"/>
              </a:rPr>
              <a:t>S = aria suprafetei comune a armaturilor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o-RO" dirty="0">
                <a:solidFill>
                  <a:srgbClr val="292929"/>
                </a:solidFill>
                <a:latin typeface="Calibri Light" panose="020F0302020204030204" pitchFamily="34" charset="0"/>
              </a:rPr>
              <a:t>d = distanta dintre armaturi </a:t>
            </a:r>
            <a:endParaRPr lang="ro-RO" dirty="0">
              <a:solidFill>
                <a:srgbClr val="292929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991544" y="2669096"/>
            <a:ext cx="669674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o-RO" dirty="0">
                <a:solidFill>
                  <a:srgbClr val="292929"/>
                </a:solidFill>
              </a:rPr>
              <a:t>q = sarcina electrica de pe armatura condesatorului 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o-RO" dirty="0">
                <a:solidFill>
                  <a:srgbClr val="292929"/>
                </a:solidFill>
              </a:rPr>
              <a:t>U = tensiunea la bornele condensatorului</a:t>
            </a:r>
          </a:p>
        </p:txBody>
      </p:sp>
    </p:spTree>
    <p:extLst>
      <p:ext uri="{BB962C8B-B14F-4D97-AF65-F5344CB8AC3E}">
        <p14:creationId xmlns:p14="http://schemas.microsoft.com/office/powerpoint/2010/main" val="6391836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6" name="Oval 4"/>
          <p:cNvSpPr>
            <a:spLocks noChangeArrowheads="1"/>
          </p:cNvSpPr>
          <p:nvPr/>
        </p:nvSpPr>
        <p:spPr bwMode="auto">
          <a:xfrm>
            <a:off x="2862263" y="3049588"/>
            <a:ext cx="69850" cy="69850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o-RO"/>
          </a:p>
        </p:txBody>
      </p:sp>
      <p:sp>
        <p:nvSpPr>
          <p:cNvPr id="69637" name="Oval 5"/>
          <p:cNvSpPr>
            <a:spLocks noChangeArrowheads="1"/>
          </p:cNvSpPr>
          <p:nvPr/>
        </p:nvSpPr>
        <p:spPr bwMode="auto">
          <a:xfrm>
            <a:off x="3184525" y="3049588"/>
            <a:ext cx="69850" cy="69850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o-RO"/>
          </a:p>
        </p:txBody>
      </p:sp>
      <p:cxnSp>
        <p:nvCxnSpPr>
          <p:cNvPr id="69638" name="AutoShape 6"/>
          <p:cNvCxnSpPr>
            <a:cxnSpLocks noChangeShapeType="1"/>
            <a:stCxn id="69661" idx="1"/>
            <a:endCxn id="69640" idx="1"/>
          </p:cNvCxnSpPr>
          <p:nvPr/>
        </p:nvCxnSpPr>
        <p:spPr bwMode="auto">
          <a:xfrm rot="10800000" flipH="1" flipV="1">
            <a:off x="2876550" y="1889126"/>
            <a:ext cx="38100" cy="1184275"/>
          </a:xfrm>
          <a:prstGeom prst="bentConnector3">
            <a:avLst>
              <a:gd name="adj1" fmla="val -1920833"/>
            </a:avLst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69639" name="AutoShape 7"/>
          <p:cNvCxnSpPr>
            <a:cxnSpLocks noChangeShapeType="1"/>
          </p:cNvCxnSpPr>
          <p:nvPr/>
        </p:nvCxnSpPr>
        <p:spPr bwMode="auto">
          <a:xfrm>
            <a:off x="3216275" y="1874016"/>
            <a:ext cx="38100" cy="1195388"/>
          </a:xfrm>
          <a:prstGeom prst="bentConnector3">
            <a:avLst>
              <a:gd name="adj1" fmla="val 1800000"/>
            </a:avLst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69640" name="Text Box 8"/>
          <p:cNvSpPr txBox="1">
            <a:spLocks noChangeArrowheads="1"/>
          </p:cNvSpPr>
          <p:nvPr/>
        </p:nvSpPr>
        <p:spPr bwMode="auto">
          <a:xfrm>
            <a:off x="2914650" y="2889251"/>
            <a:ext cx="287338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ro-RO"/>
              <a:t>~</a:t>
            </a:r>
            <a:endParaRPr lang="ro-RO" altLang="ro-RO"/>
          </a:p>
        </p:txBody>
      </p:sp>
      <p:sp>
        <p:nvSpPr>
          <p:cNvPr id="69641" name="Text Box 9"/>
          <p:cNvSpPr txBox="1">
            <a:spLocks noChangeArrowheads="1"/>
          </p:cNvSpPr>
          <p:nvPr/>
        </p:nvSpPr>
        <p:spPr bwMode="auto">
          <a:xfrm>
            <a:off x="2927351" y="3068638"/>
            <a:ext cx="2889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ro-RO" sz="2400" i="1">
                <a:latin typeface="Monotype Corsiva" panose="03010101010201010101" pitchFamily="66" charset="0"/>
              </a:rPr>
              <a:t>u</a:t>
            </a:r>
            <a:endParaRPr lang="ro-RO" altLang="ro-RO" sz="2400" i="1">
              <a:latin typeface="Monotype Corsiva" panose="03010101010201010101" pitchFamily="66" charset="0"/>
            </a:endParaRPr>
          </a:p>
        </p:txBody>
      </p:sp>
      <p:sp>
        <p:nvSpPr>
          <p:cNvPr id="69642" name="Text Box 10"/>
          <p:cNvSpPr txBox="1">
            <a:spLocks noChangeArrowheads="1"/>
          </p:cNvSpPr>
          <p:nvPr/>
        </p:nvSpPr>
        <p:spPr bwMode="auto">
          <a:xfrm>
            <a:off x="1814514" y="2312988"/>
            <a:ext cx="2889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ro-RO" sz="2400" i="1">
                <a:latin typeface="Monotype Corsiva" panose="03010101010201010101" pitchFamily="66" charset="0"/>
              </a:rPr>
              <a:t>i</a:t>
            </a:r>
            <a:endParaRPr lang="ro-RO" altLang="ro-RO" sz="2400" i="1">
              <a:latin typeface="Monotype Corsiva" panose="03010101010201010101" pitchFamily="66" charset="0"/>
            </a:endParaRPr>
          </a:p>
        </p:txBody>
      </p:sp>
      <p:sp>
        <p:nvSpPr>
          <p:cNvPr id="69643" name="Text Box 11"/>
          <p:cNvSpPr txBox="1">
            <a:spLocks noChangeArrowheads="1"/>
          </p:cNvSpPr>
          <p:nvPr/>
        </p:nvSpPr>
        <p:spPr bwMode="auto">
          <a:xfrm>
            <a:off x="2495551" y="1412875"/>
            <a:ext cx="57626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o-RO" altLang="ro-RO" sz="2400"/>
              <a:t>C</a:t>
            </a:r>
          </a:p>
        </p:txBody>
      </p:sp>
      <p:sp>
        <p:nvSpPr>
          <p:cNvPr id="69652" name="Text Box 20"/>
          <p:cNvSpPr txBox="1">
            <a:spLocks noChangeArrowheads="1"/>
          </p:cNvSpPr>
          <p:nvPr/>
        </p:nvSpPr>
        <p:spPr bwMode="auto">
          <a:xfrm>
            <a:off x="1524001" y="1"/>
            <a:ext cx="9093200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ro-RO" altLang="ro-RO" sz="3600" dirty="0">
                <a:solidFill>
                  <a:srgbClr val="3366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Black" panose="020B0A04020102020204" pitchFamily="34" charset="0"/>
              </a:rPr>
              <a:t>Condensatorul în curent alternativ</a:t>
            </a:r>
          </a:p>
        </p:txBody>
      </p:sp>
      <p:sp>
        <p:nvSpPr>
          <p:cNvPr id="69661" name="Rectangle 29"/>
          <p:cNvSpPr>
            <a:spLocks noChangeArrowheads="1"/>
          </p:cNvSpPr>
          <p:nvPr/>
        </p:nvSpPr>
        <p:spPr bwMode="auto">
          <a:xfrm>
            <a:off x="2876551" y="1600201"/>
            <a:ext cx="73025" cy="576263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o-RO"/>
          </a:p>
        </p:txBody>
      </p:sp>
      <p:sp>
        <p:nvSpPr>
          <p:cNvPr id="69662" name="Rectangle 30"/>
          <p:cNvSpPr>
            <a:spLocks noChangeArrowheads="1"/>
          </p:cNvSpPr>
          <p:nvPr/>
        </p:nvSpPr>
        <p:spPr bwMode="auto">
          <a:xfrm>
            <a:off x="3143251" y="1600201"/>
            <a:ext cx="73025" cy="576263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o-RO"/>
          </a:p>
        </p:txBody>
      </p:sp>
      <p:sp>
        <p:nvSpPr>
          <p:cNvPr id="4" name="Rectangle 3"/>
          <p:cNvSpPr/>
          <p:nvPr/>
        </p:nvSpPr>
        <p:spPr>
          <a:xfrm>
            <a:off x="4182047" y="1287382"/>
            <a:ext cx="602278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o-RO" dirty="0"/>
              <a:t>Consideram un circuit de curent alternativ cu un condensator ideal (cu R si L neglijabile) de capacitate C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2243213" y="3456373"/>
            <a:ext cx="6236221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o-RO" dirty="0"/>
              <a:t>Obs.- Daca la borne se aplica o tensiune</a:t>
            </a:r>
          </a:p>
          <a:p>
            <a:r>
              <a:rPr lang="ro-RO" dirty="0"/>
              <a:t>   -continua -curentul nu circula (circuitul este intrerupt de dielectricul dintre armaturile condensatorului), C deschide circuitul</a:t>
            </a:r>
          </a:p>
          <a:p>
            <a:r>
              <a:rPr lang="ro-RO" dirty="0"/>
              <a:t>   -altenativa -</a:t>
            </a:r>
            <a:r>
              <a:rPr lang="ro-RO" dirty="0">
                <a:solidFill>
                  <a:srgbClr val="292929"/>
                </a:solidFill>
              </a:rPr>
              <a:t>curentul circula – C inchide circuitul de c.a</a:t>
            </a:r>
          </a:p>
          <a:p>
            <a:r>
              <a:rPr lang="ro-RO" dirty="0">
                <a:solidFill>
                  <a:srgbClr val="292929"/>
                </a:solidFill>
              </a:rPr>
              <a:t>Explicatie- cand U aplicata la borne creste, C se incarca iar cand tensiunea scade, C se descarca </a:t>
            </a:r>
            <a:endParaRPr lang="ro-RO" dirty="0"/>
          </a:p>
        </p:txBody>
      </p:sp>
    </p:spTree>
    <p:extLst>
      <p:ext uri="{BB962C8B-B14F-4D97-AF65-F5344CB8AC3E}">
        <p14:creationId xmlns:p14="http://schemas.microsoft.com/office/powerpoint/2010/main" val="252010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6964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69643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69643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696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696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696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696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696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696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696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9640" grpId="0"/>
      <p:bldP spid="69641" grpId="0"/>
      <p:bldP spid="69642" grpId="0"/>
      <p:bldP spid="6964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40017" y="3645025"/>
            <a:ext cx="4925995" cy="2993395"/>
          </a:xfrm>
          <a:prstGeom prst="rect">
            <a:avLst/>
          </a:prstGeom>
        </p:spPr>
      </p:pic>
      <p:graphicFrame>
        <p:nvGraphicFramePr>
          <p:cNvPr id="3" name="Object 12"/>
          <p:cNvGraphicFramePr>
            <a:graphicFrameLocks noChangeAspect="1"/>
          </p:cNvGraphicFramePr>
          <p:nvPr>
            <p:extLst/>
          </p:nvPr>
        </p:nvGraphicFramePr>
        <p:xfrm>
          <a:off x="3546469" y="2927102"/>
          <a:ext cx="2370137" cy="7000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5" name="Equation" r:id="rId4" imgW="1333440" imgH="393480" progId="Equation.3">
                  <p:embed/>
                </p:oleObj>
              </mc:Choice>
              <mc:Fallback>
                <p:oleObj name="Equation" r:id="rId4" imgW="1333440" imgH="39348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546469" y="2927102"/>
                        <a:ext cx="2370137" cy="70008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Object 23"/>
          <p:cNvGraphicFramePr>
            <a:graphicFrameLocks noChangeAspect="1"/>
          </p:cNvGraphicFramePr>
          <p:nvPr/>
        </p:nvGraphicFramePr>
        <p:xfrm>
          <a:off x="1830388" y="5935663"/>
          <a:ext cx="1263650" cy="6969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6" name="Equation" r:id="rId6" imgW="711000" imgH="393480" progId="Equation.3">
                  <p:embed/>
                </p:oleObj>
              </mc:Choice>
              <mc:Fallback>
                <p:oleObj name="Equation" r:id="rId6" imgW="711000" imgH="39348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830388" y="5935663"/>
                        <a:ext cx="1263650" cy="69691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8" name="Picture 7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070042" y="1139873"/>
            <a:ext cx="2371550" cy="499915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2002304" y="327842"/>
            <a:ext cx="69054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o-RO" dirty="0"/>
              <a:t>Sa consideram ca la borne se aplica o tensiune alternativa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Box 12"/>
              <p:cNvSpPr txBox="1"/>
              <p:nvPr/>
            </p:nvSpPr>
            <p:spPr>
              <a:xfrm>
                <a:off x="2250571" y="1658027"/>
                <a:ext cx="3083088" cy="276999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r>
                  <a:rPr lang="ro-RO" dirty="0"/>
                  <a:t>q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pt-BR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ro-RO" i="1">
                            <a:latin typeface="Cambria Math" panose="02040503050406030204" pitchFamily="18" charset="0"/>
                          </a:rPr>
                          <m:t>𝑡</m:t>
                        </m:r>
                      </m:e>
                    </m:d>
                    <m:r>
                      <a:rPr lang="pt-BR" i="1">
                        <a:latin typeface="Cambria Math" panose="02040503050406030204" pitchFamily="18" charset="0"/>
                      </a:rPr>
                      <m:t>=</m:t>
                    </m:r>
                    <m:r>
                      <a:rPr lang="ro-RO" i="1">
                        <a:latin typeface="Cambria Math" panose="02040503050406030204" pitchFamily="18" charset="0"/>
                      </a:rPr>
                      <m:t>𝐶</m:t>
                    </m:r>
                    <m:r>
                      <a:rPr lang="ro-RO" i="1">
                        <a:latin typeface="Cambria Math" panose="02040503050406030204" pitchFamily="18" charset="0"/>
                      </a:rPr>
                      <m:t>.</m:t>
                    </m:r>
                    <m:r>
                      <a:rPr lang="ro-RO" i="1">
                        <a:latin typeface="Cambria Math" panose="02040503050406030204" pitchFamily="18" charset="0"/>
                      </a:rPr>
                      <m:t>𝑢</m:t>
                    </m:r>
                    <m:d>
                      <m:dPr>
                        <m:ctrlPr>
                          <a:rPr lang="ro-RO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ro-RO" i="1">
                            <a:latin typeface="Cambria Math" panose="02040503050406030204" pitchFamily="18" charset="0"/>
                          </a:rPr>
                          <m:t>𝑡</m:t>
                        </m:r>
                      </m:e>
                    </m:d>
                    <m:r>
                      <a:rPr lang="ro-RO" i="1">
                        <a:latin typeface="Cambria Math" panose="02040503050406030204" pitchFamily="18" charset="0"/>
                      </a:rPr>
                      <m:t>=</m:t>
                    </m:r>
                    <m:r>
                      <a:rPr lang="ro-RO" i="1">
                        <a:latin typeface="Cambria Math" panose="02040503050406030204" pitchFamily="18" charset="0"/>
                      </a:rPr>
                      <m:t>𝐶</m:t>
                    </m:r>
                    <m:r>
                      <a:rPr lang="ro-RO" i="1">
                        <a:latin typeface="Cambria Math" panose="02040503050406030204" pitchFamily="18" charset="0"/>
                      </a:rPr>
                      <m:t> </m:t>
                    </m:r>
                    <m:r>
                      <a:rPr lang="ro-RO" i="1">
                        <a:latin typeface="Cambria Math" panose="02040503050406030204" pitchFamily="18" charset="0"/>
                      </a:rPr>
                      <m:t>𝑈𝑚</m:t>
                    </m:r>
                    <m:sSub>
                      <m:sSubPr>
                        <m:ctrlPr>
                          <a:rPr lang="pt-BR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ro-RO" i="1"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ro-RO" i="1">
                            <a:latin typeface="Cambria Math" panose="02040503050406030204" pitchFamily="18" charset="0"/>
                          </a:rPr>
                          <m:t>𝑠𝑖𝑛</m:t>
                        </m:r>
                        <m:r>
                          <m:rPr>
                            <m:sty m:val="p"/>
                          </m:rPr>
                          <a:rPr lang="el-GR" i="1">
                            <a:latin typeface="Cambria Math" panose="02040503050406030204" pitchFamily="18" charset="0"/>
                          </a:rPr>
                          <m:t>ω</m:t>
                        </m:r>
                        <m:r>
                          <a:rPr lang="ro-RO" i="1">
                            <a:latin typeface="Cambria Math" panose="02040503050406030204" pitchFamily="18" charset="0"/>
                          </a:rPr>
                          <m:t>𝑡</m:t>
                        </m:r>
                        <m:r>
                          <a:rPr lang="ro-RO" i="1">
                            <a:latin typeface="Cambria Math" panose="02040503050406030204" pitchFamily="18" charset="0"/>
                          </a:rPr>
                          <m:t> </m:t>
                        </m:r>
                      </m:e>
                      <m:sub/>
                    </m:sSub>
                  </m:oMath>
                </a14:m>
                <a:endParaRPr lang="ro-RO" dirty="0"/>
              </a:p>
            </p:txBody>
          </p:sp>
        </mc:Choice>
        <mc:Fallback xmlns="">
          <p:sp>
            <p:nvSpPr>
              <p:cNvPr id="13" name="TextBox 1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50571" y="1658027"/>
                <a:ext cx="3083088" cy="276999"/>
              </a:xfrm>
              <a:prstGeom prst="rect">
                <a:avLst/>
              </a:prstGeom>
              <a:blipFill rotWithShape="0">
                <a:blip r:embed="rId9"/>
                <a:stretch>
                  <a:fillRect l="-4545" t="-28889" b="-51111"/>
                </a:stretch>
              </a:blipFill>
            </p:spPr>
            <p:txBody>
              <a:bodyPr/>
              <a:lstStyle/>
              <a:p>
                <a:r>
                  <a:rPr lang="ro-RO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14" name="Object 12"/>
          <p:cNvGraphicFramePr>
            <a:graphicFrameLocks noChangeAspect="1"/>
          </p:cNvGraphicFramePr>
          <p:nvPr>
            <p:extLst/>
          </p:nvPr>
        </p:nvGraphicFramePr>
        <p:xfrm>
          <a:off x="2957156" y="2194239"/>
          <a:ext cx="2484437" cy="406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7" name="Equation" r:id="rId10" imgW="1396800" imgH="228600" progId="Equation.3">
                  <p:embed/>
                </p:oleObj>
              </mc:Choice>
              <mc:Fallback>
                <p:oleObj name="Equation" r:id="rId10" imgW="1396800" imgH="2286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57156" y="2194239"/>
                        <a:ext cx="2484437" cy="4064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5" name="TextBox 14"/>
          <p:cNvSpPr txBox="1"/>
          <p:nvPr/>
        </p:nvSpPr>
        <p:spPr>
          <a:xfrm>
            <a:off x="1844963" y="2643271"/>
            <a:ext cx="345263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o-RO" dirty="0"/>
              <a:t>care se poate rescrie </a:t>
            </a:r>
          </a:p>
        </p:txBody>
      </p:sp>
      <p:graphicFrame>
        <p:nvGraphicFramePr>
          <p:cNvPr id="16" name="Object 12"/>
          <p:cNvGraphicFramePr>
            <a:graphicFrameLocks noChangeAspect="1"/>
          </p:cNvGraphicFramePr>
          <p:nvPr>
            <p:extLst/>
          </p:nvPr>
        </p:nvGraphicFramePr>
        <p:xfrm>
          <a:off x="3488385" y="3910366"/>
          <a:ext cx="1579562" cy="406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8" name="Equation" r:id="rId12" imgW="888840" imgH="228600" progId="Equation.3">
                  <p:embed/>
                </p:oleObj>
              </mc:Choice>
              <mc:Fallback>
                <p:oleObj name="Equation" r:id="rId12" imgW="888840" imgH="2286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3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488385" y="3910366"/>
                        <a:ext cx="1579562" cy="4064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7" name="TextBox 16"/>
          <p:cNvSpPr txBox="1"/>
          <p:nvPr/>
        </p:nvSpPr>
        <p:spPr>
          <a:xfrm>
            <a:off x="1617101" y="3562620"/>
            <a:ext cx="385833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o-RO" dirty="0"/>
              <a:t>Unde intensitatea max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633015" y="4354617"/>
            <a:ext cx="4462985" cy="15081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o-RO" dirty="0"/>
              <a:t>Comparand i(t) cu u(t) – intr-un circ. de c.a. In care e un C ideal , I este in avans de faza cu </a:t>
            </a:r>
            <a:r>
              <a:rPr lang="el-GR" dirty="0">
                <a:latin typeface="Calibri Light" panose="020F0302020204030204" pitchFamily="34" charset="0"/>
              </a:rPr>
              <a:t>π</a:t>
            </a:r>
            <a:r>
              <a:rPr lang="ro-RO" dirty="0">
                <a:latin typeface="Calibri Light" panose="020F0302020204030204" pitchFamily="34" charset="0"/>
              </a:rPr>
              <a:t>/2fata de tensiune.</a:t>
            </a:r>
          </a:p>
          <a:p>
            <a:r>
              <a:rPr lang="ro-RO" dirty="0">
                <a:latin typeface="Calibri Light" panose="020F0302020204030204" pitchFamily="34" charset="0"/>
              </a:rPr>
              <a:t>Prezenta C in circ.de c.a. Introduce o rezistenta aparenta = </a:t>
            </a:r>
            <a:r>
              <a:rPr lang="ro-RO" sz="2000" b="1" i="1" dirty="0">
                <a:latin typeface="Calibri Light" panose="020F0302020204030204" pitchFamily="34" charset="0"/>
              </a:rPr>
              <a:t>reactanta capacitiva  Xc </a:t>
            </a:r>
            <a:endParaRPr lang="ro-RO" sz="2000" b="1" i="1" dirty="0"/>
          </a:p>
        </p:txBody>
      </p:sp>
      <p:sp>
        <p:nvSpPr>
          <p:cNvPr id="19" name="Line 17"/>
          <p:cNvSpPr>
            <a:spLocks noChangeShapeType="1"/>
          </p:cNvSpPr>
          <p:nvPr/>
        </p:nvSpPr>
        <p:spPr bwMode="auto">
          <a:xfrm>
            <a:off x="8472264" y="1946400"/>
            <a:ext cx="0" cy="1698625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 type="triangle" w="lg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o-RO"/>
          </a:p>
        </p:txBody>
      </p:sp>
      <p:sp>
        <p:nvSpPr>
          <p:cNvPr id="20" name="Line 16"/>
          <p:cNvSpPr>
            <a:spLocks noChangeShapeType="1"/>
          </p:cNvSpPr>
          <p:nvPr/>
        </p:nvSpPr>
        <p:spPr bwMode="auto">
          <a:xfrm>
            <a:off x="8472265" y="1946399"/>
            <a:ext cx="1285875" cy="0"/>
          </a:xfrm>
          <a:prstGeom prst="line">
            <a:avLst/>
          </a:prstGeom>
          <a:noFill/>
          <a:ln w="38100">
            <a:solidFill>
              <a:srgbClr val="000099"/>
            </a:solidFill>
            <a:round/>
            <a:headEnd/>
            <a:tailEnd type="triangle" w="lg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o-RO"/>
          </a:p>
        </p:txBody>
      </p:sp>
      <p:sp>
        <p:nvSpPr>
          <p:cNvPr id="21" name="Arc 32"/>
          <p:cNvSpPr>
            <a:spLocks/>
          </p:cNvSpPr>
          <p:nvPr/>
        </p:nvSpPr>
        <p:spPr bwMode="auto">
          <a:xfrm flipV="1">
            <a:off x="8494763" y="1978536"/>
            <a:ext cx="503238" cy="504825"/>
          </a:xfrm>
          <a:custGeom>
            <a:avLst/>
            <a:gdLst>
              <a:gd name="G0" fmla="+- 0 0 0"/>
              <a:gd name="G1" fmla="+- 21600 0 0"/>
              <a:gd name="G2" fmla="+- 21600 0 0"/>
              <a:gd name="T0" fmla="*/ 0 w 21600"/>
              <a:gd name="T1" fmla="*/ 0 h 21600"/>
              <a:gd name="T2" fmla="*/ 21600 w 21600"/>
              <a:gd name="T3" fmla="*/ 21600 h 21600"/>
              <a:gd name="T4" fmla="*/ 0 w 21600"/>
              <a:gd name="T5" fmla="*/ 216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21600" fill="none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</a:path>
              <a:path w="21600" h="21600" stroke="0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  <a:lnTo>
                  <a:pt x="0" y="21600"/>
                </a:lnTo>
                <a:close/>
              </a:path>
            </a:pathLst>
          </a:custGeom>
          <a:noFill/>
          <a:ln w="28575">
            <a:solidFill>
              <a:srgbClr val="FFFF00"/>
            </a:solidFill>
            <a:round/>
            <a:headEnd type="triangle" w="med" len="med"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o-RO"/>
          </a:p>
        </p:txBody>
      </p:sp>
      <p:graphicFrame>
        <p:nvGraphicFramePr>
          <p:cNvPr id="22" name="Object 18"/>
          <p:cNvGraphicFramePr>
            <a:graphicFrameLocks noChangeAspect="1"/>
          </p:cNvGraphicFramePr>
          <p:nvPr>
            <p:extLst/>
          </p:nvPr>
        </p:nvGraphicFramePr>
        <p:xfrm>
          <a:off x="9995061" y="1632504"/>
          <a:ext cx="315913" cy="406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9" name="Equation" r:id="rId14" imgW="177480" imgH="228600" progId="Equation.3">
                  <p:embed/>
                </p:oleObj>
              </mc:Choice>
              <mc:Fallback>
                <p:oleObj name="Equation" r:id="rId14" imgW="177480" imgH="2286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995061" y="1632504"/>
                        <a:ext cx="315913" cy="4064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tx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accent2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3" name="Object 21"/>
          <p:cNvGraphicFramePr>
            <a:graphicFrameLocks noChangeAspect="1"/>
          </p:cNvGraphicFramePr>
          <p:nvPr>
            <p:extLst/>
          </p:nvPr>
        </p:nvGraphicFramePr>
        <p:xfrm>
          <a:off x="9283358" y="2369170"/>
          <a:ext cx="357187" cy="5048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00" name="Equation" r:id="rId16" imgW="279360" imgH="393480" progId="Equation.3">
                  <p:embed/>
                </p:oleObj>
              </mc:Choice>
              <mc:Fallback>
                <p:oleObj name="Equation" r:id="rId16" imgW="279360" imgH="39348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283358" y="2369170"/>
                        <a:ext cx="357187" cy="5048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tx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accent2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4" name="Object 19"/>
          <p:cNvGraphicFramePr>
            <a:graphicFrameLocks noChangeAspect="1"/>
          </p:cNvGraphicFramePr>
          <p:nvPr>
            <p:extLst/>
          </p:nvPr>
        </p:nvGraphicFramePr>
        <p:xfrm>
          <a:off x="7902825" y="3196978"/>
          <a:ext cx="495300" cy="4302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01" name="Equation" r:id="rId18" imgW="279360" imgH="241200" progId="Equation.3">
                  <p:embed/>
                </p:oleObj>
              </mc:Choice>
              <mc:Fallback>
                <p:oleObj name="Equation" r:id="rId18" imgW="279360" imgH="2412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902825" y="3196978"/>
                        <a:ext cx="495300" cy="4302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tx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accent2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4497407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00"/>
                            </p:stCondLst>
                            <p:childTnLst>
                              <p:par>
                                <p:cTn id="21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00"/>
                            </p:stCondLst>
                            <p:childTnLst>
                              <p:par>
                                <p:cTn id="4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500"/>
                            </p:stCondLst>
                            <p:childTnLst>
                              <p:par>
                                <p:cTn id="4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20" grpId="0" animBg="1"/>
      <p:bldP spid="21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8633" name="Group 25"/>
          <p:cNvGrpSpPr>
            <a:grpSpLocks/>
          </p:cNvGrpSpPr>
          <p:nvPr/>
        </p:nvGrpSpPr>
        <p:grpSpPr bwMode="auto">
          <a:xfrm>
            <a:off x="2424114" y="1773238"/>
            <a:ext cx="1368425" cy="1346200"/>
            <a:chOff x="567" y="1117"/>
            <a:chExt cx="862" cy="848"/>
          </a:xfrm>
        </p:grpSpPr>
        <p:sp>
          <p:nvSpPr>
            <p:cNvPr id="68611" name="Rectangle 3" descr="Diagonale ascendente late"/>
            <p:cNvSpPr>
              <a:spLocks noChangeArrowheads="1"/>
            </p:cNvSpPr>
            <p:nvPr/>
          </p:nvSpPr>
          <p:spPr bwMode="auto">
            <a:xfrm>
              <a:off x="567" y="1117"/>
              <a:ext cx="862" cy="136"/>
            </a:xfrm>
            <a:prstGeom prst="rect">
              <a:avLst/>
            </a:prstGeom>
            <a:pattFill prst="wdUpDiag">
              <a:fgClr>
                <a:schemeClr val="accent1"/>
              </a:fgClr>
              <a:bgClr>
                <a:schemeClr val="bg1"/>
              </a:bgClr>
            </a:patt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ro-RO"/>
            </a:p>
          </p:txBody>
        </p:sp>
        <p:sp>
          <p:nvSpPr>
            <p:cNvPr id="68612" name="Oval 4"/>
            <p:cNvSpPr>
              <a:spLocks noChangeArrowheads="1"/>
            </p:cNvSpPr>
            <p:nvPr/>
          </p:nvSpPr>
          <p:spPr bwMode="auto">
            <a:xfrm>
              <a:off x="843" y="1921"/>
              <a:ext cx="44" cy="44"/>
            </a:xfrm>
            <a:prstGeom prst="ellipse">
              <a:avLst/>
            </a:prstGeom>
            <a:solidFill>
              <a:schemeClr val="tx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ro-RO"/>
            </a:p>
          </p:txBody>
        </p:sp>
        <p:sp>
          <p:nvSpPr>
            <p:cNvPr id="68613" name="Oval 5"/>
            <p:cNvSpPr>
              <a:spLocks noChangeArrowheads="1"/>
            </p:cNvSpPr>
            <p:nvPr/>
          </p:nvSpPr>
          <p:spPr bwMode="auto">
            <a:xfrm>
              <a:off x="1046" y="1921"/>
              <a:ext cx="44" cy="44"/>
            </a:xfrm>
            <a:prstGeom prst="ellipse">
              <a:avLst/>
            </a:prstGeom>
            <a:solidFill>
              <a:schemeClr val="tx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ro-RO"/>
            </a:p>
          </p:txBody>
        </p:sp>
        <p:cxnSp>
          <p:nvCxnSpPr>
            <p:cNvPr id="68614" name="AutoShape 6"/>
            <p:cNvCxnSpPr>
              <a:cxnSpLocks noChangeShapeType="1"/>
              <a:stCxn id="68611" idx="1"/>
              <a:endCxn id="68616" idx="1"/>
            </p:cNvCxnSpPr>
            <p:nvPr/>
          </p:nvCxnSpPr>
          <p:spPr bwMode="auto">
            <a:xfrm rot="10800000" flipH="1" flipV="1">
              <a:off x="567" y="1185"/>
              <a:ext cx="309" cy="751"/>
            </a:xfrm>
            <a:prstGeom prst="bentConnector3">
              <a:avLst>
                <a:gd name="adj1" fmla="val -46602"/>
              </a:avLst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cxnSp>
          <p:nvCxnSpPr>
            <p:cNvPr id="68615" name="AutoShape 7"/>
            <p:cNvCxnSpPr>
              <a:cxnSpLocks noChangeShapeType="1"/>
              <a:stCxn id="68611" idx="3"/>
              <a:endCxn id="68613" idx="6"/>
            </p:cNvCxnSpPr>
            <p:nvPr/>
          </p:nvCxnSpPr>
          <p:spPr bwMode="auto">
            <a:xfrm flipH="1">
              <a:off x="1090" y="1185"/>
              <a:ext cx="339" cy="758"/>
            </a:xfrm>
            <a:prstGeom prst="bentConnector3">
              <a:avLst>
                <a:gd name="adj1" fmla="val -42477"/>
              </a:avLst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</p:grpSp>
      <p:sp>
        <p:nvSpPr>
          <p:cNvPr id="68616" name="Text Box 8"/>
          <p:cNvSpPr txBox="1">
            <a:spLocks noChangeArrowheads="1"/>
          </p:cNvSpPr>
          <p:nvPr/>
        </p:nvSpPr>
        <p:spPr bwMode="auto">
          <a:xfrm>
            <a:off x="2914650" y="2889251"/>
            <a:ext cx="287338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ro-RO"/>
              <a:t>~</a:t>
            </a:r>
            <a:endParaRPr lang="ro-RO" altLang="ro-RO"/>
          </a:p>
        </p:txBody>
      </p:sp>
      <p:sp>
        <p:nvSpPr>
          <p:cNvPr id="68617" name="Text Box 9"/>
          <p:cNvSpPr txBox="1">
            <a:spLocks noChangeArrowheads="1"/>
          </p:cNvSpPr>
          <p:nvPr/>
        </p:nvSpPr>
        <p:spPr bwMode="auto">
          <a:xfrm>
            <a:off x="2927351" y="3068638"/>
            <a:ext cx="2889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ro-RO" sz="2400" i="1">
                <a:latin typeface="Monotype Corsiva" panose="03010101010201010101" pitchFamily="66" charset="0"/>
              </a:rPr>
              <a:t>u</a:t>
            </a:r>
            <a:endParaRPr lang="ro-RO" altLang="ro-RO" sz="2400" i="1">
              <a:latin typeface="Monotype Corsiva" panose="03010101010201010101" pitchFamily="66" charset="0"/>
            </a:endParaRPr>
          </a:p>
        </p:txBody>
      </p:sp>
      <p:sp>
        <p:nvSpPr>
          <p:cNvPr id="68618" name="Text Box 10"/>
          <p:cNvSpPr txBox="1">
            <a:spLocks noChangeArrowheads="1"/>
          </p:cNvSpPr>
          <p:nvPr/>
        </p:nvSpPr>
        <p:spPr bwMode="auto">
          <a:xfrm>
            <a:off x="1814514" y="2312988"/>
            <a:ext cx="2889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ro-RO" sz="2400" i="1">
                <a:latin typeface="Monotype Corsiva" panose="03010101010201010101" pitchFamily="66" charset="0"/>
              </a:rPr>
              <a:t>i</a:t>
            </a:r>
            <a:endParaRPr lang="ro-RO" altLang="ro-RO" sz="2400" i="1">
              <a:latin typeface="Monotype Corsiva" panose="03010101010201010101" pitchFamily="66" charset="0"/>
            </a:endParaRPr>
          </a:p>
        </p:txBody>
      </p:sp>
      <p:sp>
        <p:nvSpPr>
          <p:cNvPr id="68619" name="Text Box 11"/>
          <p:cNvSpPr txBox="1">
            <a:spLocks noChangeArrowheads="1"/>
          </p:cNvSpPr>
          <p:nvPr/>
        </p:nvSpPr>
        <p:spPr bwMode="auto">
          <a:xfrm>
            <a:off x="2927351" y="1341438"/>
            <a:ext cx="57626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o-RO" altLang="ro-RO" sz="2400"/>
              <a:t>L</a:t>
            </a:r>
          </a:p>
        </p:txBody>
      </p:sp>
      <p:graphicFrame>
        <p:nvGraphicFramePr>
          <p:cNvPr id="68620" name="Object 12"/>
          <p:cNvGraphicFramePr>
            <a:graphicFrameLocks noChangeAspect="1"/>
          </p:cNvGraphicFramePr>
          <p:nvPr>
            <p:extLst/>
          </p:nvPr>
        </p:nvGraphicFramePr>
        <p:xfrm>
          <a:off x="4521201" y="1474788"/>
          <a:ext cx="1717675" cy="406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19" name="Equation" r:id="rId3" imgW="965160" imgH="228600" progId="Equation.3">
                  <p:embed/>
                </p:oleObj>
              </mc:Choice>
              <mc:Fallback>
                <p:oleObj name="Equation" r:id="rId3" imgW="965160" imgH="2286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21201" y="1474788"/>
                        <a:ext cx="1717675" cy="4064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8624" name="Line 16"/>
          <p:cNvSpPr>
            <a:spLocks noChangeShapeType="1"/>
          </p:cNvSpPr>
          <p:nvPr/>
        </p:nvSpPr>
        <p:spPr bwMode="auto">
          <a:xfrm>
            <a:off x="9048040" y="3072197"/>
            <a:ext cx="1285875" cy="0"/>
          </a:xfrm>
          <a:prstGeom prst="line">
            <a:avLst/>
          </a:prstGeom>
          <a:noFill/>
          <a:ln w="38100">
            <a:solidFill>
              <a:srgbClr val="000099"/>
            </a:solidFill>
            <a:round/>
            <a:headEnd/>
            <a:tailEnd type="triangle" w="lg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o-RO"/>
          </a:p>
        </p:txBody>
      </p:sp>
      <p:sp>
        <p:nvSpPr>
          <p:cNvPr id="68625" name="Line 17"/>
          <p:cNvSpPr>
            <a:spLocks noChangeShapeType="1"/>
          </p:cNvSpPr>
          <p:nvPr/>
        </p:nvSpPr>
        <p:spPr bwMode="auto">
          <a:xfrm flipV="1">
            <a:off x="9048039" y="1370014"/>
            <a:ext cx="0" cy="1698625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 type="triangle" w="lg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o-RO"/>
          </a:p>
        </p:txBody>
      </p:sp>
      <p:graphicFrame>
        <p:nvGraphicFramePr>
          <p:cNvPr id="68626" name="Object 18"/>
          <p:cNvGraphicFramePr>
            <a:graphicFrameLocks noChangeAspect="1"/>
          </p:cNvGraphicFramePr>
          <p:nvPr>
            <p:extLst/>
          </p:nvPr>
        </p:nvGraphicFramePr>
        <p:xfrm>
          <a:off x="10245899" y="2678113"/>
          <a:ext cx="315912" cy="406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20" name="Equation" r:id="rId5" imgW="177480" imgH="228600" progId="Equation.3">
                  <p:embed/>
                </p:oleObj>
              </mc:Choice>
              <mc:Fallback>
                <p:oleObj name="Equation" r:id="rId5" imgW="177480" imgH="2286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245899" y="2678113"/>
                        <a:ext cx="315912" cy="4064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tx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accent2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8627" name="Object 19"/>
          <p:cNvGraphicFramePr>
            <a:graphicFrameLocks noChangeAspect="1"/>
          </p:cNvGraphicFramePr>
          <p:nvPr>
            <p:extLst/>
          </p:nvPr>
        </p:nvGraphicFramePr>
        <p:xfrm>
          <a:off x="8505024" y="1341438"/>
          <a:ext cx="473075" cy="4302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21" name="Equation" r:id="rId7" imgW="266400" imgH="241200" progId="Equation.3">
                  <p:embed/>
                </p:oleObj>
              </mc:Choice>
              <mc:Fallback>
                <p:oleObj name="Equation" r:id="rId7" imgW="266400" imgH="2412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505024" y="1341438"/>
                        <a:ext cx="473075" cy="4302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tx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accent2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8629" name="Text Box 21"/>
          <p:cNvSpPr txBox="1">
            <a:spLocks noChangeArrowheads="1"/>
          </p:cNvSpPr>
          <p:nvPr/>
        </p:nvSpPr>
        <p:spPr bwMode="auto">
          <a:xfrm>
            <a:off x="2208214" y="1"/>
            <a:ext cx="7775575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ro-RO" altLang="ro-RO" sz="3600" dirty="0">
                <a:solidFill>
                  <a:srgbClr val="3366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Black" panose="020B0A04020102020204" pitchFamily="34" charset="0"/>
              </a:rPr>
              <a:t>Bobina în curent alternativ</a:t>
            </a:r>
          </a:p>
        </p:txBody>
      </p:sp>
      <p:graphicFrame>
        <p:nvGraphicFramePr>
          <p:cNvPr id="68634" name="Object 26"/>
          <p:cNvGraphicFramePr>
            <a:graphicFrameLocks noChangeAspect="1"/>
          </p:cNvGraphicFramePr>
          <p:nvPr>
            <p:extLst/>
          </p:nvPr>
        </p:nvGraphicFramePr>
        <p:xfrm>
          <a:off x="9690977" y="2076351"/>
          <a:ext cx="211137" cy="5048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22" name="Equation" r:id="rId9" imgW="164880" imgH="393480" progId="Equation.3">
                  <p:embed/>
                </p:oleObj>
              </mc:Choice>
              <mc:Fallback>
                <p:oleObj name="Equation" r:id="rId9" imgW="164880" imgH="39348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690977" y="2076351"/>
                        <a:ext cx="211137" cy="5048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tx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accent2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" name="Object 33"/>
          <p:cNvGraphicFramePr>
            <a:graphicFrameLocks noChangeAspect="1"/>
          </p:cNvGraphicFramePr>
          <p:nvPr>
            <p:extLst/>
          </p:nvPr>
        </p:nvGraphicFramePr>
        <p:xfrm>
          <a:off x="5784048" y="3478598"/>
          <a:ext cx="5441950" cy="34131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1"/>
          </a:graphicData>
        </a:graphic>
      </p:graphicFrame>
      <p:sp>
        <p:nvSpPr>
          <p:cNvPr id="68642" name="Arc 34"/>
          <p:cNvSpPr>
            <a:spLocks/>
          </p:cNvSpPr>
          <p:nvPr/>
        </p:nvSpPr>
        <p:spPr bwMode="auto">
          <a:xfrm>
            <a:off x="9014023" y="2631638"/>
            <a:ext cx="431800" cy="431800"/>
          </a:xfrm>
          <a:custGeom>
            <a:avLst/>
            <a:gdLst>
              <a:gd name="G0" fmla="+- 0 0 0"/>
              <a:gd name="G1" fmla="+- 21600 0 0"/>
              <a:gd name="G2" fmla="+- 21600 0 0"/>
              <a:gd name="T0" fmla="*/ 0 w 21600"/>
              <a:gd name="T1" fmla="*/ 0 h 21600"/>
              <a:gd name="T2" fmla="*/ 21600 w 21600"/>
              <a:gd name="T3" fmla="*/ 21600 h 21600"/>
              <a:gd name="T4" fmla="*/ 0 w 21600"/>
              <a:gd name="T5" fmla="*/ 216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21600" fill="none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</a:path>
              <a:path w="21600" h="21600" stroke="0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  <a:lnTo>
                  <a:pt x="0" y="21600"/>
                </a:lnTo>
                <a:close/>
              </a:path>
            </a:pathLst>
          </a:custGeom>
          <a:noFill/>
          <a:ln w="28575">
            <a:solidFill>
              <a:srgbClr val="FFFF00"/>
            </a:solidFill>
            <a:round/>
            <a:headEnd type="triangle" w="med" len="med"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o-RO"/>
          </a:p>
        </p:txBody>
      </p:sp>
      <p:sp>
        <p:nvSpPr>
          <p:cNvPr id="3" name="TextBox 2"/>
          <p:cNvSpPr txBox="1"/>
          <p:nvPr/>
        </p:nvSpPr>
        <p:spPr>
          <a:xfrm>
            <a:off x="1671009" y="724804"/>
            <a:ext cx="85689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o-RO" dirty="0"/>
              <a:t>Un circuit ce contine o bobina ideala(cu R si C neglijabile) de inductanta L. La bornele ei se aplica o tensiune alternativa.Circuitul e parcurs de un curent de intensitate 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Box 3"/>
              <p:cNvSpPr txBox="1"/>
              <p:nvPr/>
            </p:nvSpPr>
            <p:spPr>
              <a:xfrm>
                <a:off x="4132264" y="2076350"/>
                <a:ext cx="4700040" cy="10474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ro-RO" dirty="0"/>
                  <a:t>Curentul genereaza un camp mag.variabil, in bobina se genereaza prin autoinductie o t.e.m   e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ro-RO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sty m:val="p"/>
                          </m:rPr>
                          <a:rPr lang="el-GR" i="1">
                            <a:latin typeface="Cambria Math" panose="02040503050406030204" pitchFamily="18" charset="0"/>
                          </a:rPr>
                          <m:t>ΔΦ</m:t>
                        </m:r>
                      </m:num>
                      <m:den>
                        <m:r>
                          <m:rPr>
                            <m:sty m:val="p"/>
                          </m:rPr>
                          <a:rPr lang="el-GR" i="1">
                            <a:latin typeface="Cambria Math" panose="02040503050406030204" pitchFamily="18" charset="0"/>
                          </a:rPr>
                          <m:t>Δ</m:t>
                        </m:r>
                        <m:r>
                          <a:rPr lang="ro-RO" i="1">
                            <a:latin typeface="Cambria Math" panose="02040503050406030204" pitchFamily="18" charset="0"/>
                          </a:rPr>
                          <m:t>𝑡</m:t>
                        </m:r>
                      </m:den>
                    </m:f>
                    <m:r>
                      <a:rPr lang="ro-RO" i="1">
                        <a:latin typeface="Cambria Math" panose="02040503050406030204" pitchFamily="18" charset="0"/>
                      </a:rPr>
                      <m:t> =−</m:t>
                    </m:r>
                    <m:r>
                      <a:rPr lang="ro-RO" i="1">
                        <a:latin typeface="Cambria Math" panose="02040503050406030204" pitchFamily="18" charset="0"/>
                      </a:rPr>
                      <m:t>𝐿</m:t>
                    </m:r>
                    <m:f>
                      <m:fPr>
                        <m:ctrlPr>
                          <a:rPr lang="ro-RO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sty m:val="p"/>
                          </m:rPr>
                          <a:rPr lang="el-GR" i="1">
                            <a:latin typeface="Cambria Math" panose="02040503050406030204" pitchFamily="18" charset="0"/>
                          </a:rPr>
                          <m:t>Δ</m:t>
                        </m:r>
                        <m:r>
                          <a:rPr lang="ro-RO" i="1">
                            <a:latin typeface="Cambria Math" panose="02040503050406030204" pitchFamily="18" charset="0"/>
                          </a:rPr>
                          <m:t>𝑙</m:t>
                        </m:r>
                      </m:num>
                      <m:den>
                        <m:r>
                          <m:rPr>
                            <m:sty m:val="p"/>
                          </m:rPr>
                          <a:rPr lang="el-GR" i="1">
                            <a:latin typeface="Cambria Math" panose="02040503050406030204" pitchFamily="18" charset="0"/>
                          </a:rPr>
                          <m:t>Δ</m:t>
                        </m:r>
                        <m:r>
                          <a:rPr lang="ro-RO" i="1">
                            <a:latin typeface="Cambria Math" panose="02040503050406030204" pitchFamily="18" charset="0"/>
                          </a:rPr>
                          <m:t>𝑡</m:t>
                        </m:r>
                      </m:den>
                    </m:f>
                  </m:oMath>
                </a14:m>
                <a:endParaRPr lang="ro-RO" dirty="0"/>
              </a:p>
            </p:txBody>
          </p:sp>
        </mc:Choice>
        <mc:Fallback xmlns="">
          <p:sp>
            <p:nvSpPr>
              <p:cNvPr id="4" name="TextBox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08264" y="2076350"/>
                <a:ext cx="4700040" cy="1047466"/>
              </a:xfrm>
              <a:prstGeom prst="rect">
                <a:avLst/>
              </a:prstGeom>
              <a:blipFill rotWithShape="0">
                <a:blip r:embed="rId12"/>
                <a:stretch>
                  <a:fillRect l="-1167" t="-3509" b="-2924"/>
                </a:stretch>
              </a:blipFill>
            </p:spPr>
            <p:txBody>
              <a:bodyPr/>
              <a:lstStyle/>
              <a:p>
                <a:r>
                  <a:rPr lang="ro-RO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27" name="Object 12"/>
          <p:cNvGraphicFramePr>
            <a:graphicFrameLocks noChangeAspect="1"/>
          </p:cNvGraphicFramePr>
          <p:nvPr>
            <p:extLst/>
          </p:nvPr>
        </p:nvGraphicFramePr>
        <p:xfrm>
          <a:off x="3678239" y="3263900"/>
          <a:ext cx="2574925" cy="406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23" name="Equation" r:id="rId13" imgW="1447560" imgH="228600" progId="Equation.3">
                  <p:embed/>
                </p:oleObj>
              </mc:Choice>
              <mc:Fallback>
                <p:oleObj name="Equation" r:id="rId13" imgW="1447560" imgH="2286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678239" y="3263900"/>
                        <a:ext cx="2574925" cy="4064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1671010" y="3789040"/>
            <a:ext cx="411303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o-RO" dirty="0"/>
              <a:t>Fiind o bobina ideala (R=0) , e(t) este egala si opusa tensiunii aplicate la bornele circ.  u(t) = -e(t) </a:t>
            </a:r>
          </a:p>
        </p:txBody>
      </p:sp>
      <p:graphicFrame>
        <p:nvGraphicFramePr>
          <p:cNvPr id="29" name="Object 12"/>
          <p:cNvGraphicFramePr>
            <a:graphicFrameLocks noChangeAspect="1"/>
          </p:cNvGraphicFramePr>
          <p:nvPr>
            <p:extLst/>
          </p:nvPr>
        </p:nvGraphicFramePr>
        <p:xfrm>
          <a:off x="2189356" y="4866864"/>
          <a:ext cx="2439987" cy="406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24" name="Equation" r:id="rId15" imgW="1371600" imgH="228600" progId="Equation.3">
                  <p:embed/>
                </p:oleObj>
              </mc:Choice>
              <mc:Fallback>
                <p:oleObj name="Equation" r:id="rId15" imgW="1371600" imgH="2286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89356" y="4866864"/>
                        <a:ext cx="2439987" cy="4064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Rectangle 5"/>
          <p:cNvSpPr/>
          <p:nvPr/>
        </p:nvSpPr>
        <p:spPr>
          <a:xfrm>
            <a:off x="1660652" y="5401489"/>
            <a:ext cx="217104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ro-RO" dirty="0">
                <a:solidFill>
                  <a:srgbClr val="292929"/>
                </a:solidFill>
              </a:rPr>
              <a:t>care se poate rescrie </a:t>
            </a:r>
          </a:p>
        </p:txBody>
      </p:sp>
      <p:graphicFrame>
        <p:nvGraphicFramePr>
          <p:cNvPr id="31" name="Object 12"/>
          <p:cNvGraphicFramePr>
            <a:graphicFrameLocks noChangeAspect="1"/>
          </p:cNvGraphicFramePr>
          <p:nvPr>
            <p:extLst/>
          </p:nvPr>
        </p:nvGraphicFramePr>
        <p:xfrm>
          <a:off x="2103439" y="5879078"/>
          <a:ext cx="2505075" cy="7000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25" name="Equation" r:id="rId17" imgW="1409400" imgH="393480" progId="Equation.3">
                  <p:embed/>
                </p:oleObj>
              </mc:Choice>
              <mc:Fallback>
                <p:oleObj name="Equation" r:id="rId17" imgW="1409400" imgH="39348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03439" y="5879078"/>
                        <a:ext cx="2505075" cy="70008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3101122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686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68619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68619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686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686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686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686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686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686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686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8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86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686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686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7" dur="500"/>
                                        <p:tgtEl>
                                          <p:spTgt spid="686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3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2000"/>
                                        <p:tgtEl>
                                          <p:spTgt spid="686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 nodeType="clickPar">
                      <p:stCondLst>
                        <p:cond delay="indefinite"/>
                      </p:stCondLst>
                      <p:childTnLst>
                        <p:par>
                          <p:cTn id="4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4" presetID="18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46" dur="500"/>
                                        <p:tgtEl>
                                          <p:spTgt spid="686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4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2000"/>
                                        <p:tgtEl>
                                          <p:spTgt spid="686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18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55" dur="500"/>
                                        <p:tgtEl>
                                          <p:spTgt spid="686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2000"/>
                                        <p:tgtEl>
                                          <p:spTgt spid="686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 nodeType="clickPar">
                      <p:stCondLst>
                        <p:cond delay="indefinite"/>
                      </p:stCondLst>
                      <p:childTnLst>
                        <p:par>
                          <p:cTn id="6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1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3" dur="3000"/>
                                        <p:tgtEl>
                                          <p:spTgt spid="2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8" dur="3000"/>
                                        <p:tgtEl>
                                          <p:spTgt spid="2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chart seriesIdx="1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3" dur="3000"/>
                                        <p:tgtEl>
                                          <p:spTgt spid="2">
                                            <p:graphicEl>
                                              <a:chart seriesIdx="1" categoryIdx="-4" bldStep="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3000"/>
                            </p:stCondLst>
                            <p:childTnLst>
                              <p:par>
                                <p:cTn id="75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4000"/>
                            </p:stCondLst>
                            <p:childTnLst>
                              <p:par>
                                <p:cTn id="81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5000"/>
                            </p:stCondLst>
                            <p:childTnLst>
                              <p:par>
                                <p:cTn id="87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616" grpId="0"/>
      <p:bldP spid="68617" grpId="0"/>
      <p:bldP spid="68618" grpId="0"/>
      <p:bldP spid="68619" grpId="0"/>
      <p:bldP spid="68624" grpId="0" animBg="1"/>
      <p:bldP spid="68625" grpId="0" animBg="1"/>
      <p:bldGraphic spid="2" grpId="0">
        <p:bldSub>
          <a:bldChart bld="series"/>
        </p:bldSub>
      </p:bldGraphic>
      <p:bldP spid="68642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3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74108086"/>
              </p:ext>
            </p:extLst>
          </p:nvPr>
        </p:nvGraphicFramePr>
        <p:xfrm>
          <a:off x="4561714" y="5241690"/>
          <a:ext cx="1680059" cy="82117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30" name="Equation" r:id="rId3" imgW="660240" imgH="215640" progId="Equation.3">
                  <p:embed/>
                </p:oleObj>
              </mc:Choice>
              <mc:Fallback>
                <p:oleObj name="Equation" r:id="rId3" imgW="660240" imgH="21564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61714" y="5241690"/>
                        <a:ext cx="1680059" cy="821179"/>
                      </a:xfrm>
                      <a:prstGeom prst="rect">
                        <a:avLst/>
                      </a:prstGeom>
                      <a:noFill/>
                      <a:ex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1134142" y="1637748"/>
            <a:ext cx="47525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o-RO" sz="2800" dirty="0"/>
              <a:t>Tensiunea maxima  Um  este    </a:t>
            </a:r>
          </a:p>
        </p:txBody>
      </p:sp>
      <p:graphicFrame>
        <p:nvGraphicFramePr>
          <p:cNvPr id="6" name="Object 1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188424753"/>
              </p:ext>
            </p:extLst>
          </p:nvPr>
        </p:nvGraphicFramePr>
        <p:xfrm>
          <a:off x="6464301" y="1663700"/>
          <a:ext cx="2023716" cy="81957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31" name="Equation" r:id="rId5" imgW="876240" imgH="228600" progId="Equation.3">
                  <p:embed/>
                </p:oleObj>
              </mc:Choice>
              <mc:Fallback>
                <p:oleObj name="Equation" r:id="rId5" imgW="876240" imgH="2286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464301" y="1663700"/>
                        <a:ext cx="2023716" cy="819572"/>
                      </a:xfrm>
                      <a:prstGeom prst="rect">
                        <a:avLst/>
                      </a:prstGeom>
                      <a:noFill/>
                      <a:ex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Rectangle 6"/>
          <p:cNvSpPr/>
          <p:nvPr/>
        </p:nvSpPr>
        <p:spPr>
          <a:xfrm>
            <a:off x="815009" y="2794141"/>
            <a:ext cx="9322903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o-RO" sz="2800" dirty="0"/>
              <a:t>Comparand i(t) cu u(t) – intr-un circ. de c.a. in care e o bobina ideala , U este in avans de faza cu </a:t>
            </a:r>
            <a:r>
              <a:rPr lang="el-GR" sz="2800" dirty="0"/>
              <a:t>π</a:t>
            </a:r>
            <a:r>
              <a:rPr lang="ro-RO" sz="2800" dirty="0"/>
              <a:t>/2 fata de  I</a:t>
            </a:r>
          </a:p>
          <a:p>
            <a:r>
              <a:rPr lang="ro-RO" sz="2800" dirty="0"/>
              <a:t>Prezenta bobinei  in circ.de c.a. Introduce o rezistenta aparenta = </a:t>
            </a:r>
            <a:r>
              <a:rPr lang="ro-RO" sz="2800" b="1" i="1" dirty="0"/>
              <a:t>reactanta inductiva  X</a:t>
            </a:r>
            <a:r>
              <a:rPr lang="ro-RO" sz="2800" b="1" i="1" baseline="-25000" dirty="0"/>
              <a:t>L</a:t>
            </a:r>
            <a:r>
              <a:rPr lang="ro-RO" sz="2800" b="1" i="1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8821784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56</TotalTime>
  <Words>465</Words>
  <Application>Microsoft Office PowerPoint</Application>
  <PresentationFormat>Widescreen</PresentationFormat>
  <Paragraphs>49</Paragraphs>
  <Slides>7</Slides>
  <Notes>0</Notes>
  <HiddenSlides>0</HiddenSlides>
  <MMClips>0</MMClips>
  <ScaleCrop>false</ScaleCrop>
  <HeadingPairs>
    <vt:vector size="8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6" baseType="lpstr">
      <vt:lpstr>Arial</vt:lpstr>
      <vt:lpstr>Arial Black</vt:lpstr>
      <vt:lpstr>Calibri</vt:lpstr>
      <vt:lpstr>Calibri Light</vt:lpstr>
      <vt:lpstr>Cambria Math</vt:lpstr>
      <vt:lpstr>Futura XBlk BT</vt:lpstr>
      <vt:lpstr>Monotype Corsiva</vt:lpstr>
      <vt:lpstr>Office Theme</vt:lpstr>
      <vt:lpstr>Equation</vt:lpstr>
      <vt:lpstr>PowerPoint Presentation</vt:lpstr>
      <vt:lpstr>PowerPoint Presentation</vt:lpstr>
      <vt:lpstr>Condensator electric = sistem de 2 conductoare vecine( armaturi) , separate printr-un mediu izolator. Ele sunt dispozitive de stocare a sarcinii electrice.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User</dc:creator>
  <cp:lastModifiedBy>Microsoft account</cp:lastModifiedBy>
  <cp:revision>9</cp:revision>
  <dcterms:created xsi:type="dcterms:W3CDTF">2016-05-31T19:18:02Z</dcterms:created>
  <dcterms:modified xsi:type="dcterms:W3CDTF">2020-05-02T14:54:03Z</dcterms:modified>
</cp:coreProperties>
</file>