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0482285-C444-428F-A346-1EF5368DC9BE}" type="datetimeFigureOut">
              <a:rPr lang="ro-RO" smtClean="0"/>
              <a:t>04.05.2020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79A3350-F055-4874-9995-EEF12C96D807}" type="slidenum">
              <a:rPr lang="ro-RO" smtClean="0"/>
              <a:t>‹#›</a:t>
            </a:fld>
            <a:endParaRPr lang="ro-RO"/>
          </a:p>
        </p:txBody>
      </p:sp>
    </p:spTree>
    <p:extLst>
      <p:ext uri="{BB962C8B-B14F-4D97-AF65-F5344CB8AC3E}">
        <p14:creationId xmlns:p14="http://schemas.microsoft.com/office/powerpoint/2010/main" val="36143645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0482285-C444-428F-A346-1EF5368DC9BE}" type="datetimeFigureOut">
              <a:rPr lang="ro-RO" smtClean="0"/>
              <a:t>04.05.2020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79A3350-F055-4874-9995-EEF12C96D807}" type="slidenum">
              <a:rPr lang="ro-RO" smtClean="0"/>
              <a:t>‹#›</a:t>
            </a:fld>
            <a:endParaRPr lang="ro-RO"/>
          </a:p>
        </p:txBody>
      </p:sp>
    </p:spTree>
    <p:extLst>
      <p:ext uri="{BB962C8B-B14F-4D97-AF65-F5344CB8AC3E}">
        <p14:creationId xmlns:p14="http://schemas.microsoft.com/office/powerpoint/2010/main" val="34362199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0482285-C444-428F-A346-1EF5368DC9BE}" type="datetimeFigureOut">
              <a:rPr lang="ro-RO" smtClean="0"/>
              <a:t>04.05.2020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79A3350-F055-4874-9995-EEF12C96D807}" type="slidenum">
              <a:rPr lang="ro-RO" smtClean="0"/>
              <a:t>‹#›</a:t>
            </a:fld>
            <a:endParaRPr lang="ro-RO"/>
          </a:p>
        </p:txBody>
      </p:sp>
    </p:spTree>
    <p:extLst>
      <p:ext uri="{BB962C8B-B14F-4D97-AF65-F5344CB8AC3E}">
        <p14:creationId xmlns:p14="http://schemas.microsoft.com/office/powerpoint/2010/main" val="1964675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0482285-C444-428F-A346-1EF5368DC9BE}" type="datetimeFigureOut">
              <a:rPr lang="ro-RO" smtClean="0"/>
              <a:t>04.05.2020</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D79A3350-F055-4874-9995-EEF12C96D807}" type="slidenum">
              <a:rPr lang="ro-RO" smtClean="0"/>
              <a:t>‹#›</a:t>
            </a:fld>
            <a:endParaRPr lang="ro-RO"/>
          </a:p>
        </p:txBody>
      </p:sp>
    </p:spTree>
    <p:extLst>
      <p:ext uri="{BB962C8B-B14F-4D97-AF65-F5344CB8AC3E}">
        <p14:creationId xmlns:p14="http://schemas.microsoft.com/office/powerpoint/2010/main" val="27380497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0482285-C444-428F-A346-1EF5368DC9BE}" type="datetimeFigureOut">
              <a:rPr lang="ro-RO" smtClean="0"/>
              <a:t>04.05.2020</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D79A3350-F055-4874-9995-EEF12C96D807}" type="slidenum">
              <a:rPr lang="ro-RO" smtClean="0"/>
              <a:t>‹#›</a:t>
            </a:fld>
            <a:endParaRPr lang="ro-RO"/>
          </a:p>
        </p:txBody>
      </p:sp>
    </p:spTree>
    <p:extLst>
      <p:ext uri="{BB962C8B-B14F-4D97-AF65-F5344CB8AC3E}">
        <p14:creationId xmlns:p14="http://schemas.microsoft.com/office/powerpoint/2010/main" val="1031376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0482285-C444-428F-A346-1EF5368DC9BE}" type="datetimeFigureOut">
              <a:rPr lang="ro-RO" smtClean="0"/>
              <a:t>04.05.2020</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D79A3350-F055-4874-9995-EEF12C96D807}" type="slidenum">
              <a:rPr lang="ro-RO" smtClean="0"/>
              <a:t>‹#›</a:t>
            </a:fld>
            <a:endParaRPr lang="ro-RO"/>
          </a:p>
        </p:txBody>
      </p:sp>
    </p:spTree>
    <p:extLst>
      <p:ext uri="{BB962C8B-B14F-4D97-AF65-F5344CB8AC3E}">
        <p14:creationId xmlns:p14="http://schemas.microsoft.com/office/powerpoint/2010/main" val="4012520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482285-C444-428F-A346-1EF5368DC9BE}" type="datetimeFigureOut">
              <a:rPr lang="ro-RO" smtClean="0"/>
              <a:t>04.05.2020</a:t>
            </a:fld>
            <a:endParaRPr lang="ro-RO"/>
          </a:p>
        </p:txBody>
      </p:sp>
      <p:sp>
        <p:nvSpPr>
          <p:cNvPr id="3" name="Footer Placeholder 2"/>
          <p:cNvSpPr>
            <a:spLocks noGrp="1"/>
          </p:cNvSpPr>
          <p:nvPr>
            <p:ph type="ftr" sz="quarter" idx="11"/>
          </p:nvPr>
        </p:nvSpPr>
        <p:spPr/>
        <p:txBody>
          <a:bodyPr/>
          <a:lstStyle/>
          <a:p>
            <a:endParaRPr lang="ro-RO"/>
          </a:p>
        </p:txBody>
      </p:sp>
      <p:sp>
        <p:nvSpPr>
          <p:cNvPr id="4" name="Slide Number Placeholder 3"/>
          <p:cNvSpPr>
            <a:spLocks noGrp="1"/>
          </p:cNvSpPr>
          <p:nvPr>
            <p:ph type="sldNum" sz="quarter" idx="12"/>
          </p:nvPr>
        </p:nvSpPr>
        <p:spPr/>
        <p:txBody>
          <a:bodyPr/>
          <a:lstStyle/>
          <a:p>
            <a:fld id="{D79A3350-F055-4874-9995-EEF12C96D807}" type="slidenum">
              <a:rPr lang="ro-RO" smtClean="0"/>
              <a:t>‹#›</a:t>
            </a:fld>
            <a:endParaRPr lang="ro-RO"/>
          </a:p>
        </p:txBody>
      </p:sp>
    </p:spTree>
    <p:extLst>
      <p:ext uri="{BB962C8B-B14F-4D97-AF65-F5344CB8AC3E}">
        <p14:creationId xmlns:p14="http://schemas.microsoft.com/office/powerpoint/2010/main" val="222720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0482285-C444-428F-A346-1EF5368DC9BE}" type="datetimeFigureOut">
              <a:rPr lang="ro-RO" smtClean="0"/>
              <a:t>04.05.2020</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D79A3350-F055-4874-9995-EEF12C96D807}" type="slidenum">
              <a:rPr lang="ro-RO" smtClean="0"/>
              <a:t>‹#›</a:t>
            </a:fld>
            <a:endParaRPr lang="ro-RO"/>
          </a:p>
        </p:txBody>
      </p:sp>
    </p:spTree>
    <p:extLst>
      <p:ext uri="{BB962C8B-B14F-4D97-AF65-F5344CB8AC3E}">
        <p14:creationId xmlns:p14="http://schemas.microsoft.com/office/powerpoint/2010/main" val="3483242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0482285-C444-428F-A346-1EF5368DC9BE}" type="datetimeFigureOut">
              <a:rPr lang="ro-RO" smtClean="0"/>
              <a:t>04.05.2020</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D79A3350-F055-4874-9995-EEF12C96D807}" type="slidenum">
              <a:rPr lang="ro-RO" smtClean="0"/>
              <a:t>‹#›</a:t>
            </a:fld>
            <a:endParaRPr lang="ro-RO"/>
          </a:p>
        </p:txBody>
      </p:sp>
    </p:spTree>
    <p:extLst>
      <p:ext uri="{BB962C8B-B14F-4D97-AF65-F5344CB8AC3E}">
        <p14:creationId xmlns:p14="http://schemas.microsoft.com/office/powerpoint/2010/main" val="33247217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0482285-C444-428F-A346-1EF5368DC9BE}" type="datetimeFigureOut">
              <a:rPr lang="ro-RO" smtClean="0"/>
              <a:t>04.05.2020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79A3350-F055-4874-9995-EEF12C96D807}" type="slidenum">
              <a:rPr lang="ro-RO" smtClean="0"/>
              <a:t>‹#›</a:t>
            </a:fld>
            <a:endParaRPr lang="ro-RO"/>
          </a:p>
        </p:txBody>
      </p:sp>
    </p:spTree>
    <p:extLst>
      <p:ext uri="{BB962C8B-B14F-4D97-AF65-F5344CB8AC3E}">
        <p14:creationId xmlns:p14="http://schemas.microsoft.com/office/powerpoint/2010/main" val="6868839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0482285-C444-428F-A346-1EF5368DC9BE}" type="datetimeFigureOut">
              <a:rPr lang="ro-RO" smtClean="0"/>
              <a:t>04.05.2020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79A3350-F055-4874-9995-EEF12C96D807}" type="slidenum">
              <a:rPr lang="ro-RO" smtClean="0"/>
              <a:t>‹#›</a:t>
            </a:fld>
            <a:endParaRPr lang="ro-RO"/>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2168874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0482285-C444-428F-A346-1EF5368DC9BE}" type="datetimeFigureOut">
              <a:rPr lang="ro-RO" smtClean="0"/>
              <a:t>04.05.2020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79A3350-F055-4874-9995-EEF12C96D807}" type="slidenum">
              <a:rPr lang="ro-RO" smtClean="0"/>
              <a:t>‹#›</a:t>
            </a:fld>
            <a:endParaRPr lang="ro-RO"/>
          </a:p>
        </p:txBody>
      </p:sp>
    </p:spTree>
    <p:extLst>
      <p:ext uri="{BB962C8B-B14F-4D97-AF65-F5344CB8AC3E}">
        <p14:creationId xmlns:p14="http://schemas.microsoft.com/office/powerpoint/2010/main" val="25637420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0482285-C444-428F-A346-1EF5368DC9BE}" type="datetimeFigureOut">
              <a:rPr lang="ro-RO" smtClean="0"/>
              <a:t>04.05.2020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79A3350-F055-4874-9995-EEF12C96D807}" type="slidenum">
              <a:rPr lang="ro-RO" smtClean="0"/>
              <a:t>‹#›</a:t>
            </a:fld>
            <a:endParaRPr lang="ro-RO"/>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577069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0482285-C444-428F-A346-1EF5368DC9BE}" type="datetimeFigureOut">
              <a:rPr lang="ro-RO" smtClean="0"/>
              <a:t>04.05.2020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79A3350-F055-4874-9995-EEF12C96D807}" type="slidenum">
              <a:rPr lang="ro-RO" smtClean="0"/>
              <a:t>‹#›</a:t>
            </a:fld>
            <a:endParaRPr lang="ro-RO"/>
          </a:p>
        </p:txBody>
      </p:sp>
    </p:spTree>
    <p:extLst>
      <p:ext uri="{BB962C8B-B14F-4D97-AF65-F5344CB8AC3E}">
        <p14:creationId xmlns:p14="http://schemas.microsoft.com/office/powerpoint/2010/main" val="12221000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0482285-C444-428F-A346-1EF5368DC9BE}" type="datetimeFigureOut">
              <a:rPr lang="ro-RO" smtClean="0"/>
              <a:t>04.05.2020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79A3350-F055-4874-9995-EEF12C96D807}" type="slidenum">
              <a:rPr lang="ro-RO" smtClean="0"/>
              <a:t>‹#›</a:t>
            </a:fld>
            <a:endParaRPr lang="ro-RO"/>
          </a:p>
        </p:txBody>
      </p:sp>
    </p:spTree>
    <p:extLst>
      <p:ext uri="{BB962C8B-B14F-4D97-AF65-F5344CB8AC3E}">
        <p14:creationId xmlns:p14="http://schemas.microsoft.com/office/powerpoint/2010/main" val="42023668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0482285-C444-428F-A346-1EF5368DC9BE}" type="datetimeFigureOut">
              <a:rPr lang="ro-RO" smtClean="0"/>
              <a:t>04.05.2020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79A3350-F055-4874-9995-EEF12C96D807}" type="slidenum">
              <a:rPr lang="ro-RO" smtClean="0"/>
              <a:t>‹#›</a:t>
            </a:fld>
            <a:endParaRPr lang="ro-RO"/>
          </a:p>
        </p:txBody>
      </p:sp>
    </p:spTree>
    <p:extLst>
      <p:ext uri="{BB962C8B-B14F-4D97-AF65-F5344CB8AC3E}">
        <p14:creationId xmlns:p14="http://schemas.microsoft.com/office/powerpoint/2010/main" val="4223094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0482285-C444-428F-A346-1EF5368DC9BE}" type="datetimeFigureOut">
              <a:rPr lang="ro-RO" smtClean="0"/>
              <a:t>04.05.2020</a:t>
            </a:fld>
            <a:endParaRPr lang="ro-RO"/>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o-RO"/>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79A3350-F055-4874-9995-EEF12C96D807}" type="slidenum">
              <a:rPr lang="ro-RO" smtClean="0"/>
              <a:t>‹#›</a:t>
            </a:fld>
            <a:endParaRPr lang="ro-RO"/>
          </a:p>
        </p:txBody>
      </p:sp>
    </p:spTree>
    <p:extLst>
      <p:ext uri="{BB962C8B-B14F-4D97-AF65-F5344CB8AC3E}">
        <p14:creationId xmlns:p14="http://schemas.microsoft.com/office/powerpoint/2010/main" val="193949039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9337" y="2404531"/>
            <a:ext cx="7766936" cy="1646302"/>
          </a:xfrm>
        </p:spPr>
        <p:txBody>
          <a:bodyPr>
            <a:normAutofit fontScale="90000"/>
          </a:bodyPr>
          <a:lstStyle/>
          <a:p>
            <a:pPr algn="ctr"/>
            <a:r>
              <a:rPr lang="en-US" sz="9600" dirty="0" err="1" smtClean="0"/>
              <a:t>Fluviul</a:t>
            </a:r>
            <a:r>
              <a:rPr lang="en-US" sz="9600" dirty="0" smtClean="0"/>
              <a:t/>
            </a:r>
            <a:br>
              <a:rPr lang="en-US" sz="9600" dirty="0" smtClean="0"/>
            </a:br>
            <a:r>
              <a:rPr lang="en-US" sz="9600" dirty="0" smtClean="0"/>
              <a:t>Nil</a:t>
            </a:r>
            <a:endParaRPr lang="ro-RO" sz="9600" dirty="0"/>
          </a:p>
        </p:txBody>
      </p:sp>
      <p:sp>
        <p:nvSpPr>
          <p:cNvPr id="3" name="Subtitle 2"/>
          <p:cNvSpPr>
            <a:spLocks noGrp="1"/>
          </p:cNvSpPr>
          <p:nvPr>
            <p:ph type="subTitle" idx="1"/>
          </p:nvPr>
        </p:nvSpPr>
        <p:spPr/>
        <p:txBody>
          <a:bodyPr/>
          <a:lstStyle/>
          <a:p>
            <a:r>
              <a:rPr lang="en-US" dirty="0" err="1" smtClean="0"/>
              <a:t>Popa</a:t>
            </a:r>
            <a:r>
              <a:rPr lang="en-US" dirty="0" smtClean="0"/>
              <a:t> David</a:t>
            </a:r>
          </a:p>
          <a:p>
            <a:r>
              <a:rPr lang="en-US" dirty="0" err="1" smtClean="0"/>
              <a:t>Cls</a:t>
            </a:r>
            <a:r>
              <a:rPr lang="en-US" dirty="0" smtClean="0"/>
              <a:t>. </a:t>
            </a:r>
            <a:r>
              <a:rPr lang="en-US" dirty="0"/>
              <a:t>a</a:t>
            </a:r>
            <a:r>
              <a:rPr lang="en-US" dirty="0" smtClean="0"/>
              <a:t> 9-a M</a:t>
            </a:r>
            <a:endParaRPr lang="ro-RO" dirty="0"/>
          </a:p>
        </p:txBody>
      </p:sp>
    </p:spTree>
    <p:extLst>
      <p:ext uri="{BB962C8B-B14F-4D97-AF65-F5344CB8AC3E}">
        <p14:creationId xmlns:p14="http://schemas.microsoft.com/office/powerpoint/2010/main" val="30176468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968451" y="469900"/>
            <a:ext cx="6014434" cy="1600200"/>
          </a:xfrm>
          <a:prstGeom prst="rect">
            <a:avLst/>
          </a:prstGeom>
        </p:spPr>
      </p:pic>
      <p:sp>
        <p:nvSpPr>
          <p:cNvPr id="2" name="Title 1"/>
          <p:cNvSpPr>
            <a:spLocks noGrp="1"/>
          </p:cNvSpPr>
          <p:nvPr>
            <p:ph type="title"/>
          </p:nvPr>
        </p:nvSpPr>
        <p:spPr/>
        <p:txBody>
          <a:bodyPr/>
          <a:lstStyle/>
          <a:p>
            <a:endParaRPr lang="ro-RO" dirty="0"/>
          </a:p>
        </p:txBody>
      </p:sp>
      <p:sp>
        <p:nvSpPr>
          <p:cNvPr id="3" name="Content Placeholder 2"/>
          <p:cNvSpPr>
            <a:spLocks noGrp="1"/>
          </p:cNvSpPr>
          <p:nvPr>
            <p:ph idx="1"/>
          </p:nvPr>
        </p:nvSpPr>
        <p:spPr/>
        <p:txBody>
          <a:bodyPr>
            <a:normAutofit lnSpcReduction="10000"/>
          </a:bodyPr>
          <a:lstStyle/>
          <a:p>
            <a:r>
              <a:rPr lang="en-US" sz="3600" dirty="0" err="1" smtClean="0"/>
              <a:t>Nilul</a:t>
            </a:r>
            <a:r>
              <a:rPr lang="ro-RO" dirty="0" smtClean="0"/>
              <a:t> </a:t>
            </a:r>
            <a:r>
              <a:rPr lang="ro-RO" sz="2400" dirty="0"/>
              <a:t>este un mare fluviu din nord-estul Africii. Acesta izvorăște din munții Rwandei și Burundi și se varsă în Marea Mediterană traversând statele Sudan, Sudanul de Sud, Burundi, Rwanda, Tanzania, Uganda, Etiopia și Egipt. Cu lungimea de 6.690 km, fluviul Nil este primul fluviu ca lungime din lume, urmat de Amazon cu 6.440 km. Unele măsurători ale Amazonului de la izvoare sugerează însă o mai mare lungime a acestuia</a:t>
            </a:r>
            <a:r>
              <a:rPr lang="ro-RO" sz="2400" dirty="0" smtClean="0"/>
              <a:t>. </a:t>
            </a:r>
            <a:r>
              <a:rPr lang="ro-RO" sz="2400" dirty="0"/>
              <a:t>La vǎrsarea în mare formeazǎ o deltǎ întinsǎ cu o suprafațǎ de 24.000 km², în care locuiește 85% din populația Egiptului.</a:t>
            </a:r>
          </a:p>
        </p:txBody>
      </p:sp>
    </p:spTree>
    <p:extLst>
      <p:ext uri="{BB962C8B-B14F-4D97-AF65-F5344CB8AC3E}">
        <p14:creationId xmlns:p14="http://schemas.microsoft.com/office/powerpoint/2010/main" val="13210260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1197974" y="485581"/>
            <a:ext cx="7766936" cy="1646302"/>
          </a:xfrm>
        </p:spPr>
        <p:txBody>
          <a:bodyPr/>
          <a:lstStyle/>
          <a:p>
            <a:pPr algn="ctr"/>
            <a:r>
              <a:rPr lang="en-US" dirty="0" err="1" smtClean="0"/>
              <a:t>Izvoare</a:t>
            </a:r>
            <a:endParaRPr lang="ro-RO" dirty="0"/>
          </a:p>
        </p:txBody>
      </p:sp>
      <p:sp>
        <p:nvSpPr>
          <p:cNvPr id="5" name="Content Placeholder 4"/>
          <p:cNvSpPr>
            <a:spLocks noGrp="1"/>
          </p:cNvSpPr>
          <p:nvPr>
            <p:ph type="subTitle" idx="1"/>
          </p:nvPr>
        </p:nvSpPr>
        <p:spPr>
          <a:xfrm>
            <a:off x="978913" y="2421228"/>
            <a:ext cx="8205057" cy="2752263"/>
          </a:xfrm>
        </p:spPr>
        <p:txBody>
          <a:bodyPr>
            <a:normAutofit/>
          </a:bodyPr>
          <a:lstStyle/>
          <a:p>
            <a:pPr algn="l"/>
            <a:r>
              <a:rPr lang="ro-RO" sz="2400" dirty="0" smtClean="0">
                <a:solidFill>
                  <a:schemeClr val="tx1"/>
                </a:solidFill>
              </a:rPr>
              <a:t>Localizarea </a:t>
            </a:r>
            <a:r>
              <a:rPr lang="ro-RO" sz="2400" dirty="0">
                <a:solidFill>
                  <a:schemeClr val="tx1"/>
                </a:solidFill>
              </a:rPr>
              <a:t>izvoarelor Nilului reprezintă una dintre cele mai controversate probleme geografice, o parte din aceste izvoare găsindu-se în statele Burundi cu "Luvironza-Ruvuvu-Ruvusu-Akagera" și Rwanda cu "Rukarara-Nybarongo", alte izvoare fiind "Akagera-Nil", "Viktoria-Nil", "Albert-Nil","Bahr-al-Dșabal, "Nilul-Alb", "Nahr-an-Nil" și "Nilul".</a:t>
            </a:r>
          </a:p>
        </p:txBody>
      </p:sp>
      <p:pic>
        <p:nvPicPr>
          <p:cNvPr id="8" name="Picture 7"/>
          <p:cNvPicPr>
            <a:picLocks noChangeAspect="1"/>
          </p:cNvPicPr>
          <p:nvPr/>
        </p:nvPicPr>
        <p:blipFill>
          <a:blip r:embed="rId2"/>
          <a:stretch>
            <a:fillRect/>
          </a:stretch>
        </p:blipFill>
        <p:spPr>
          <a:xfrm>
            <a:off x="5081441" y="4920467"/>
            <a:ext cx="2686050" cy="1704975"/>
          </a:xfrm>
          <a:prstGeom prst="rect">
            <a:avLst/>
          </a:prstGeom>
        </p:spPr>
      </p:pic>
    </p:spTree>
    <p:extLst>
      <p:ext uri="{BB962C8B-B14F-4D97-AF65-F5344CB8AC3E}">
        <p14:creationId xmlns:p14="http://schemas.microsoft.com/office/powerpoint/2010/main" val="20805181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dirty="0" err="1" smtClean="0"/>
              <a:t>Afluenti</a:t>
            </a:r>
            <a:endParaRPr lang="ro-RO" sz="5400" dirty="0"/>
          </a:p>
        </p:txBody>
      </p:sp>
      <p:sp>
        <p:nvSpPr>
          <p:cNvPr id="3" name="Content Placeholder 2"/>
          <p:cNvSpPr>
            <a:spLocks noGrp="1"/>
          </p:cNvSpPr>
          <p:nvPr>
            <p:ph idx="1"/>
          </p:nvPr>
        </p:nvSpPr>
        <p:spPr/>
        <p:txBody>
          <a:bodyPr/>
          <a:lstStyle/>
          <a:p>
            <a:pPr marL="0" indent="0">
              <a:buNone/>
            </a:pPr>
            <a:r>
              <a:rPr lang="ro-RO" sz="2400" dirty="0"/>
              <a:t>Pe malul stâng:</a:t>
            </a:r>
          </a:p>
          <a:p>
            <a:pPr marL="0" indent="0">
              <a:buNone/>
            </a:pPr>
            <a:r>
              <a:rPr lang="ro-RO" dirty="0" smtClean="0"/>
              <a:t>Bahr-al-Ghazal</a:t>
            </a:r>
            <a:r>
              <a:rPr lang="en-US" dirty="0" smtClean="0"/>
              <a:t> </a:t>
            </a:r>
          </a:p>
          <a:p>
            <a:pPr marL="0" indent="0">
              <a:buNone/>
            </a:pPr>
            <a:r>
              <a:rPr lang="ro-RO" dirty="0" smtClean="0"/>
              <a:t>Wadi-al-Malik</a:t>
            </a:r>
            <a:endParaRPr lang="en-US" dirty="0" smtClean="0"/>
          </a:p>
          <a:p>
            <a:pPr marL="0" indent="0">
              <a:buNone/>
            </a:pPr>
            <a:endParaRPr lang="en-US" dirty="0" smtClean="0"/>
          </a:p>
          <a:p>
            <a:pPr marL="0" indent="0">
              <a:buNone/>
            </a:pPr>
            <a:r>
              <a:rPr lang="ro-RO" sz="2400" dirty="0" smtClean="0"/>
              <a:t>Pe </a:t>
            </a:r>
            <a:r>
              <a:rPr lang="ro-RO" sz="2400" dirty="0"/>
              <a:t>malul drept:</a:t>
            </a:r>
          </a:p>
          <a:p>
            <a:pPr marL="0" indent="0">
              <a:buNone/>
            </a:pPr>
            <a:r>
              <a:rPr lang="ro-RO" dirty="0" smtClean="0"/>
              <a:t>Atbara </a:t>
            </a:r>
            <a:r>
              <a:rPr lang="ro-RO" dirty="0"/>
              <a:t>(Nilul Negru)</a:t>
            </a:r>
          </a:p>
          <a:p>
            <a:pPr marL="0" indent="0">
              <a:buNone/>
            </a:pPr>
            <a:r>
              <a:rPr lang="ro-RO" dirty="0"/>
              <a:t>Nilul Albastru</a:t>
            </a:r>
          </a:p>
          <a:p>
            <a:pPr marL="0" indent="0">
              <a:buNone/>
            </a:pPr>
            <a:r>
              <a:rPr lang="ro-RO" dirty="0"/>
              <a:t>Sobat</a:t>
            </a:r>
          </a:p>
        </p:txBody>
      </p:sp>
      <p:pic>
        <p:nvPicPr>
          <p:cNvPr id="4" name="Picture 3"/>
          <p:cNvPicPr>
            <a:picLocks noChangeAspect="1"/>
          </p:cNvPicPr>
          <p:nvPr/>
        </p:nvPicPr>
        <p:blipFill>
          <a:blip r:embed="rId2"/>
          <a:stretch>
            <a:fillRect/>
          </a:stretch>
        </p:blipFill>
        <p:spPr>
          <a:xfrm>
            <a:off x="4975668" y="1839532"/>
            <a:ext cx="1996896" cy="3656966"/>
          </a:xfrm>
          <a:prstGeom prst="rect">
            <a:avLst/>
          </a:prstGeom>
        </p:spPr>
      </p:pic>
    </p:spTree>
    <p:extLst>
      <p:ext uri="{BB962C8B-B14F-4D97-AF65-F5344CB8AC3E}">
        <p14:creationId xmlns:p14="http://schemas.microsoft.com/office/powerpoint/2010/main" val="35028355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9603" y="0"/>
            <a:ext cx="9007579" cy="4484910"/>
          </a:xfrm>
        </p:spPr>
        <p:txBody>
          <a:bodyPr>
            <a:noAutofit/>
          </a:bodyPr>
          <a:lstStyle/>
          <a:p>
            <a:r>
              <a:rPr lang="ro-RO" sz="2000" dirty="0"/>
              <a:t>Prezența Nilului a influențat istoria Egiptului care altfel ar fi fost un deșert, (asemănător deșertului libian, arab și nubian) însă datorită Nilului ia naștere o cultură antică dezvoltată. Câmpia roditoare din Valea Nilului a făcut posibilă dezvoltarea agriculturii prin inundațiile sale; prin nămolul transportat s-a îmbunătățit fertilitatea solului. Nivelul apei fluviului în zona Lacului Victoria variază foarte mult de la perioada secetoasă la cea ploioasă, ceea ce îngreunează în perioada secetoasă transportul pe apă. În regiunea lacului de acumulare de la Assuan transportul de nămol fertil și procesul de irigare s-a înrăutățit prin prezența barajului, compensată însă mai târziu prin construirea unor canale de irigație. Nilul, încă din perioada antică, a fost o cale de transport importantă, determinând înflorirea comerțului, înlesnind legăturile comerciale din sudul Egiptului cu Siria șiPalestina. Existența Nilului a favorizat construirea piramidelor din "Egiptul de nord" prin transportul pe apă a blocurilor imense de piatră care proveneau din "Egiptul de sud". Încă din perioada romană s-au întreprins încercări de a găsi izvorul Nilului; mai târziu, în 1613, misionarul iezuit portughez Pedro Paez (1564-1622) a descoperit izvorul Nilului Albastru. Cercetătorul Africii, scoțianul James Bruce (1730-1794), descoperă din nou acest izvor, descoperire care va fi atribuită însă misionarului portughez.</a:t>
            </a:r>
          </a:p>
        </p:txBody>
      </p:sp>
    </p:spTree>
    <p:extLst>
      <p:ext uri="{BB962C8B-B14F-4D97-AF65-F5344CB8AC3E}">
        <p14:creationId xmlns:p14="http://schemas.microsoft.com/office/powerpoint/2010/main" val="41536319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13645" y="261871"/>
            <a:ext cx="4005329" cy="1743075"/>
          </a:xfrm>
          <a:prstGeom prst="rect">
            <a:avLst/>
          </a:prstGeom>
        </p:spPr>
      </p:pic>
      <p:sp>
        <p:nvSpPr>
          <p:cNvPr id="3" name="Content Placeholder 2"/>
          <p:cNvSpPr>
            <a:spLocks noGrp="1"/>
          </p:cNvSpPr>
          <p:nvPr>
            <p:ph idx="1"/>
          </p:nvPr>
        </p:nvSpPr>
        <p:spPr/>
        <p:txBody>
          <a:bodyPr>
            <a:normAutofit/>
          </a:bodyPr>
          <a:lstStyle/>
          <a:p>
            <a:r>
              <a:rPr lang="ro-RO" sz="2000" dirty="0"/>
              <a:t>Pentru descoperirea izvorului adevărat al Nilului au suferit eșecuri o serie de cercetători ai Africii, ca de exemplu expediția franceză (Frederic Caillaud 1787-1822), olandeză (Alexandrine Tine 1861). În anul 1866 cercetătorul englez David Livingstone devine renumit prin expediția din Congo spre izvoarele Nilului. Cinstea descoperirii izvorului Nilului la "Luvironza" le revine cercetătorilor austrieci Oscar Baumann și Oscar Lenz. Însă mai târziu, cercetătorul german Richard Kant (1867-1918) reușește să stabilească poziția geografică precisă a izvorului ("Luvironza-Ruvuvu-Akagera-Nilul Alb) 1893. Aceast lucru a fost realizat și de englezul Samuel White Baker și italianul Romolo Gesi. Nilul era considerat sacru în Egipt.</a:t>
            </a:r>
          </a:p>
        </p:txBody>
      </p:sp>
    </p:spTree>
    <p:extLst>
      <p:ext uri="{BB962C8B-B14F-4D97-AF65-F5344CB8AC3E}">
        <p14:creationId xmlns:p14="http://schemas.microsoft.com/office/powerpoint/2010/main" val="18624783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dirty="0" err="1" smtClean="0"/>
              <a:t>Revarsarile</a:t>
            </a:r>
            <a:r>
              <a:rPr lang="en-US" sz="5400" dirty="0" smtClean="0"/>
              <a:t> </a:t>
            </a:r>
            <a:r>
              <a:rPr lang="en-US" sz="5400" dirty="0" err="1" smtClean="0"/>
              <a:t>Nilului</a:t>
            </a:r>
            <a:endParaRPr lang="ro-RO" sz="5400" dirty="0"/>
          </a:p>
        </p:txBody>
      </p:sp>
      <p:sp>
        <p:nvSpPr>
          <p:cNvPr id="3" name="Content Placeholder 2"/>
          <p:cNvSpPr>
            <a:spLocks noGrp="1"/>
          </p:cNvSpPr>
          <p:nvPr>
            <p:ph idx="1"/>
          </p:nvPr>
        </p:nvSpPr>
        <p:spPr/>
        <p:txBody>
          <a:bodyPr>
            <a:normAutofit/>
          </a:bodyPr>
          <a:lstStyle/>
          <a:p>
            <a:r>
              <a:rPr lang="ro-RO" sz="2400" dirty="0"/>
              <a:t>Fluviile din toată lumea, de obicei, când se revarsă, provoacă inundații și mari pagube. Dar nu toate. Un bun exemplu este Fluviul Galben din China, care, când se revarsă face multe pagube, dar lasă în urmă un sol rar, foarte fertil, numit loess, care ajută la agricultură. Dar un singur fluviu nu produce pagube când se revarsă: Nilul</a:t>
            </a:r>
          </a:p>
        </p:txBody>
      </p:sp>
    </p:spTree>
    <p:extLst>
      <p:ext uri="{BB962C8B-B14F-4D97-AF65-F5344CB8AC3E}">
        <p14:creationId xmlns:p14="http://schemas.microsoft.com/office/powerpoint/2010/main" val="40812438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dirty="0" err="1" smtClean="0"/>
              <a:t>Inghetul</a:t>
            </a:r>
            <a:r>
              <a:rPr lang="en-US" sz="5400" dirty="0" smtClean="0"/>
              <a:t> </a:t>
            </a:r>
            <a:r>
              <a:rPr lang="en-US" sz="5400" dirty="0" err="1" smtClean="0"/>
              <a:t>Nilului</a:t>
            </a:r>
            <a:endParaRPr lang="ro-RO" sz="5400" dirty="0"/>
          </a:p>
        </p:txBody>
      </p:sp>
      <p:sp>
        <p:nvSpPr>
          <p:cNvPr id="3" name="Content Placeholder 2"/>
          <p:cNvSpPr>
            <a:spLocks noGrp="1"/>
          </p:cNvSpPr>
          <p:nvPr>
            <p:ph idx="1"/>
          </p:nvPr>
        </p:nvSpPr>
        <p:spPr/>
        <p:txBody>
          <a:bodyPr/>
          <a:lstStyle/>
          <a:p>
            <a:endParaRPr lang="ro-RO" dirty="0"/>
          </a:p>
          <a:p>
            <a:r>
              <a:rPr lang="ro-RO" sz="2800" dirty="0"/>
              <a:t>În decursul istoriei consemnate în scris, Nilul a înghețat de 2 ori, până la nivelul actualului oraș </a:t>
            </a:r>
            <a:r>
              <a:rPr lang="ro-RO" sz="2800" dirty="0" smtClean="0"/>
              <a:t>Cairo</a:t>
            </a:r>
            <a:r>
              <a:rPr lang="en-US" sz="2800" dirty="0"/>
              <a:t>.</a:t>
            </a:r>
            <a:endParaRPr lang="ro-RO" sz="2800" dirty="0"/>
          </a:p>
        </p:txBody>
      </p:sp>
      <p:pic>
        <p:nvPicPr>
          <p:cNvPr id="4" name="Picture 3"/>
          <p:cNvPicPr>
            <a:picLocks noChangeAspect="1"/>
          </p:cNvPicPr>
          <p:nvPr/>
        </p:nvPicPr>
        <p:blipFill>
          <a:blip r:embed="rId2"/>
          <a:stretch>
            <a:fillRect/>
          </a:stretch>
        </p:blipFill>
        <p:spPr>
          <a:xfrm>
            <a:off x="5519535" y="4100975"/>
            <a:ext cx="3173703" cy="1676400"/>
          </a:xfrm>
          <a:prstGeom prst="rect">
            <a:avLst/>
          </a:prstGeom>
        </p:spPr>
      </p:pic>
    </p:spTree>
    <p:extLst>
      <p:ext uri="{BB962C8B-B14F-4D97-AF65-F5344CB8AC3E}">
        <p14:creationId xmlns:p14="http://schemas.microsoft.com/office/powerpoint/2010/main" val="3360134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52023"/>
            <a:ext cx="8596668" cy="1320800"/>
          </a:xfrm>
        </p:spPr>
        <p:txBody>
          <a:bodyPr>
            <a:noAutofit/>
          </a:bodyPr>
          <a:lstStyle/>
          <a:p>
            <a:r>
              <a:rPr lang="ro-RO" sz="5400" dirty="0"/>
              <a:t>Cunoștiințele egiptenilor despre Nil</a:t>
            </a:r>
          </a:p>
        </p:txBody>
      </p:sp>
      <p:sp>
        <p:nvSpPr>
          <p:cNvPr id="3" name="Content Placeholder 2"/>
          <p:cNvSpPr>
            <a:spLocks noGrp="1"/>
          </p:cNvSpPr>
          <p:nvPr>
            <p:ph idx="1"/>
          </p:nvPr>
        </p:nvSpPr>
        <p:spPr/>
        <p:txBody>
          <a:bodyPr>
            <a:normAutofit/>
          </a:bodyPr>
          <a:lstStyle/>
          <a:p>
            <a:r>
              <a:rPr lang="ro-RO" sz="2800" dirty="0"/>
              <a:t>Egiptenii știau încă din vremuri străvechi că apele trebuiau să rămână doar o anumită perioadă pe câmpuri. Restul era canalizat mai departe, și, dacă tot mai exista surplus de apă, se repeta procesul. Mai știau că Nilul era o foarte bună cale de comunicație. Timpuriu, ei au inceput să construiască nave cu care călătoreau de-a lungul Nilului.</a:t>
            </a:r>
          </a:p>
        </p:txBody>
      </p:sp>
    </p:spTree>
    <p:extLst>
      <p:ext uri="{BB962C8B-B14F-4D97-AF65-F5344CB8AC3E}">
        <p14:creationId xmlns:p14="http://schemas.microsoft.com/office/powerpoint/2010/main" val="10080164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9600" dirty="0" smtClean="0"/>
              <a:t>Final.</a:t>
            </a:r>
            <a:endParaRPr lang="ro-RO" sz="9600" dirty="0"/>
          </a:p>
        </p:txBody>
      </p:sp>
      <p:pic>
        <p:nvPicPr>
          <p:cNvPr id="4" name="Content Placeholder 3"/>
          <p:cNvPicPr>
            <a:picLocks noGrp="1" noChangeAspect="1"/>
          </p:cNvPicPr>
          <p:nvPr>
            <p:ph idx="1"/>
          </p:nvPr>
        </p:nvPicPr>
        <p:blipFill>
          <a:blip r:embed="rId2"/>
          <a:stretch>
            <a:fillRect/>
          </a:stretch>
        </p:blipFill>
        <p:spPr>
          <a:xfrm>
            <a:off x="1388968" y="2910626"/>
            <a:ext cx="7561849" cy="2482124"/>
          </a:xfrm>
          <a:prstGeom prst="rect">
            <a:avLst/>
          </a:prstGeom>
        </p:spPr>
      </p:pic>
    </p:spTree>
    <p:extLst>
      <p:ext uri="{BB962C8B-B14F-4D97-AF65-F5344CB8AC3E}">
        <p14:creationId xmlns:p14="http://schemas.microsoft.com/office/powerpoint/2010/main" val="3787997013"/>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44</TotalTime>
  <Words>701</Words>
  <Application>Microsoft Office PowerPoint</Application>
  <PresentationFormat>Widescreen</PresentationFormat>
  <Paragraphs>25</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Trebuchet MS</vt:lpstr>
      <vt:lpstr>Wingdings 3</vt:lpstr>
      <vt:lpstr>Facet</vt:lpstr>
      <vt:lpstr>Fluviul Nil</vt:lpstr>
      <vt:lpstr>PowerPoint Presentation</vt:lpstr>
      <vt:lpstr>Izvoare</vt:lpstr>
      <vt:lpstr>Afluenti</vt:lpstr>
      <vt:lpstr>PowerPoint Presentation</vt:lpstr>
      <vt:lpstr>PowerPoint Presentation</vt:lpstr>
      <vt:lpstr>Revarsarile Nilului</vt:lpstr>
      <vt:lpstr>Inghetul Nilului</vt:lpstr>
      <vt:lpstr>Cunoștiințele egiptenilor despre Nil</vt:lpstr>
      <vt:lpstr>Final.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Nilul</dc:title>
  <dc:creator>Asus</dc:creator>
  <cp:lastModifiedBy>Asus</cp:lastModifiedBy>
  <cp:revision>5</cp:revision>
  <dcterms:created xsi:type="dcterms:W3CDTF">2020-05-04T09:32:36Z</dcterms:created>
  <dcterms:modified xsi:type="dcterms:W3CDTF">2020-05-04T10:16:54Z</dcterms:modified>
</cp:coreProperties>
</file>