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  <p:sldId id="267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0066"/>
    <a:srgbClr val="FF0000"/>
    <a:srgbClr val="FFFF00"/>
    <a:srgbClr val="FF3300"/>
    <a:srgbClr val="990099"/>
    <a:srgbClr val="6633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94646" autoAdjust="0"/>
  </p:normalViewPr>
  <p:slideViewPr>
    <p:cSldViewPr>
      <p:cViewPr varScale="1">
        <p:scale>
          <a:sx n="42" d="100"/>
          <a:sy n="42" d="100"/>
        </p:scale>
        <p:origin x="75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7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Se face clic pentru editarea stilurilor textului Coordonatorului</a:t>
            </a:r>
          </a:p>
          <a:p>
            <a:pPr lvl="1"/>
            <a:r>
              <a:rPr lang="en-US" noProof="0" smtClean="0"/>
              <a:t>Nivelul secund</a:t>
            </a:r>
          </a:p>
          <a:p>
            <a:pPr lvl="2"/>
            <a:r>
              <a:rPr lang="en-US" noProof="0" smtClean="0"/>
              <a:t>Al treilea nivel</a:t>
            </a:r>
          </a:p>
          <a:p>
            <a:pPr lvl="3"/>
            <a:r>
              <a:rPr lang="en-US" noProof="0" smtClean="0"/>
              <a:t>Al patrulea nivel</a:t>
            </a:r>
          </a:p>
          <a:p>
            <a:pPr lvl="4"/>
            <a:r>
              <a:rPr lang="en-US" noProof="0" smtClean="0"/>
              <a:t>Al cincilea nivel</a:t>
            </a:r>
          </a:p>
        </p:txBody>
      </p:sp>
      <p:sp>
        <p:nvSpPr>
          <p:cNvPr id="194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72C8077-62DE-4F9C-85EA-1903903FC7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6425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2C8077-62DE-4F9C-85EA-1903903FC76E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7607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8C901-1AAE-48CA-B56D-B3DE0A6A48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5091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A8FFF-25FF-4653-94E5-6332F11651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5457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73F69-1837-4BEA-A197-4A58348A77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33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31768-482A-4E91-BF0D-C738E4ABBB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2980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75FB7-7C33-4F22-A024-830E3A1D98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411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240C5-8A5F-43B5-A097-B9F63134C72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12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374F0-FA24-4604-A741-32B1C6068B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4238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BD7A2-827E-46A5-8B9C-283559C8F2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7904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794FC-102C-4CE3-8577-9E789E7CE1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6966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D4ACC-9857-4B1A-B355-4F174EA1E6C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5161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68BF6-6AE6-44D9-970E-A3E48C6FF8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3814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78644-7FE8-483A-A8E3-7984953D04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1529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9D51D-DA14-4975-8566-B536062C54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409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2627E-6829-4F6F-8A6C-127FC7132F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343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138A8DE-EFC9-4A3D-AF15-602FB552ED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-point.ro/prezentare-powerpoint-test-haios-1954.html" TargetMode="Externa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samgroup.ro/cizme/bigalbe.jpg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jpeg"/><Relationship Id="rId4" Type="http://schemas.openxmlformats.org/officeDocument/2006/relationships/hyperlink" Target="http://images.google.ro/imgres?imgurl=http://www.brenkor.ro/echipamente_de_protectie/200_YzZhnmgU.jpg&amp;imgrefurl=http://www.brenkor.ro/echipamente_de_protectie/salopete_si_combinezoane/antichimice.html&amp;usg=__XC72Wt2N_xCcm3K0Unkcp8jTnTs=&amp;h=250&amp;w=250&amp;sz=3&amp;hl=ro&amp;start=2&amp;tbnid=88MBsdSB7S7K3M:&amp;tbnh=111&amp;tbnw=111&amp;prev=/images?q%3Dacizi%2Banorganici%26gbv%3D2%26hl%3Dro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ower-point.ro/prezentare-powerpoint-de-ce-1959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4"/>
          <p:cNvSpPr>
            <a:spLocks noChangeArrowheads="1" noChangeShapeType="1" noTextEdit="1"/>
          </p:cNvSpPr>
          <p:nvPr/>
        </p:nvSpPr>
        <p:spPr bwMode="auto">
          <a:xfrm>
            <a:off x="1143000" y="304800"/>
            <a:ext cx="6400800" cy="4191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 panose="03010101010201010101" pitchFamily="66" charset="0"/>
              </a:rPr>
              <a:t>Acizii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304800"/>
            <a:ext cx="8229600" cy="1143000"/>
          </a:xfrm>
          <a:solidFill>
            <a:srgbClr val="FF3399"/>
          </a:solidFill>
          <a:ln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 sz="5400" smtClean="0">
                <a:solidFill>
                  <a:srgbClr val="0000FF"/>
                </a:solidFill>
                <a:latin typeface="Comic Sans MS" panose="030F0702030302020204" pitchFamily="66" charset="0"/>
              </a:rPr>
              <a:t>ACIZII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362200"/>
            <a:ext cx="8382000" cy="3763963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dirty="0" smtClean="0"/>
              <a:t>  </a:t>
            </a:r>
            <a:r>
              <a:rPr lang="en-US" altLang="en-US" b="1" i="1" u="sng" dirty="0" err="1" smtClean="0">
                <a:latin typeface="Microsoft Sans Serif" panose="020B0604020202020204" pitchFamily="34" charset="0"/>
              </a:rPr>
              <a:t>Definitie</a:t>
            </a:r>
            <a:r>
              <a:rPr lang="en-US" altLang="en-US" b="1" i="1" u="sng" dirty="0" smtClean="0">
                <a:latin typeface="Microsoft Sans Serif" panose="020B0604020202020204" pitchFamily="34" charset="0"/>
              </a:rPr>
              <a:t>!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 smtClean="0"/>
              <a:t>      </a:t>
            </a:r>
            <a:r>
              <a:rPr lang="en-US" altLang="en-US" b="1" i="1" dirty="0" err="1" smtClean="0">
                <a:solidFill>
                  <a:srgbClr val="FF3399"/>
                </a:solidFill>
              </a:rPr>
              <a:t>Acizii</a:t>
            </a:r>
            <a:r>
              <a:rPr lang="en-US" altLang="en-US" b="1" i="1" dirty="0" smtClean="0">
                <a:solidFill>
                  <a:srgbClr val="FF3399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FF3399"/>
                </a:solidFill>
              </a:rPr>
              <a:t>sunt</a:t>
            </a:r>
            <a:r>
              <a:rPr lang="en-US" altLang="en-US" b="1" i="1" dirty="0" smtClean="0">
                <a:solidFill>
                  <a:srgbClr val="FF3399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FF3399"/>
                </a:solidFill>
              </a:rPr>
              <a:t>substante</a:t>
            </a:r>
            <a:r>
              <a:rPr lang="en-US" altLang="en-US" b="1" i="1" dirty="0" smtClean="0">
                <a:solidFill>
                  <a:srgbClr val="FF3399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FF3399"/>
                </a:solidFill>
              </a:rPr>
              <a:t>compuse</a:t>
            </a:r>
            <a:r>
              <a:rPr lang="en-US" altLang="en-US" b="1" i="1" dirty="0" smtClean="0">
                <a:solidFill>
                  <a:srgbClr val="FF3399"/>
                </a:solidFill>
              </a:rPr>
              <a:t> cu </a:t>
            </a:r>
            <a:r>
              <a:rPr lang="en-US" altLang="en-US" b="1" i="1" dirty="0" err="1" smtClean="0">
                <a:solidFill>
                  <a:srgbClr val="FF3399"/>
                </a:solidFill>
              </a:rPr>
              <a:t>molecula</a:t>
            </a:r>
            <a:r>
              <a:rPr lang="en-US" altLang="en-US" b="1" i="1" dirty="0" smtClean="0">
                <a:solidFill>
                  <a:srgbClr val="0000FF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formata</a:t>
            </a:r>
            <a:r>
              <a:rPr lang="en-US" altLang="en-US" b="1" i="1" dirty="0" smtClean="0">
                <a:solidFill>
                  <a:srgbClr val="0000FF"/>
                </a:solidFill>
              </a:rPr>
              <a:t> din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unul</a:t>
            </a:r>
            <a:r>
              <a:rPr lang="en-US" altLang="en-US" b="1" i="1" dirty="0" smtClean="0">
                <a:solidFill>
                  <a:srgbClr val="0000FF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sau</a:t>
            </a:r>
            <a:r>
              <a:rPr lang="en-US" altLang="en-US" b="1" i="1" dirty="0" smtClean="0">
                <a:solidFill>
                  <a:srgbClr val="0000FF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mai</a:t>
            </a:r>
            <a:r>
              <a:rPr lang="en-US" altLang="en-US" b="1" i="1" dirty="0" smtClean="0">
                <a:solidFill>
                  <a:srgbClr val="0000FF"/>
                </a:solidFill>
              </a:rPr>
              <a:t> multi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atomii</a:t>
            </a:r>
            <a:r>
              <a:rPr lang="en-US" altLang="en-US" b="1" i="1" dirty="0" smtClean="0">
                <a:solidFill>
                  <a:srgbClr val="0000FF"/>
                </a:solidFill>
              </a:rPr>
              <a:t> de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hidrogen</a:t>
            </a:r>
            <a:r>
              <a:rPr lang="en-US" altLang="en-US" b="1" i="1" dirty="0" smtClean="0">
                <a:solidFill>
                  <a:srgbClr val="0000FF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0000FF"/>
                </a:solidFill>
              </a:rPr>
              <a:t>si</a:t>
            </a:r>
            <a:r>
              <a:rPr lang="en-US" altLang="en-US" b="1" i="1" dirty="0" smtClean="0">
                <a:solidFill>
                  <a:srgbClr val="0000FF"/>
                </a:solidFill>
              </a:rPr>
              <a:t> un </a:t>
            </a:r>
            <a:r>
              <a:rPr lang="en-US" altLang="en-US" sz="3600" b="1" i="1" u="sng" dirty="0" smtClean="0">
                <a:solidFill>
                  <a:srgbClr val="0000FF"/>
                </a:solidFill>
              </a:rPr>
              <a:t>radical acid.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i="1" dirty="0" err="1" smtClean="0">
                <a:solidFill>
                  <a:srgbClr val="111111"/>
                </a:solidFill>
              </a:rPr>
              <a:t>Acizi</a:t>
            </a:r>
            <a:r>
              <a:rPr lang="en-US" altLang="en-US" b="1" i="1" dirty="0" smtClean="0">
                <a:solidFill>
                  <a:srgbClr val="111111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111111"/>
                </a:solidFill>
              </a:rPr>
              <a:t>sunt</a:t>
            </a:r>
            <a:r>
              <a:rPr lang="en-US" altLang="en-US" b="1" i="1" dirty="0" smtClean="0">
                <a:solidFill>
                  <a:srgbClr val="111111"/>
                </a:solidFill>
              </a:rPr>
              <a:t> de 2 </a:t>
            </a:r>
            <a:r>
              <a:rPr lang="en-US" altLang="en-US" b="1" i="1" dirty="0" err="1" smtClean="0">
                <a:solidFill>
                  <a:srgbClr val="111111"/>
                </a:solidFill>
              </a:rPr>
              <a:t>feluri</a:t>
            </a:r>
            <a:r>
              <a:rPr lang="en-US" altLang="en-US" dirty="0" smtClean="0">
                <a:solidFill>
                  <a:srgbClr val="111111"/>
                </a:solidFill>
              </a:rPr>
              <a:t>:</a:t>
            </a:r>
          </a:p>
          <a:p>
            <a:r>
              <a:rPr lang="en-US" altLang="en-US" b="1" i="1" dirty="0" err="1" smtClean="0">
                <a:solidFill>
                  <a:srgbClr val="111111"/>
                </a:solidFill>
              </a:rPr>
              <a:t>Acizii</a:t>
            </a:r>
            <a:r>
              <a:rPr lang="en-US" altLang="en-US" b="1" i="1" dirty="0" smtClean="0">
                <a:solidFill>
                  <a:srgbClr val="111111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111111"/>
                </a:solidFill>
              </a:rPr>
              <a:t>anorganici</a:t>
            </a:r>
            <a:endParaRPr lang="en-US" altLang="en-US" b="1" i="1" dirty="0" smtClean="0">
              <a:solidFill>
                <a:srgbClr val="111111"/>
              </a:solidFill>
            </a:endParaRPr>
          </a:p>
          <a:p>
            <a:r>
              <a:rPr lang="en-US" altLang="en-US" b="1" i="1" dirty="0" err="1" smtClean="0">
                <a:solidFill>
                  <a:srgbClr val="111111"/>
                </a:solidFill>
              </a:rPr>
              <a:t>Acizii</a:t>
            </a:r>
            <a:r>
              <a:rPr lang="en-US" altLang="en-US" b="1" i="1" dirty="0" smtClean="0">
                <a:solidFill>
                  <a:srgbClr val="111111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111111"/>
                </a:solidFill>
              </a:rPr>
              <a:t>organici</a:t>
            </a:r>
            <a:endParaRPr lang="en-US" altLang="en-US" b="1" i="1" dirty="0" smtClean="0">
              <a:solidFill>
                <a:srgbClr val="11111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98" decel="100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6600" i="1" smtClean="0">
                <a:solidFill>
                  <a:srgbClr val="990099"/>
                </a:solidFill>
                <a:latin typeface="Comic Sans MS" panose="030F0702030302020204" pitchFamily="66" charset="0"/>
              </a:rPr>
              <a:t>Acizii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7200" cy="45259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sz="2400" smtClean="0"/>
              <a:t>   </a:t>
            </a:r>
            <a:r>
              <a:rPr lang="en-US" smtClean="0">
                <a:solidFill>
                  <a:srgbClr val="990099"/>
                </a:solidFill>
                <a:latin typeface="Arial Black" pitchFamily="34" charset="0"/>
              </a:rPr>
              <a:t>Exemple de acizii anorganici:</a:t>
            </a:r>
            <a:endParaRPr lang="en-US" sz="2400" smtClean="0">
              <a:solidFill>
                <a:srgbClr val="990099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HCl-Acid clorhidric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HF-Acid florhidric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</a:t>
            </a:r>
            <a:r>
              <a:rPr lang="en-US" sz="1600" b="1" smtClean="0">
                <a:solidFill>
                  <a:srgbClr val="FF0000"/>
                </a:solidFill>
              </a:rPr>
              <a:t>2</a:t>
            </a:r>
            <a:r>
              <a:rPr lang="en-US" b="1" smtClean="0">
                <a:solidFill>
                  <a:srgbClr val="FF0000"/>
                </a:solidFill>
              </a:rPr>
              <a:t>S-Acid sulfhidric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HNO</a:t>
            </a:r>
            <a:r>
              <a:rPr lang="en-US" sz="1600" b="1" smtClean="0">
                <a:solidFill>
                  <a:srgbClr val="FF0000"/>
                </a:solidFill>
              </a:rPr>
              <a:t>3</a:t>
            </a:r>
            <a:r>
              <a:rPr lang="en-US" b="1" smtClean="0">
                <a:solidFill>
                  <a:srgbClr val="FF0000"/>
                </a:solidFill>
              </a:rPr>
              <a:t>-Acid azotic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</a:t>
            </a:r>
            <a:r>
              <a:rPr lang="en-US" sz="1600" b="1" smtClean="0">
                <a:solidFill>
                  <a:srgbClr val="FF0000"/>
                </a:solidFill>
              </a:rPr>
              <a:t>2</a:t>
            </a:r>
            <a:r>
              <a:rPr lang="en-US" b="1" smtClean="0">
                <a:solidFill>
                  <a:srgbClr val="FF0000"/>
                </a:solidFill>
              </a:rPr>
              <a:t>SO</a:t>
            </a:r>
            <a:r>
              <a:rPr lang="en-US" sz="1600" b="1" smtClean="0">
                <a:solidFill>
                  <a:srgbClr val="FF0000"/>
                </a:solidFill>
              </a:rPr>
              <a:t>4</a:t>
            </a:r>
            <a:r>
              <a:rPr lang="en-US" b="1" smtClean="0">
                <a:solidFill>
                  <a:srgbClr val="FF0000"/>
                </a:solidFill>
              </a:rPr>
              <a:t>-Acid sulfuric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</a:t>
            </a:r>
            <a:r>
              <a:rPr lang="en-US" sz="1600" b="1" smtClean="0">
                <a:solidFill>
                  <a:srgbClr val="FF0000"/>
                </a:solidFill>
              </a:rPr>
              <a:t>2</a:t>
            </a:r>
            <a:r>
              <a:rPr lang="en-US" b="1" smtClean="0">
                <a:solidFill>
                  <a:srgbClr val="FF0000"/>
                </a:solidFill>
              </a:rPr>
              <a:t>SO</a:t>
            </a:r>
            <a:r>
              <a:rPr lang="en-US" sz="1600" b="1" smtClean="0">
                <a:solidFill>
                  <a:srgbClr val="FF0000"/>
                </a:solidFill>
              </a:rPr>
              <a:t>3</a:t>
            </a:r>
            <a:r>
              <a:rPr lang="en-US" b="1" smtClean="0">
                <a:solidFill>
                  <a:srgbClr val="FF0000"/>
                </a:solidFill>
              </a:rPr>
              <a:t>-Acid sulfuros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</a:t>
            </a:r>
            <a:r>
              <a:rPr lang="en-US" sz="1600" b="1" smtClean="0">
                <a:solidFill>
                  <a:srgbClr val="FF0000"/>
                </a:solidFill>
              </a:rPr>
              <a:t>3</a:t>
            </a:r>
            <a:r>
              <a:rPr lang="en-US" b="1" smtClean="0">
                <a:solidFill>
                  <a:srgbClr val="FF0000"/>
                </a:solidFill>
              </a:rPr>
              <a:t>PO</a:t>
            </a:r>
            <a:r>
              <a:rPr lang="en-US" sz="1600" b="1" smtClean="0">
                <a:solidFill>
                  <a:srgbClr val="FF0000"/>
                </a:solidFill>
              </a:rPr>
              <a:t>4</a:t>
            </a:r>
            <a:r>
              <a:rPr lang="en-US" b="1" smtClean="0">
                <a:solidFill>
                  <a:srgbClr val="FF0000"/>
                </a:solidFill>
              </a:rPr>
              <a:t>-Acid fosforic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b="1" smtClean="0">
                <a:solidFill>
                  <a:srgbClr val="FF0000"/>
                </a:solidFill>
              </a:rPr>
              <a:t>H</a:t>
            </a:r>
            <a:r>
              <a:rPr lang="en-US" sz="1600" b="1" smtClean="0">
                <a:solidFill>
                  <a:srgbClr val="FF0000"/>
                </a:solidFill>
              </a:rPr>
              <a:t>2</a:t>
            </a:r>
            <a:r>
              <a:rPr lang="en-US" b="1" smtClean="0">
                <a:solidFill>
                  <a:srgbClr val="FF0000"/>
                </a:solidFill>
              </a:rPr>
              <a:t>CO</a:t>
            </a:r>
            <a:r>
              <a:rPr lang="en-US" sz="1600" b="1" smtClean="0">
                <a:solidFill>
                  <a:srgbClr val="FF0000"/>
                </a:solidFill>
              </a:rPr>
              <a:t>3</a:t>
            </a:r>
            <a:r>
              <a:rPr lang="en-US" b="1" smtClean="0">
                <a:solidFill>
                  <a:srgbClr val="FF0000"/>
                </a:solidFill>
              </a:rPr>
              <a:t>-Acid carbonic</a:t>
            </a:r>
          </a:p>
        </p:txBody>
      </p:sp>
      <p:pic>
        <p:nvPicPr>
          <p:cNvPr id="8196" name="Picture 8" descr="1954_test">
            <a:hlinkClick r:id="rId2" tooltip="powerpoint (pps, ppt): Test haio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8194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98" decel="100000" fill="hold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98" decel="1000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98" decel="100000" fill="hold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98" decel="100000" fill="hold"/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98" decel="100000" fill="hold"/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6600" smtClean="0">
                <a:solidFill>
                  <a:srgbClr val="FF0000"/>
                </a:solidFill>
                <a:latin typeface="Comic Sans MS" panose="030F0702030302020204" pitchFamily="66" charset="0"/>
              </a:rPr>
              <a:t>Acizii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</a:t>
            </a:r>
            <a:r>
              <a:rPr lang="en-US" altLang="en-US" b="1" smtClean="0">
                <a:solidFill>
                  <a:srgbClr val="FF0000"/>
                </a:solidFill>
                <a:latin typeface="Microsoft Sans Serif" panose="020B0604020202020204" pitchFamily="34" charset="0"/>
              </a:rPr>
              <a:t>Exemple de acizii organici:</a:t>
            </a:r>
          </a:p>
          <a:p>
            <a:r>
              <a:rPr lang="en-US" altLang="en-US" smtClean="0">
                <a:solidFill>
                  <a:srgbClr val="FF0000"/>
                </a:solidFill>
                <a:latin typeface="Microsoft Sans Serif" panose="020B0604020202020204" pitchFamily="34" charset="0"/>
              </a:rPr>
              <a:t>Acid acetic( otet)</a:t>
            </a:r>
          </a:p>
          <a:p>
            <a:r>
              <a:rPr lang="en-US" altLang="en-US" smtClean="0">
                <a:solidFill>
                  <a:srgbClr val="FF0000"/>
                </a:solidFill>
                <a:latin typeface="Microsoft Sans Serif" panose="020B0604020202020204" pitchFamily="34" charset="0"/>
              </a:rPr>
              <a:t>Acid lactic</a:t>
            </a:r>
          </a:p>
          <a:p>
            <a:r>
              <a:rPr lang="en-US" altLang="en-US" smtClean="0">
                <a:solidFill>
                  <a:srgbClr val="FF0000"/>
                </a:solidFill>
                <a:latin typeface="Microsoft Sans Serif" panose="020B0604020202020204" pitchFamily="34" charset="0"/>
              </a:rPr>
              <a:t>Acid citric(portocale</a:t>
            </a:r>
            <a:r>
              <a:rPr lang="en-US" altLang="en-US" b="1" smtClean="0">
                <a:solidFill>
                  <a:srgbClr val="FF0000"/>
                </a:solidFill>
                <a:latin typeface="Microsoft Sans Serif" panose="020B0604020202020204" pitchFamily="34" charset="0"/>
              </a:rPr>
              <a:t>)</a:t>
            </a:r>
          </a:p>
        </p:txBody>
      </p:sp>
      <p:pic>
        <p:nvPicPr>
          <p:cNvPr id="9220" name="Picture 5" descr="Vedeţi imaginea la dimensiunea completă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76950" y="2039938"/>
            <a:ext cx="1181100" cy="1304925"/>
          </a:xfrm>
        </p:spPr>
      </p:pic>
      <p:pic>
        <p:nvPicPr>
          <p:cNvPr id="9221" name="Picture 8" descr="200_YzZhnmgU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4114800"/>
            <a:ext cx="2514600" cy="2514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5400" smtClean="0">
                <a:solidFill>
                  <a:srgbClr val="FF0000"/>
                </a:solidFill>
              </a:rPr>
              <a:t>A</a:t>
            </a:r>
            <a:r>
              <a:rPr lang="en-US" altLang="en-US" sz="5400" smtClean="0"/>
              <a:t>c</a:t>
            </a:r>
            <a:r>
              <a:rPr lang="en-US" altLang="en-US" sz="5400" smtClean="0">
                <a:solidFill>
                  <a:srgbClr val="FF0000"/>
                </a:solidFill>
              </a:rPr>
              <a:t>i</a:t>
            </a:r>
            <a:r>
              <a:rPr lang="en-US" altLang="en-US" sz="5400" smtClean="0"/>
              <a:t>z</a:t>
            </a:r>
            <a:r>
              <a:rPr lang="en-US" altLang="en-US" sz="5400" smtClean="0">
                <a:solidFill>
                  <a:srgbClr val="FF0000"/>
                </a:solidFill>
              </a:rPr>
              <a:t>ii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038600" cy="4495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dirty="0" smtClean="0"/>
              <a:t>  </a:t>
            </a:r>
            <a:r>
              <a:rPr lang="en-US" altLang="en-US" u="sng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Radicali</a:t>
            </a:r>
            <a:r>
              <a:rPr lang="en-US" altLang="en-US" u="sng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n-US" altLang="en-US" u="sng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acizi</a:t>
            </a:r>
            <a:r>
              <a:rPr lang="en-US" altLang="en-US" u="sng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: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000" b="1" dirty="0" err="1" smtClean="0"/>
              <a:t>Acesta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provine</a:t>
            </a:r>
            <a:r>
              <a:rPr lang="en-US" altLang="en-US" sz="2000" b="1" dirty="0" smtClean="0"/>
              <a:t> din </a:t>
            </a:r>
            <a:r>
              <a:rPr lang="en-US" altLang="en-US" sz="2000" b="1" dirty="0" err="1" smtClean="0"/>
              <a:t>molecula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unui</a:t>
            </a:r>
            <a:r>
              <a:rPr lang="en-US" altLang="en-US" sz="2000" b="1" dirty="0" smtClean="0"/>
              <a:t> acid, </a:t>
            </a:r>
            <a:r>
              <a:rPr lang="en-US" altLang="en-US" sz="2000" b="1" dirty="0" err="1" smtClean="0"/>
              <a:t>prin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indepartarea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partiala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sau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totala</a:t>
            </a:r>
            <a:r>
              <a:rPr lang="en-US" altLang="en-US" sz="2000" b="1" dirty="0" smtClean="0"/>
              <a:t> a </a:t>
            </a:r>
            <a:r>
              <a:rPr lang="en-US" altLang="en-US" sz="2000" b="1" dirty="0" err="1" smtClean="0"/>
              <a:t>atomilor</a:t>
            </a:r>
            <a:r>
              <a:rPr lang="en-US" altLang="en-US" sz="2000" b="1" dirty="0" smtClean="0"/>
              <a:t> de </a:t>
            </a:r>
            <a:r>
              <a:rPr lang="en-US" altLang="en-US" sz="2000" b="1" dirty="0" err="1" smtClean="0"/>
              <a:t>hidrogen</a:t>
            </a:r>
            <a:r>
              <a:rPr lang="en-US" altLang="en-US" sz="2000" b="1" dirty="0" smtClean="0"/>
              <a:t>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000" b="1" dirty="0" smtClean="0"/>
              <a:t>         </a:t>
            </a:r>
            <a:r>
              <a:rPr lang="en-US" altLang="en-US" sz="2000" b="1" dirty="0" err="1" smtClean="0"/>
              <a:t>Valenta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radicalului</a:t>
            </a:r>
            <a:r>
              <a:rPr lang="en-US" altLang="en-US" sz="2000" b="1" dirty="0" smtClean="0"/>
              <a:t> acid </a:t>
            </a:r>
            <a:r>
              <a:rPr lang="en-US" altLang="en-US" sz="2000" b="1" dirty="0" err="1" smtClean="0"/>
              <a:t>este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egala</a:t>
            </a:r>
            <a:r>
              <a:rPr lang="en-US" altLang="en-US" sz="2000" b="1" dirty="0" smtClean="0"/>
              <a:t> cu </a:t>
            </a:r>
            <a:r>
              <a:rPr lang="en-US" altLang="en-US" sz="2000" b="1" dirty="0" err="1" smtClean="0"/>
              <a:t>numarul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atomilor</a:t>
            </a:r>
            <a:r>
              <a:rPr lang="en-US" altLang="en-US" sz="2000" b="1" dirty="0" smtClean="0"/>
              <a:t> de </a:t>
            </a:r>
            <a:r>
              <a:rPr lang="en-US" altLang="en-US" sz="2000" b="1" dirty="0" err="1" smtClean="0"/>
              <a:t>hidrogen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substituiti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sau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eliminati</a:t>
            </a:r>
            <a:r>
              <a:rPr lang="en-US" altLang="en-US" sz="2000" dirty="0" smtClean="0"/>
              <a:t> </a:t>
            </a:r>
            <a:r>
              <a:rPr lang="en-US" altLang="en-US" sz="2000" b="1" dirty="0" smtClean="0"/>
              <a:t>din </a:t>
            </a:r>
            <a:r>
              <a:rPr lang="en-US" altLang="en-US" sz="2000" b="1" dirty="0" err="1" smtClean="0"/>
              <a:t>molecula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 smtClean="0"/>
              <a:t>acidului</a:t>
            </a:r>
            <a:r>
              <a:rPr lang="en-US" altLang="en-US" sz="2000" dirty="0" smtClean="0"/>
              <a:t>.</a:t>
            </a:r>
          </a:p>
        </p:txBody>
      </p:sp>
      <p:graphicFrame>
        <p:nvGraphicFramePr>
          <p:cNvPr id="60708" name="Group 292"/>
          <p:cNvGraphicFramePr>
            <a:graphicFrameLocks noGrp="1"/>
          </p:cNvGraphicFramePr>
          <p:nvPr/>
        </p:nvGraphicFramePr>
        <p:xfrm>
          <a:off x="4191000" y="1295400"/>
          <a:ext cx="4572000" cy="5121366"/>
        </p:xfrm>
        <a:graphic>
          <a:graphicData uri="http://schemas.openxmlformats.org/drawingml/2006/table">
            <a:tbl>
              <a:tblPr/>
              <a:tblGrid>
                <a:gridCol w="1295400"/>
                <a:gridCol w="990600"/>
                <a:gridCol w="1143000"/>
                <a:gridCol w="1143000"/>
              </a:tblGrid>
              <a:tr h="609542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           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EXEMPLE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8137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Acidul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Radicalul acid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Monova-lent (I)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Divalent (II)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Trivalent (II)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2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HCl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Cl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7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   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HNO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NO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SO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HSO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SO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PO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PO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HPO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 PO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CO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HCO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CO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-------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solidFill>
                  <a:srgbClr val="FF0000"/>
                </a:solidFill>
              </a:rPr>
              <a:t>A</a:t>
            </a:r>
            <a:r>
              <a:rPr lang="en-US" altLang="en-US" smtClean="0"/>
              <a:t>C</a:t>
            </a:r>
            <a:r>
              <a:rPr lang="en-US" altLang="en-US" smtClean="0">
                <a:solidFill>
                  <a:srgbClr val="FF0000"/>
                </a:solidFill>
              </a:rPr>
              <a:t>I</a:t>
            </a:r>
            <a:r>
              <a:rPr lang="en-US" altLang="en-US" smtClean="0"/>
              <a:t>Z</a:t>
            </a:r>
            <a:r>
              <a:rPr lang="en-US" altLang="en-US" smtClean="0">
                <a:solidFill>
                  <a:srgbClr val="FF0000"/>
                </a:solidFill>
              </a:rPr>
              <a:t>II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1638300"/>
            <a:ext cx="8610600" cy="5181600"/>
          </a:xfrm>
        </p:spPr>
        <p:txBody>
          <a:bodyPr rtlCol="0">
            <a:normAutofit/>
          </a:bodyPr>
          <a:lstStyle/>
          <a:p>
            <a:pPr marL="609600" indent="-609600"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altLang="en-US" sz="3600" b="1" dirty="0" err="1" smtClean="0">
                <a:latin typeface="Monotype Corsiva" panose="03010101010201010101" pitchFamily="66" charset="0"/>
              </a:rPr>
              <a:t>Clasificarea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acizilor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: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altLang="en-US" sz="3600" b="1" dirty="0" err="1" smtClean="0">
                <a:latin typeface="Monotype Corsiva" panose="03010101010201010101" pitchFamily="66" charset="0"/>
              </a:rPr>
              <a:t>Dupa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compozitie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:</a:t>
            </a:r>
          </a:p>
          <a:p>
            <a:pPr marL="609600" indent="-609600" fontAlgn="auto">
              <a:spcAft>
                <a:spcPts val="0"/>
              </a:spcAft>
              <a:defRPr/>
            </a:pPr>
            <a:r>
              <a:rPr lang="en-US" altLang="en-US" sz="3600" b="1" dirty="0" err="1" smtClean="0">
                <a:latin typeface="Monotype Corsiva" panose="03010101010201010101" pitchFamily="66" charset="0"/>
              </a:rPr>
              <a:t>Hidraacizi-acizi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care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contin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in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molecula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lor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numai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atomi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de </a:t>
            </a:r>
            <a:r>
              <a:rPr lang="en-US" altLang="en-US" sz="3600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hidrogen</a:t>
            </a:r>
            <a:r>
              <a:rPr lang="en-US" altLang="en-US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si</a:t>
            </a:r>
            <a:r>
              <a:rPr lang="en-US" altLang="en-US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</a:t>
            </a:r>
            <a:r>
              <a:rPr lang="en-US" altLang="en-US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un </a:t>
            </a:r>
            <a:r>
              <a:rPr lang="en-US" altLang="en-US" sz="3600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nemetal</a:t>
            </a:r>
            <a:r>
              <a:rPr lang="en-US" altLang="en-US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: </a:t>
            </a:r>
            <a:endParaRPr lang="en-US" altLang="en-US" sz="3600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altLang="en-US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    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HCl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,  H</a:t>
            </a:r>
            <a:r>
              <a:rPr lang="en-US" altLang="en-US" sz="3600" b="1" baseline="-25000" dirty="0" smtClean="0">
                <a:latin typeface="Monotype Corsiva" panose="03010101010201010101" pitchFamily="66" charset="0"/>
              </a:rPr>
              <a:t>2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S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, 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 HF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.</a:t>
            </a:r>
          </a:p>
          <a:p>
            <a:pPr marL="609600" indent="-609600" fontAlgn="auto">
              <a:spcAft>
                <a:spcPts val="0"/>
              </a:spcAft>
              <a:defRPr/>
            </a:pPr>
            <a:r>
              <a:rPr lang="en-US" altLang="en-US" sz="3600" b="1" dirty="0" err="1" smtClean="0">
                <a:latin typeface="Monotype Corsiva" panose="03010101010201010101" pitchFamily="66" charset="0"/>
              </a:rPr>
              <a:t>Oxiacizi-acizii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care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contin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si</a:t>
            </a:r>
            <a:r>
              <a:rPr lang="en-US" altLang="en-US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oxigen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: </a:t>
            </a:r>
            <a:endParaRPr lang="en-US" altLang="en-US" sz="3600" b="1" dirty="0" smtClean="0">
              <a:latin typeface="Monotype Corsiva" panose="03010101010201010101" pitchFamily="66" charset="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altLang="en-US" sz="3600" b="1" dirty="0" smtClean="0">
                <a:latin typeface="Monotype Corsiva" panose="03010101010201010101" pitchFamily="66" charset="0"/>
              </a:rPr>
              <a:t>             HNO</a:t>
            </a:r>
            <a:r>
              <a:rPr lang="en-US" altLang="en-US" sz="3600" b="1" baseline="-25000" dirty="0" smtClean="0">
                <a:latin typeface="Monotype Corsiva" panose="03010101010201010101" pitchFamily="66" charset="0"/>
              </a:rPr>
              <a:t>3</a:t>
            </a:r>
            <a:r>
              <a:rPr lang="en-US" altLang="en-US" sz="3600" b="1" dirty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 H</a:t>
            </a:r>
            <a:r>
              <a:rPr lang="en-US" altLang="en-US" sz="3600" b="1" baseline="-25000" dirty="0" smtClean="0">
                <a:latin typeface="Monotype Corsiva" panose="03010101010201010101" pitchFamily="66" charset="0"/>
              </a:rPr>
              <a:t>2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SO</a:t>
            </a:r>
            <a:r>
              <a:rPr lang="en-US" altLang="en-US" sz="3600" b="1" baseline="-25000" dirty="0" smtClean="0">
                <a:latin typeface="Monotype Corsiva" panose="03010101010201010101" pitchFamily="66" charset="0"/>
              </a:rPr>
              <a:t>4</a:t>
            </a:r>
            <a:r>
              <a:rPr lang="en-US" altLang="en-US" sz="3600" b="1" dirty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, 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H</a:t>
            </a:r>
            <a:r>
              <a:rPr lang="en-US" altLang="en-US" sz="3600" b="1" baseline="-25000" dirty="0" smtClean="0">
                <a:latin typeface="Monotype Corsiva" panose="03010101010201010101" pitchFamily="66" charset="0"/>
              </a:rPr>
              <a:t>3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PO</a:t>
            </a:r>
            <a:r>
              <a:rPr lang="en-US" altLang="en-US" sz="3600" b="1" baseline="-25000" dirty="0" smtClean="0">
                <a:latin typeface="Monotype Corsiva" panose="03010101010201010101" pitchFamily="66" charset="0"/>
              </a:rPr>
              <a:t>4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si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 </a:t>
            </a:r>
            <a:r>
              <a:rPr lang="en-US" altLang="en-US" sz="3600" b="1" dirty="0" err="1" smtClean="0">
                <a:latin typeface="Monotype Corsiva" panose="03010101010201010101" pitchFamily="66" charset="0"/>
              </a:rPr>
              <a:t>altii</a:t>
            </a:r>
            <a:r>
              <a:rPr lang="en-US" altLang="en-US" sz="3600" b="1" dirty="0" smtClean="0">
                <a:latin typeface="Monotype Corsiva" panose="03010101010201010101" pitchFamily="66" charset="0"/>
              </a:rPr>
              <a:t>.</a:t>
            </a:r>
            <a:endParaRPr lang="en-US" altLang="en-US" sz="3600" b="1" dirty="0" smtClean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98" decel="100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98" decel="100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Acizii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458200" cy="5181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b="1" dirty="0" err="1" smtClean="0"/>
              <a:t>Denumirea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acizilor</a:t>
            </a:r>
            <a:r>
              <a:rPr lang="en-US" altLang="en-US" b="1" dirty="0" smtClean="0"/>
              <a:t>:</a:t>
            </a:r>
          </a:p>
          <a:p>
            <a:r>
              <a:rPr lang="en-US" altLang="en-US" b="1" dirty="0" err="1" smtClean="0"/>
              <a:t>Hidracid</a:t>
            </a:r>
            <a:r>
              <a:rPr lang="en-US" altLang="en-US" b="1" dirty="0" smtClean="0"/>
              <a:t>  </a:t>
            </a:r>
            <a:r>
              <a:rPr lang="en-US" altLang="en-US" b="1" dirty="0" err="1" smtClean="0"/>
              <a:t>HnX</a:t>
            </a:r>
            <a:r>
              <a:rPr lang="en-US" altLang="en-US" b="1" dirty="0" smtClean="0"/>
              <a:t>    </a:t>
            </a:r>
            <a:r>
              <a:rPr lang="en-US" altLang="en-US" b="1" dirty="0" err="1" smtClean="0"/>
              <a:t>unde</a:t>
            </a:r>
            <a:r>
              <a:rPr lang="en-US" altLang="en-US" b="1" dirty="0" smtClean="0"/>
              <a:t> X </a:t>
            </a:r>
            <a:r>
              <a:rPr lang="en-US" altLang="en-US" b="1" dirty="0" err="1" smtClean="0"/>
              <a:t>este</a:t>
            </a:r>
            <a:r>
              <a:rPr lang="en-US" altLang="en-US" b="1" dirty="0" smtClean="0"/>
              <a:t> un </a:t>
            </a:r>
            <a:r>
              <a:rPr lang="en-US" altLang="en-US" b="1" dirty="0" err="1" smtClean="0"/>
              <a:t>nemetal</a:t>
            </a:r>
            <a:r>
              <a:rPr lang="en-US" altLang="en-US" b="1" dirty="0" smtClean="0"/>
              <a:t> </a:t>
            </a:r>
          </a:p>
          <a:p>
            <a:pPr marL="0" indent="0">
              <a:buNone/>
            </a:pPr>
            <a:r>
              <a:rPr lang="en-US" altLang="en-US" b="1" dirty="0" smtClean="0"/>
              <a:t>        acid    </a:t>
            </a:r>
            <a:r>
              <a:rPr lang="en-US" altLang="en-US" b="1" i="1" dirty="0" err="1" smtClean="0">
                <a:solidFill>
                  <a:srgbClr val="C00000"/>
                </a:solidFill>
              </a:rPr>
              <a:t>numele</a:t>
            </a:r>
            <a:r>
              <a:rPr lang="en-US" altLang="en-US" b="1" i="1" dirty="0" smtClean="0">
                <a:solidFill>
                  <a:srgbClr val="C00000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C00000"/>
                </a:solidFill>
              </a:rPr>
              <a:t>nemetalului</a:t>
            </a:r>
            <a:r>
              <a:rPr lang="en-US" altLang="en-US" b="1" dirty="0" err="1" smtClean="0"/>
              <a:t>+hidric</a:t>
            </a:r>
            <a:endParaRPr lang="en-US" altLang="en-US" b="1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dirty="0" smtClean="0"/>
              <a:t>                  Ex: </a:t>
            </a:r>
            <a:r>
              <a:rPr lang="en-US" altLang="en-US" b="1" dirty="0" err="1" smtClean="0"/>
              <a:t>HCl</a:t>
            </a:r>
            <a:r>
              <a:rPr lang="en-US" altLang="en-US" b="1" dirty="0" smtClean="0"/>
              <a:t>-acid </a:t>
            </a:r>
            <a:r>
              <a:rPr lang="en-US" altLang="en-US" b="1" dirty="0" err="1" smtClean="0"/>
              <a:t>clorhidric</a:t>
            </a:r>
            <a:endParaRPr lang="en-US" altLang="en-US" b="1" dirty="0" smtClean="0"/>
          </a:p>
          <a:p>
            <a:r>
              <a:rPr lang="en-US" altLang="en-US" b="1" dirty="0" err="1" smtClean="0"/>
              <a:t>Oxiacid</a:t>
            </a:r>
            <a:r>
              <a:rPr lang="en-US" altLang="en-US" b="1" dirty="0" smtClean="0"/>
              <a:t>  </a:t>
            </a:r>
            <a:endParaRPr lang="en-US" altLang="en-US" b="1" dirty="0" smtClean="0"/>
          </a:p>
          <a:p>
            <a:pPr marL="0" indent="0">
              <a:buNone/>
            </a:pPr>
            <a:r>
              <a:rPr lang="en-US" altLang="en-US" b="1" dirty="0"/>
              <a:t> </a:t>
            </a:r>
            <a:r>
              <a:rPr lang="en-US" altLang="en-US" b="1" dirty="0" smtClean="0"/>
              <a:t>       </a:t>
            </a:r>
            <a:r>
              <a:rPr lang="en-US" altLang="en-US" b="1" dirty="0" smtClean="0"/>
              <a:t>acid   </a:t>
            </a:r>
            <a:r>
              <a:rPr lang="en-US" altLang="en-US" b="1" i="1" dirty="0" err="1" smtClean="0">
                <a:solidFill>
                  <a:srgbClr val="C00000"/>
                </a:solidFill>
              </a:rPr>
              <a:t>numele</a:t>
            </a:r>
            <a:r>
              <a:rPr lang="en-US" altLang="en-US" b="1" i="1" dirty="0" smtClean="0">
                <a:solidFill>
                  <a:srgbClr val="C00000"/>
                </a:solidFill>
              </a:rPr>
              <a:t> </a:t>
            </a:r>
            <a:r>
              <a:rPr lang="en-US" altLang="en-US" b="1" i="1" dirty="0" err="1" smtClean="0">
                <a:solidFill>
                  <a:srgbClr val="C00000"/>
                </a:solidFill>
              </a:rPr>
              <a:t>nemetalului</a:t>
            </a:r>
            <a:r>
              <a:rPr lang="en-US" altLang="en-US" b="1" i="1" dirty="0" smtClean="0">
                <a:solidFill>
                  <a:srgbClr val="C00000"/>
                </a:solidFill>
              </a:rPr>
              <a:t> </a:t>
            </a:r>
            <a:r>
              <a:rPr lang="en-US" altLang="en-US" b="1" dirty="0" smtClean="0"/>
              <a:t>+ </a:t>
            </a:r>
            <a:r>
              <a:rPr lang="en-US" altLang="en-US" b="1" dirty="0" err="1" smtClean="0"/>
              <a:t>ic</a:t>
            </a:r>
            <a:endParaRPr lang="en-US" altLang="en-US" b="1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dirty="0" smtClean="0"/>
              <a:t>                  Ex: H</a:t>
            </a:r>
            <a:r>
              <a:rPr lang="en-US" altLang="en-US" sz="1600" b="1" dirty="0" smtClean="0"/>
              <a:t>2</a:t>
            </a:r>
            <a:r>
              <a:rPr lang="en-US" altLang="en-US" b="1" dirty="0" smtClean="0"/>
              <a:t>SO</a:t>
            </a:r>
            <a:r>
              <a:rPr lang="en-US" altLang="en-US" sz="1600" b="1" dirty="0" smtClean="0"/>
              <a:t>4</a:t>
            </a:r>
            <a:r>
              <a:rPr lang="en-US" altLang="en-US" b="1" dirty="0" smtClean="0"/>
              <a:t>- Acid sulfuric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dirty="0" smtClean="0"/>
              <a:t>              </a:t>
            </a:r>
            <a:r>
              <a:rPr lang="en-US" altLang="en-US" b="1" dirty="0" err="1" smtClean="0"/>
              <a:t>acid+numele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nemetalului+os</a:t>
            </a:r>
            <a:endParaRPr lang="en-US" altLang="en-US" b="1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dirty="0" smtClean="0"/>
              <a:t>                  Ex: H</a:t>
            </a:r>
            <a:r>
              <a:rPr lang="en-US" altLang="en-US" sz="1600" b="1" dirty="0" smtClean="0"/>
              <a:t>2</a:t>
            </a:r>
            <a:r>
              <a:rPr lang="en-US" altLang="en-US" b="1" dirty="0" smtClean="0"/>
              <a:t>SO</a:t>
            </a:r>
            <a:r>
              <a:rPr lang="en-US" altLang="en-US" sz="1600" b="1" dirty="0" smtClean="0"/>
              <a:t>3</a:t>
            </a:r>
            <a:r>
              <a:rPr lang="en-US" altLang="en-US" b="1" dirty="0" smtClean="0"/>
              <a:t>-Acis </a:t>
            </a:r>
            <a:r>
              <a:rPr lang="en-US" altLang="en-US" b="1" dirty="0" err="1" smtClean="0"/>
              <a:t>sulfuros</a:t>
            </a:r>
            <a:endParaRPr lang="en-US" altLang="en-US" b="1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dirty="0" smtClean="0"/>
              <a:t>                   (cu </a:t>
            </a:r>
            <a:r>
              <a:rPr lang="en-US" altLang="en-US" b="1" dirty="0" err="1" smtClean="0"/>
              <a:t>valenta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inferioara</a:t>
            </a:r>
            <a:r>
              <a:rPr lang="en-US" altLang="en-US" b="1" dirty="0" smtClean="0"/>
              <a:t>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 smtClean="0"/>
              <a:t>                                                                    </a:t>
            </a:r>
            <a:r>
              <a:rPr lang="en-US" altLang="en-US" b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98" decel="100000" fill="hold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98" decel="100000" fill="hold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98" decel="100000" fill="hold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98" decel="100000" fill="hold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98" decel="100000" fill="hold"/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98" decel="100000" fill="hold"/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98" decel="100000" fill="hold"/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8210550" cy="1325563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ct val="20000"/>
              </a:spcBef>
              <a:buClr>
                <a:schemeClr val="hlink"/>
              </a:buClr>
              <a:buSzPct val="70000"/>
            </a:pPr>
            <a:r>
              <a:rPr lang="en-US" altLang="en-US" b="1" dirty="0" err="1" smtClean="0"/>
              <a:t>Oxiacid</a:t>
            </a:r>
            <a:r>
              <a:rPr lang="en-US" altLang="en-US" b="1" dirty="0" smtClean="0"/>
              <a:t>  </a:t>
            </a: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</a:t>
            </a:r>
            <a:r>
              <a:rPr lang="en-US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2</a:t>
            </a: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R  </a:t>
            </a:r>
            <a:r>
              <a:rPr lang="en-US" dirty="0" err="1" smtClean="0">
                <a:latin typeface="Garamond" pitchFamily="18" charset="0"/>
              </a:rPr>
              <a:t>unde</a:t>
            </a:r>
            <a:r>
              <a:rPr lang="en-US" dirty="0" smtClean="0">
                <a:latin typeface="Garamond" pitchFamily="18" charset="0"/>
              </a:rPr>
              <a:t> R </a:t>
            </a:r>
            <a:r>
              <a:rPr lang="en-US" dirty="0" err="1" smtClean="0">
                <a:latin typeface="Garamond" pitchFamily="18" charset="0"/>
              </a:rPr>
              <a:t>este</a:t>
            </a:r>
            <a:r>
              <a:rPr lang="en-US" dirty="0" smtClean="0">
                <a:latin typeface="Garamond" pitchFamily="18" charset="0"/>
              </a:rPr>
              <a:t> un radical</a:t>
            </a:r>
            <a:endParaRPr lang="en-US" b="1" dirty="0"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651510" y="1371600"/>
            <a:ext cx="7886700" cy="4351338"/>
          </a:xfrm>
        </p:spPr>
        <p:txBody>
          <a:bodyPr/>
          <a:lstStyle/>
          <a:p>
            <a:pPr marL="0" indent="0">
              <a:buNone/>
            </a:pPr>
            <a:endParaRPr lang="en-US" altLang="en-US" sz="2000" b="1" dirty="0" smtClean="0"/>
          </a:p>
          <a:p>
            <a:pPr marL="0" indent="0">
              <a:buNone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acid   </a:t>
            </a:r>
            <a:r>
              <a:rPr lang="en-US" altLang="en-US" sz="2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numele</a:t>
            </a:r>
            <a:r>
              <a:rPr lang="en-US" altLang="en-US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nemetalului</a:t>
            </a:r>
            <a:r>
              <a:rPr lang="en-US" altLang="en-US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</a:t>
            </a:r>
            <a:endParaRPr lang="en-US" alt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(R cu </a:t>
            </a:r>
            <a:r>
              <a:rPr lang="en-US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valenta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superioara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alt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Ex: H2SO4- Acid sulfuric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acid  </a:t>
            </a:r>
            <a:r>
              <a:rPr lang="en-US" altLang="en-US" sz="2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numele</a:t>
            </a:r>
            <a:r>
              <a:rPr lang="en-US" altLang="en-US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nemetalului</a:t>
            </a:r>
            <a:r>
              <a:rPr lang="en-US" altLang="en-US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endParaRPr lang="en-US" alt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Ex: H2SO3-Acis </a:t>
            </a:r>
            <a:r>
              <a:rPr lang="en-US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sulfuros</a:t>
            </a:r>
            <a:endParaRPr lang="en-US" alt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(R cu </a:t>
            </a:r>
            <a:r>
              <a:rPr lang="en-US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valenta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inferioara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dirty="0" smtClean="0"/>
              <a:t>                                                                    </a:t>
            </a:r>
            <a:r>
              <a:rPr lang="en-US" altLang="en-US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458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5400" smtClean="0">
                <a:latin typeface="Comic Sans MS" panose="030F0702030302020204" pitchFamily="66" charset="0"/>
              </a:rPr>
              <a:t>ACIZII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b="1" dirty="0" err="1" smtClean="0">
                <a:latin typeface="Comic Sans MS" panose="030F0702030302020204" pitchFamily="66" charset="0"/>
              </a:rPr>
              <a:t>Actiunea</a:t>
            </a:r>
            <a:r>
              <a:rPr lang="en-US" altLang="en-US" b="1" dirty="0" smtClean="0">
                <a:latin typeface="Comic Sans MS" panose="030F0702030302020204" pitchFamily="66" charset="0"/>
              </a:rPr>
              <a:t> </a:t>
            </a:r>
            <a:r>
              <a:rPr lang="en-US" altLang="en-US" b="1" dirty="0" err="1" smtClean="0">
                <a:latin typeface="Comic Sans MS" panose="030F0702030302020204" pitchFamily="66" charset="0"/>
              </a:rPr>
              <a:t>acizilor</a:t>
            </a:r>
            <a:r>
              <a:rPr lang="en-US" altLang="en-US" b="1" dirty="0" smtClean="0">
                <a:latin typeface="Comic Sans MS" panose="030F0702030302020204" pitchFamily="66" charset="0"/>
              </a:rPr>
              <a:t> </a:t>
            </a:r>
            <a:r>
              <a:rPr lang="en-US" altLang="en-US" b="1" dirty="0" err="1" smtClean="0">
                <a:latin typeface="Comic Sans MS" panose="030F0702030302020204" pitchFamily="66" charset="0"/>
              </a:rPr>
              <a:t>asupra</a:t>
            </a:r>
            <a:r>
              <a:rPr lang="en-US" altLang="en-US" b="1" dirty="0" smtClean="0">
                <a:latin typeface="Comic Sans MS" panose="030F0702030302020204" pitchFamily="66" charset="0"/>
              </a:rPr>
              <a:t> </a:t>
            </a:r>
            <a:r>
              <a:rPr lang="en-US" altLang="en-US" b="1" dirty="0" err="1" smtClean="0">
                <a:latin typeface="Comic Sans MS" panose="030F0702030302020204" pitchFamily="66" charset="0"/>
              </a:rPr>
              <a:t>indicatori</a:t>
            </a:r>
            <a:endParaRPr lang="en-US" altLang="en-US" b="1" dirty="0" smtClean="0">
              <a:latin typeface="Comic Sans MS" panose="030F0702030302020204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dirty="0" smtClean="0"/>
              <a:t>      </a:t>
            </a:r>
            <a:endParaRPr lang="en-US" altLang="en-US" dirty="0" smtClean="0"/>
          </a:p>
        </p:txBody>
      </p:sp>
      <p:pic>
        <p:nvPicPr>
          <p:cNvPr id="15364" name="Picture 5" descr="1959_dece">
            <a:hlinkClick r:id="rId2" tooltip="powerpoint (pps, ppt): de c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953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2667000"/>
            <a:ext cx="8058150" cy="2228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692275"/>
          </a:xfrm>
        </p:spPr>
        <p:txBody>
          <a:bodyPr/>
          <a:lstStyle/>
          <a:p>
            <a:r>
              <a:rPr lang="en-US" sz="2800" dirty="0" err="1" smtClean="0"/>
              <a:t>Tema</a:t>
            </a:r>
            <a:r>
              <a:rPr lang="en-US" sz="2800" dirty="0" smtClean="0"/>
              <a:t>:</a:t>
            </a:r>
            <a:br>
              <a:rPr lang="en-US" sz="2800" dirty="0" smtClean="0"/>
            </a:br>
            <a:r>
              <a:rPr lang="en-US" sz="2800" dirty="0" err="1" smtClean="0"/>
              <a:t>Asociază</a:t>
            </a:r>
            <a:r>
              <a:rPr lang="en-US" sz="2800" dirty="0" smtClean="0"/>
              <a:t> </a:t>
            </a:r>
            <a:r>
              <a:rPr lang="en-US" sz="2800" dirty="0" err="1"/>
              <a:t>fiecare</a:t>
            </a:r>
            <a:r>
              <a:rPr lang="en-US" sz="2800" dirty="0"/>
              <a:t> </a:t>
            </a:r>
            <a:r>
              <a:rPr lang="en-US" sz="2800" dirty="0" err="1"/>
              <a:t>formulă</a:t>
            </a:r>
            <a:r>
              <a:rPr lang="en-US" sz="2800" dirty="0"/>
              <a:t> </a:t>
            </a:r>
            <a:r>
              <a:rPr lang="en-US" sz="2800" dirty="0" err="1"/>
              <a:t>chimică</a:t>
            </a:r>
            <a:r>
              <a:rPr lang="en-US" sz="2800" dirty="0"/>
              <a:t> </a:t>
            </a:r>
            <a:r>
              <a:rPr lang="en-US" sz="2800" dirty="0" err="1"/>
              <a:t>scrisă</a:t>
            </a:r>
            <a:r>
              <a:rPr lang="en-US" sz="2800" dirty="0"/>
              <a:t> </a:t>
            </a:r>
            <a:r>
              <a:rPr lang="en-US" sz="2800" dirty="0" err="1"/>
              <a:t>în</a:t>
            </a:r>
            <a:r>
              <a:rPr lang="en-US" sz="2800" dirty="0"/>
              <a:t> </a:t>
            </a:r>
            <a:r>
              <a:rPr lang="en-US" sz="2800" dirty="0" err="1"/>
              <a:t>coloana</a:t>
            </a:r>
            <a:r>
              <a:rPr lang="en-US" sz="2800" dirty="0"/>
              <a:t> </a:t>
            </a:r>
            <a:r>
              <a:rPr lang="en-US" sz="2800" b="1" dirty="0"/>
              <a:t>B</a:t>
            </a:r>
            <a:r>
              <a:rPr lang="en-US" sz="2800" dirty="0"/>
              <a:t> cu </a:t>
            </a:r>
            <a:r>
              <a:rPr lang="en-US" sz="2800" dirty="0" err="1"/>
              <a:t>tipul</a:t>
            </a:r>
            <a:r>
              <a:rPr lang="en-US" sz="2800" dirty="0"/>
              <a:t> </a:t>
            </a:r>
            <a:r>
              <a:rPr lang="en-US" sz="2800" dirty="0" err="1"/>
              <a:t>acidului</a:t>
            </a:r>
            <a:r>
              <a:rPr lang="en-US" sz="2800" dirty="0"/>
              <a:t> din </a:t>
            </a:r>
            <a:r>
              <a:rPr lang="en-US" sz="2800" dirty="0" err="1"/>
              <a:t>coloana</a:t>
            </a:r>
            <a:r>
              <a:rPr lang="en-US" sz="2800" dirty="0"/>
              <a:t> </a:t>
            </a:r>
            <a:r>
              <a:rPr lang="en-US" sz="2800" b="1" dirty="0"/>
              <a:t>A</a:t>
            </a:r>
            <a:r>
              <a:rPr lang="en-US" sz="2800" dirty="0"/>
              <a:t> </a:t>
            </a:r>
            <a:r>
              <a:rPr lang="en-US" sz="2800" dirty="0" err="1"/>
              <a:t>și</a:t>
            </a:r>
            <a:r>
              <a:rPr lang="en-US" sz="2800" dirty="0"/>
              <a:t> </a:t>
            </a:r>
            <a:r>
              <a:rPr lang="en-US" sz="2800" dirty="0" err="1"/>
              <a:t>denumirea</a:t>
            </a:r>
            <a:r>
              <a:rPr lang="en-US" sz="2800" dirty="0"/>
              <a:t> </a:t>
            </a:r>
            <a:r>
              <a:rPr lang="en-US" sz="2800" dirty="0" err="1"/>
              <a:t>corespunzătoare</a:t>
            </a:r>
            <a:r>
              <a:rPr lang="en-US" sz="2800" dirty="0"/>
              <a:t> din </a:t>
            </a:r>
            <a:r>
              <a:rPr lang="en-US" sz="2800" dirty="0" err="1"/>
              <a:t>coloana</a:t>
            </a:r>
            <a:r>
              <a:rPr lang="en-US" sz="2800" dirty="0"/>
              <a:t> </a:t>
            </a:r>
            <a:r>
              <a:rPr lang="en-US" sz="2800" b="1" dirty="0"/>
              <a:t>C</a:t>
            </a:r>
            <a:r>
              <a:rPr lang="en-US" sz="2800" dirty="0"/>
              <a:t>.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3276558"/>
              </p:ext>
            </p:extLst>
          </p:nvPr>
        </p:nvGraphicFramePr>
        <p:xfrm>
          <a:off x="628650" y="2590800"/>
          <a:ext cx="2247900" cy="2202180"/>
        </p:xfrm>
        <a:graphic>
          <a:graphicData uri="http://schemas.openxmlformats.org/drawingml/2006/table">
            <a:tbl>
              <a:tblPr/>
              <a:tblGrid>
                <a:gridCol w="2247900"/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0B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1. </a:t>
                      </a:r>
                      <a:r>
                        <a:rPr lang="en-US" dirty="0" err="1">
                          <a:effectLst/>
                        </a:rPr>
                        <a:t>oxiacid</a:t>
                      </a: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>2. </a:t>
                      </a:r>
                      <a:r>
                        <a:rPr lang="en-US" dirty="0" err="1">
                          <a:effectLst/>
                        </a:rPr>
                        <a:t>hidracid</a:t>
                      </a: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endParaRPr lang="en-US" dirty="0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648254"/>
              </p:ext>
            </p:extLst>
          </p:nvPr>
        </p:nvGraphicFramePr>
        <p:xfrm>
          <a:off x="3505200" y="2590800"/>
          <a:ext cx="2247900" cy="2202180"/>
        </p:xfrm>
        <a:graphic>
          <a:graphicData uri="http://schemas.openxmlformats.org/drawingml/2006/table">
            <a:tbl>
              <a:tblPr/>
              <a:tblGrid>
                <a:gridCol w="2247900"/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0B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dirty="0">
                          <a:effectLst/>
                        </a:rPr>
                        <a:t>HCl</a:t>
                      </a:r>
                      <a:br>
                        <a:rPr lang="pt-BR" dirty="0">
                          <a:effectLst/>
                        </a:rPr>
                      </a:br>
                      <a:r>
                        <a:rPr lang="pt-BR" dirty="0">
                          <a:effectLst/>
                        </a:rPr>
                        <a:t>H</a:t>
                      </a:r>
                      <a:r>
                        <a:rPr lang="pt-BR" baseline="-25000" dirty="0">
                          <a:effectLst/>
                        </a:rPr>
                        <a:t>2</a:t>
                      </a:r>
                      <a:r>
                        <a:rPr lang="pt-BR" dirty="0">
                          <a:effectLst/>
                        </a:rPr>
                        <a:t>SO</a:t>
                      </a:r>
                      <a:r>
                        <a:rPr lang="pt-BR" baseline="-25000" dirty="0">
                          <a:effectLst/>
                        </a:rPr>
                        <a:t>4</a:t>
                      </a:r>
                      <a:r>
                        <a:rPr lang="pt-BR" dirty="0">
                          <a:effectLst/>
                        </a:rPr>
                        <a:t/>
                      </a:r>
                      <a:br>
                        <a:rPr lang="pt-BR" dirty="0">
                          <a:effectLst/>
                        </a:rPr>
                      </a:br>
                      <a:r>
                        <a:rPr lang="pt-BR" dirty="0">
                          <a:effectLst/>
                        </a:rPr>
                        <a:t>H</a:t>
                      </a:r>
                      <a:r>
                        <a:rPr lang="pt-BR" baseline="-25000" dirty="0">
                          <a:effectLst/>
                        </a:rPr>
                        <a:t>2</a:t>
                      </a:r>
                      <a:r>
                        <a:rPr lang="pt-BR" dirty="0">
                          <a:effectLst/>
                        </a:rPr>
                        <a:t>CO</a:t>
                      </a:r>
                      <a:r>
                        <a:rPr lang="pt-BR" baseline="-25000" dirty="0">
                          <a:effectLst/>
                        </a:rPr>
                        <a:t>3</a:t>
                      </a:r>
                      <a:r>
                        <a:rPr lang="pt-BR" dirty="0">
                          <a:effectLst/>
                        </a:rPr>
                        <a:t/>
                      </a:r>
                      <a:br>
                        <a:rPr lang="pt-BR" dirty="0">
                          <a:effectLst/>
                        </a:rPr>
                      </a:br>
                      <a:r>
                        <a:rPr lang="pt-BR" dirty="0">
                          <a:effectLst/>
                        </a:rPr>
                        <a:t>HBr</a:t>
                      </a:r>
                      <a:br>
                        <a:rPr lang="pt-BR" dirty="0">
                          <a:effectLst/>
                        </a:rPr>
                      </a:br>
                      <a:r>
                        <a:rPr lang="pt-BR" dirty="0">
                          <a:effectLst/>
                        </a:rPr>
                        <a:t>H</a:t>
                      </a:r>
                      <a:r>
                        <a:rPr lang="pt-BR" baseline="-25000" dirty="0">
                          <a:effectLst/>
                        </a:rPr>
                        <a:t>2</a:t>
                      </a:r>
                      <a:r>
                        <a:rPr lang="pt-BR" dirty="0">
                          <a:effectLst/>
                        </a:rPr>
                        <a:t>S</a:t>
                      </a:r>
                      <a:br>
                        <a:rPr lang="pt-BR" dirty="0">
                          <a:effectLst/>
                        </a:rPr>
                      </a:br>
                      <a:r>
                        <a:rPr lang="pt-BR" dirty="0">
                          <a:effectLst/>
                        </a:rPr>
                        <a:t>H</a:t>
                      </a:r>
                      <a:r>
                        <a:rPr lang="pt-BR" baseline="-25000" dirty="0">
                          <a:effectLst/>
                        </a:rPr>
                        <a:t>3</a:t>
                      </a:r>
                      <a:r>
                        <a:rPr lang="pt-BR" dirty="0">
                          <a:effectLst/>
                        </a:rPr>
                        <a:t>PO</a:t>
                      </a:r>
                      <a:r>
                        <a:rPr lang="pt-BR" baseline="-25000" dirty="0">
                          <a:effectLst/>
                        </a:rPr>
                        <a:t>4</a:t>
                      </a:r>
                      <a:endParaRPr lang="pt-BR" dirty="0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004736"/>
              </p:ext>
            </p:extLst>
          </p:nvPr>
        </p:nvGraphicFramePr>
        <p:xfrm>
          <a:off x="6553200" y="2590800"/>
          <a:ext cx="2247900" cy="2202180"/>
        </p:xfrm>
        <a:graphic>
          <a:graphicData uri="http://schemas.openxmlformats.org/drawingml/2006/table">
            <a:tbl>
              <a:tblPr/>
              <a:tblGrid>
                <a:gridCol w="2247900"/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0B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a) acid </a:t>
                      </a:r>
                      <a:r>
                        <a:rPr lang="en-US" dirty="0" err="1">
                          <a:effectLst/>
                        </a:rPr>
                        <a:t>clorhidric</a:t>
                      </a: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>b) acid </a:t>
                      </a:r>
                      <a:r>
                        <a:rPr lang="en-US" dirty="0" err="1">
                          <a:effectLst/>
                        </a:rPr>
                        <a:t>sulfhidric</a:t>
                      </a: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>c) acid </a:t>
                      </a:r>
                      <a:r>
                        <a:rPr lang="en-US" dirty="0" err="1">
                          <a:effectLst/>
                        </a:rPr>
                        <a:t>fosforic</a:t>
                      </a:r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>d) acid sulfuric</a:t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>e) acid carbonic</a:t>
                      </a:r>
                      <a:br>
                        <a:rPr lang="en-US" dirty="0">
                          <a:effectLst/>
                        </a:rPr>
                      </a:br>
                      <a:r>
                        <a:rPr lang="en-US" dirty="0">
                          <a:effectLst/>
                        </a:rPr>
                        <a:t>f ) acid </a:t>
                      </a:r>
                      <a:r>
                        <a:rPr lang="en-US" dirty="0" err="1">
                          <a:effectLst/>
                        </a:rPr>
                        <a:t>bromhidric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3008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423</TotalTime>
  <Words>315</Words>
  <Application>Microsoft Office PowerPoint</Application>
  <PresentationFormat>On-screen Show (4:3)</PresentationFormat>
  <Paragraphs>95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Comic Sans MS</vt:lpstr>
      <vt:lpstr>Garamond</vt:lpstr>
      <vt:lpstr>Microsoft Sans Serif</vt:lpstr>
      <vt:lpstr>Monotype Corsiva</vt:lpstr>
      <vt:lpstr>Wingdings</vt:lpstr>
      <vt:lpstr>Office Theme</vt:lpstr>
      <vt:lpstr>PowerPoint Presentation</vt:lpstr>
      <vt:lpstr>ACIZII</vt:lpstr>
      <vt:lpstr>Acizii</vt:lpstr>
      <vt:lpstr>Acizii</vt:lpstr>
      <vt:lpstr>Acizii</vt:lpstr>
      <vt:lpstr>ACIZII</vt:lpstr>
      <vt:lpstr>Acizii</vt:lpstr>
      <vt:lpstr>Oxiacid  H2R  unde R este un radical</vt:lpstr>
      <vt:lpstr>ACIZII</vt:lpstr>
      <vt:lpstr>Tema: Asociază fiecare formulă chimică scrisă în coloana B cu tipul acidului din coloana A și denumirea corespunzătoare din coloana C.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zzz</dc:creator>
  <cp:lastModifiedBy>user</cp:lastModifiedBy>
  <cp:revision>21</cp:revision>
  <dcterms:created xsi:type="dcterms:W3CDTF">2009-05-13T17:41:36Z</dcterms:created>
  <dcterms:modified xsi:type="dcterms:W3CDTF">2020-03-26T09:49:57Z</dcterms:modified>
</cp:coreProperties>
</file>