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9" r:id="rId3"/>
    <p:sldId id="257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99"/>
    <a:srgbClr val="FF7C80"/>
    <a:srgbClr val="F79443"/>
    <a:srgbClr val="FFC1C2"/>
    <a:srgbClr val="FF9999"/>
    <a:srgbClr val="BB237A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5" autoAdjust="0"/>
    <p:restoredTop sz="91162" autoAdjust="0"/>
  </p:normalViewPr>
  <p:slideViewPr>
    <p:cSldViewPr>
      <p:cViewPr varScale="1">
        <p:scale>
          <a:sx n="46" d="100"/>
          <a:sy n="46" d="100"/>
        </p:scale>
        <p:origin x="62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F1518A-4D12-4ED1-8974-60989455D876}" type="datetimeFigureOut">
              <a:rPr lang="ro-RO" smtClean="0"/>
              <a:pPr/>
              <a:t>29.04.2020</a:t>
            </a:fld>
            <a:endParaRPr lang="ro-RO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5F4764-EED3-482B-8F01-9B5F28BC2969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503051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4" name="Substituent subsol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7B2AD-34D6-4093-8772-DC8079B6D005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3.gif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3.gif"/><Relationship Id="rId7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ine 8" descr="9749581-green-salt-water-of-the-ocean-sea-with-horizon-and-overcast-clouds.jpg"/>
          <p:cNvPicPr>
            <a:picLocks noChangeAspect="1"/>
          </p:cNvPicPr>
          <p:nvPr/>
        </p:nvPicPr>
        <p:blipFill>
          <a:blip r:embed="rId2">
            <a:lum bright="40000"/>
          </a:blip>
          <a:stretch>
            <a:fillRect/>
          </a:stretch>
        </p:blipFill>
        <p:spPr>
          <a:xfrm>
            <a:off x="-1" y="0"/>
            <a:ext cx="9131137" cy="6858000"/>
          </a:xfrm>
          <a:prstGeom prst="rect">
            <a:avLst/>
          </a:prstGeom>
        </p:spPr>
      </p:pic>
      <p:pic>
        <p:nvPicPr>
          <p:cNvPr id="7" name="Imagine 6" descr="2213840-538028-green-crystals-of-sea-salt-may-be-used-as-background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DDFFDE"/>
              </a:clrFrom>
              <a:clrTo>
                <a:srgbClr val="DDFFDE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357158" y="357166"/>
            <a:ext cx="8429684" cy="6072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ine 9" descr="Lectur3.gif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500041"/>
            <a:ext cx="8215370" cy="5896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ine 10" descr="săruri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57356" y="1000108"/>
            <a:ext cx="5357850" cy="4071966"/>
          </a:xfrm>
          <a:prstGeom prst="rect">
            <a:avLst/>
          </a:prstGeom>
        </p:spPr>
      </p:pic>
      <p:sp>
        <p:nvSpPr>
          <p:cNvPr id="2" name="Dreptunghi rotunjit 1"/>
          <p:cNvSpPr/>
          <p:nvPr/>
        </p:nvSpPr>
        <p:spPr>
          <a:xfrm>
            <a:off x="2143108" y="5214950"/>
            <a:ext cx="5000660" cy="92867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3" name="Dreptunghi 2"/>
          <p:cNvSpPr/>
          <p:nvPr/>
        </p:nvSpPr>
        <p:spPr>
          <a:xfrm>
            <a:off x="2500298" y="5214950"/>
            <a:ext cx="4286280" cy="92333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75000"/>
                </a:schemeClr>
              </a:contourClr>
            </a:sp3d>
          </a:bodyPr>
          <a:lstStyle/>
          <a:p>
            <a:pPr algn="ctr"/>
            <a:r>
              <a:rPr lang="ro-RO" sz="54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SĂRURI</a:t>
            </a:r>
            <a:endParaRPr lang="ro-RO" sz="5400" b="1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12" name="Imagine 11" descr="silver-chloride.gif"/>
          <p:cNvPicPr>
            <a:picLocks noChangeAspect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29322" y="2928934"/>
            <a:ext cx="2619375" cy="2143125"/>
          </a:xfrm>
          <a:prstGeom prst="rect">
            <a:avLst/>
          </a:prstGeom>
        </p:spPr>
      </p:pic>
      <p:pic>
        <p:nvPicPr>
          <p:cNvPr id="13" name="Imagine 12" descr="silver-chloride.gif"/>
          <p:cNvPicPr>
            <a:picLocks noChangeAspect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8596" y="2928934"/>
            <a:ext cx="2619375" cy="2143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ine 6" descr="2213840-538028-green-crystals-of-sea-salt-may-be-used-as-background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DDFFDE"/>
              </a:clrFrom>
              <a:clrTo>
                <a:srgbClr val="DDFFDE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ine 5" descr="Lectur3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500042"/>
            <a:ext cx="8215370" cy="5896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Dreptunghi rotunjit 7"/>
          <p:cNvSpPr/>
          <p:nvPr/>
        </p:nvSpPr>
        <p:spPr>
          <a:xfrm>
            <a:off x="5143504" y="0"/>
            <a:ext cx="4000496" cy="92867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9" name="Dreptunghi 8"/>
          <p:cNvSpPr/>
          <p:nvPr/>
        </p:nvSpPr>
        <p:spPr>
          <a:xfrm>
            <a:off x="5286380" y="1"/>
            <a:ext cx="3714776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75000"/>
                </a:schemeClr>
              </a:contourClr>
            </a:sp3d>
          </a:bodyPr>
          <a:lstStyle/>
          <a:p>
            <a:pPr algn="ctr"/>
            <a:r>
              <a:rPr lang="ro-RO" sz="48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SĂRURI</a:t>
            </a:r>
            <a:endParaRPr lang="ro-RO" sz="4800" b="1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Dreptunghi 9"/>
          <p:cNvSpPr/>
          <p:nvPr/>
        </p:nvSpPr>
        <p:spPr>
          <a:xfrm>
            <a:off x="0" y="0"/>
            <a:ext cx="5143504" cy="5715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3600" b="1" i="1" dirty="0" smtClean="0">
                <a:solidFill>
                  <a:schemeClr val="accent3">
                    <a:lumMod val="50000"/>
                  </a:schemeClr>
                </a:solidFill>
              </a:rPr>
              <a:t>Istoricul folosirii sărurilor</a:t>
            </a:r>
            <a:endParaRPr lang="ro-RO" sz="36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7" name="Dreptunghi 76"/>
          <p:cNvSpPr/>
          <p:nvPr/>
        </p:nvSpPr>
        <p:spPr>
          <a:xfrm>
            <a:off x="0" y="500042"/>
            <a:ext cx="5143504" cy="5715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3600" b="1" i="1" dirty="0" smtClean="0">
                <a:solidFill>
                  <a:schemeClr val="accent3">
                    <a:lumMod val="50000"/>
                  </a:schemeClr>
                </a:solidFill>
              </a:rPr>
              <a:t>Stare naturală</a:t>
            </a:r>
            <a:endParaRPr lang="ro-RO" sz="36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87" name="Imagine 86" descr="20081004-047.JP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7171" y="4572009"/>
            <a:ext cx="1643074" cy="1216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8" name="Imagine 87" descr="egipt.jpg"/>
          <p:cNvPicPr>
            <a:picLocks noChangeAspect="1"/>
          </p:cNvPicPr>
          <p:nvPr/>
        </p:nvPicPr>
        <p:blipFill>
          <a:blip r:embed="rId5">
            <a:lum bright="40000"/>
          </a:blip>
          <a:stretch>
            <a:fillRect/>
          </a:stretch>
        </p:blipFill>
        <p:spPr>
          <a:xfrm>
            <a:off x="500034" y="1071546"/>
            <a:ext cx="4672045" cy="3357586"/>
          </a:xfrm>
          <a:prstGeom prst="rect">
            <a:avLst/>
          </a:prstGeom>
          <a:noFill/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9" name="Imagine 88" descr="images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71617" y="5214950"/>
            <a:ext cx="1643074" cy="12149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0" name="Imagine 89" descr="Partenonul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57567" y="4572008"/>
            <a:ext cx="1630906" cy="12144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1" name="Imagine 90" descr="Taj Mahal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72013" y="5214950"/>
            <a:ext cx="1643074" cy="12144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0" name="Dreptunghi 79"/>
          <p:cNvSpPr/>
          <p:nvPr/>
        </p:nvSpPr>
        <p:spPr>
          <a:xfrm>
            <a:off x="600047" y="1142984"/>
            <a:ext cx="450059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o-RO" sz="1200" b="1" dirty="0" smtClean="0">
                <a:latin typeface="Constantia" pitchFamily="18" charset="0"/>
              </a:rPr>
              <a:t>În Vechiul  Testament dar și în alte scrieri ale Antichității, apar numeroase referiri despre săruri.</a:t>
            </a:r>
          </a:p>
          <a:p>
            <a:pPr algn="just">
              <a:buNone/>
            </a:pPr>
            <a:r>
              <a:rPr lang="ro-RO" sz="1200" b="1" i="1" dirty="0" smtClean="0">
                <a:latin typeface="Constantia" pitchFamily="18" charset="0"/>
              </a:rPr>
              <a:t>Sarea de bucătărie </a:t>
            </a:r>
            <a:r>
              <a:rPr lang="ro-RO" sz="1200" b="1" dirty="0" smtClean="0">
                <a:latin typeface="Constantia" pitchFamily="18" charset="0"/>
              </a:rPr>
              <a:t>(</a:t>
            </a:r>
            <a:r>
              <a:rPr lang="ro-RO" sz="1200" b="1" dirty="0" err="1" smtClean="0">
                <a:latin typeface="Constantia" pitchFamily="18" charset="0"/>
              </a:rPr>
              <a:t>NaCl</a:t>
            </a:r>
            <a:r>
              <a:rPr lang="ro-RO" sz="1200" b="1" dirty="0" smtClean="0">
                <a:latin typeface="Constantia" pitchFamily="18" charset="0"/>
              </a:rPr>
              <a:t>) este cunoscută și folosită de oameni încă din vremuri străvechi, cu mult înainte de apariția scrisului. A fost prima substanță chimică folosită ca aliment.</a:t>
            </a:r>
          </a:p>
          <a:p>
            <a:pPr algn="just">
              <a:buNone/>
            </a:pPr>
            <a:r>
              <a:rPr lang="ro-RO" sz="1200" b="1" i="1" dirty="0" smtClean="0">
                <a:latin typeface="Constantia" pitchFamily="18" charset="0"/>
              </a:rPr>
              <a:t>Carbonatul de calciu</a:t>
            </a:r>
            <a:r>
              <a:rPr lang="ro-RO" sz="1200" b="1" dirty="0" smtClean="0">
                <a:latin typeface="Constantia" pitchFamily="18" charset="0"/>
              </a:rPr>
              <a:t> (CaCO</a:t>
            </a:r>
            <a:r>
              <a:rPr lang="ro-RO" sz="1200" b="1" baseline="-25000" dirty="0" smtClean="0">
                <a:latin typeface="Constantia" pitchFamily="18" charset="0"/>
              </a:rPr>
              <a:t>3</a:t>
            </a:r>
            <a:r>
              <a:rPr lang="ro-RO" sz="1200" b="1" dirty="0" smtClean="0">
                <a:latin typeface="Constantia" pitchFamily="18" charset="0"/>
              </a:rPr>
              <a:t>) a fost și este folosit de oameni în construcții, încă din cele mai vechi timpuri.</a:t>
            </a:r>
          </a:p>
          <a:p>
            <a:pPr algn="just">
              <a:buNone/>
            </a:pPr>
            <a:r>
              <a:rPr lang="ro-RO" sz="1200" b="1" i="1" dirty="0" smtClean="0">
                <a:latin typeface="Constantia" pitchFamily="18" charset="0"/>
              </a:rPr>
              <a:t>Soda</a:t>
            </a:r>
            <a:r>
              <a:rPr lang="ro-RO" sz="1200" b="1" dirty="0" smtClean="0">
                <a:latin typeface="Constantia" pitchFamily="18" charset="0"/>
              </a:rPr>
              <a:t> (Na</a:t>
            </a:r>
            <a:r>
              <a:rPr lang="ro-RO" sz="1200" b="1" baseline="-25000" dirty="0" smtClean="0">
                <a:latin typeface="Constantia" pitchFamily="18" charset="0"/>
              </a:rPr>
              <a:t>2</a:t>
            </a:r>
            <a:r>
              <a:rPr lang="ro-RO" sz="1200" b="1" dirty="0" smtClean="0">
                <a:latin typeface="Constantia" pitchFamily="18" charset="0"/>
              </a:rPr>
              <a:t>CO</a:t>
            </a:r>
            <a:r>
              <a:rPr lang="ro-RO" sz="1200" b="1" baseline="-25000" dirty="0" smtClean="0">
                <a:latin typeface="Constantia" pitchFamily="18" charset="0"/>
              </a:rPr>
              <a:t>3</a:t>
            </a:r>
            <a:r>
              <a:rPr lang="ro-RO" sz="1200" b="1" dirty="0" smtClean="0">
                <a:latin typeface="Constantia" pitchFamily="18" charset="0"/>
              </a:rPr>
              <a:t>) și </a:t>
            </a:r>
            <a:r>
              <a:rPr lang="ro-RO" sz="1200" b="1" i="1" dirty="0" smtClean="0">
                <a:latin typeface="Constantia" pitchFamily="18" charset="0"/>
              </a:rPr>
              <a:t>potasa</a:t>
            </a:r>
            <a:r>
              <a:rPr lang="ro-RO" sz="1200" b="1" dirty="0" smtClean="0">
                <a:latin typeface="Constantia" pitchFamily="18" charset="0"/>
              </a:rPr>
              <a:t> (K</a:t>
            </a:r>
            <a:r>
              <a:rPr lang="ro-RO" sz="1200" b="1" baseline="-25000" dirty="0" smtClean="0">
                <a:latin typeface="Constantia" pitchFamily="18" charset="0"/>
              </a:rPr>
              <a:t>2</a:t>
            </a:r>
            <a:r>
              <a:rPr lang="ro-RO" sz="1200" b="1" dirty="0" smtClean="0">
                <a:latin typeface="Constantia" pitchFamily="18" charset="0"/>
              </a:rPr>
              <a:t>CO</a:t>
            </a:r>
            <a:r>
              <a:rPr lang="ro-RO" sz="1200" b="1" baseline="-25000" dirty="0" smtClean="0">
                <a:latin typeface="Constantia" pitchFamily="18" charset="0"/>
              </a:rPr>
              <a:t>3</a:t>
            </a:r>
            <a:r>
              <a:rPr lang="ro-RO" sz="1200" b="1" dirty="0" smtClean="0">
                <a:latin typeface="Constantia" pitchFamily="18" charset="0"/>
              </a:rPr>
              <a:t>) se foloseau în Vechiul Egipt pentru curățarea țesăturilor și pentru îmbălsămarea faraonilor.</a:t>
            </a:r>
          </a:p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Cu circa 1000 de ani î. </a:t>
            </a:r>
            <a:r>
              <a:rPr lang="ro-RO" sz="1200" b="1" dirty="0" err="1" smtClean="0">
                <a:latin typeface="Constantia" pitchFamily="18" charset="0"/>
              </a:rPr>
              <a:t>Hr</a:t>
            </a:r>
            <a:r>
              <a:rPr lang="ro-RO" sz="1200" b="1" dirty="0" smtClean="0">
                <a:latin typeface="Constantia" pitchFamily="18" charset="0"/>
              </a:rPr>
              <a:t>., unele </a:t>
            </a:r>
            <a:r>
              <a:rPr lang="ro-RO" sz="1200" b="1" i="1" dirty="0" smtClean="0">
                <a:latin typeface="Constantia" pitchFamily="18" charset="0"/>
              </a:rPr>
              <a:t>săruri de cupru </a:t>
            </a:r>
            <a:r>
              <a:rPr lang="ro-RO" sz="1200" b="1" dirty="0" smtClean="0">
                <a:latin typeface="Constantia" pitchFamily="18" charset="0"/>
              </a:rPr>
              <a:t>se foloseau ca pigmenți pentru zugrăvit.</a:t>
            </a:r>
          </a:p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În perioada medievală, noi săruri și-au găsit utilități. De exemplu, componentul majoritar al prafului de pușcă,  </a:t>
            </a:r>
            <a:r>
              <a:rPr lang="ro-RO" sz="1200" b="1" i="1" dirty="0" smtClean="0">
                <a:latin typeface="Constantia" pitchFamily="18" charset="0"/>
              </a:rPr>
              <a:t>nitratul de potasiu </a:t>
            </a:r>
            <a:r>
              <a:rPr lang="ro-RO" sz="1200" b="1" dirty="0" smtClean="0">
                <a:latin typeface="Constantia" pitchFamily="18" charset="0"/>
              </a:rPr>
              <a:t>– KNO</a:t>
            </a:r>
            <a:r>
              <a:rPr lang="ro-RO" sz="1200" b="1" baseline="-25000" dirty="0" smtClean="0">
                <a:latin typeface="Constantia" pitchFamily="18" charset="0"/>
              </a:rPr>
              <a:t>3</a:t>
            </a:r>
            <a:r>
              <a:rPr lang="ro-RO" sz="1200" b="1" dirty="0" smtClean="0">
                <a:latin typeface="Constantia" pitchFamily="18" charset="0"/>
              </a:rPr>
              <a:t>, descoperit de către călugărul </a:t>
            </a:r>
            <a:r>
              <a:rPr lang="ro-RO" sz="1200" b="1" i="1" dirty="0" smtClean="0">
                <a:latin typeface="Constantia" pitchFamily="18" charset="0"/>
              </a:rPr>
              <a:t>Roger Bacon</a:t>
            </a:r>
            <a:r>
              <a:rPr lang="ro-RO" sz="1200" b="1" dirty="0" smtClean="0">
                <a:latin typeface="Constantia" pitchFamily="18" charset="0"/>
              </a:rPr>
              <a:t> (1210 - 1292)</a:t>
            </a:r>
          </a:p>
        </p:txBody>
      </p:sp>
      <p:pic>
        <p:nvPicPr>
          <p:cNvPr id="94" name="Imagine 93" descr="R. Bacon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58095" y="4929198"/>
            <a:ext cx="1247778" cy="14746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" name="Imagine 91" descr="gun powder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57963" y="4929198"/>
            <a:ext cx="1143008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Imagine 24" descr="stalactite si stalagmie.jpg"/>
          <p:cNvPicPr>
            <a:picLocks noChangeAspect="1"/>
          </p:cNvPicPr>
          <p:nvPr/>
        </p:nvPicPr>
        <p:blipFill>
          <a:blip r:embed="rId11">
            <a:lum bright="40000" contrast="-70000"/>
          </a:blip>
          <a:stretch>
            <a:fillRect/>
          </a:stretch>
        </p:blipFill>
        <p:spPr>
          <a:xfrm>
            <a:off x="5314955" y="3071810"/>
            <a:ext cx="3357586" cy="1857388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86" name="Dreptunghi 85"/>
          <p:cNvSpPr/>
          <p:nvPr/>
        </p:nvSpPr>
        <p:spPr>
          <a:xfrm>
            <a:off x="5457831" y="3500438"/>
            <a:ext cx="307183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Calcar – în zonele cu relief carstic (peșteri); în România în special în Carpații Occidentali și Meridionali;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piatră de var, cretă;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marmură (în România la Rușchița și Niculițel)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în cojile de ouă și în oase.</a:t>
            </a:r>
          </a:p>
        </p:txBody>
      </p:sp>
      <p:sp>
        <p:nvSpPr>
          <p:cNvPr id="85" name="Dreptunghi 84"/>
          <p:cNvSpPr/>
          <p:nvPr/>
        </p:nvSpPr>
        <p:spPr>
          <a:xfrm>
            <a:off x="5386393" y="3071810"/>
            <a:ext cx="3143272" cy="35719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just"/>
            <a:r>
              <a:rPr lang="ro-RO" sz="1600" b="1" i="1" dirty="0" smtClean="0">
                <a:solidFill>
                  <a:schemeClr val="accent3">
                    <a:lumMod val="50000"/>
                  </a:schemeClr>
                </a:solidFill>
              </a:rPr>
              <a:t>Carbonatul de calciu (CaCO</a:t>
            </a:r>
            <a:r>
              <a:rPr lang="ro-RO" sz="16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3</a:t>
            </a:r>
            <a:r>
              <a:rPr lang="ro-RO" sz="1600" b="1" i="1" dirty="0" smtClean="0">
                <a:solidFill>
                  <a:schemeClr val="accent3">
                    <a:lumMod val="50000"/>
                  </a:schemeClr>
                </a:solidFill>
              </a:rPr>
              <a:t>)</a:t>
            </a:r>
            <a:endParaRPr lang="ro-RO" sz="16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6" name="Imagine 25" descr="images.jpg"/>
          <p:cNvPicPr>
            <a:picLocks noChangeAspect="1"/>
          </p:cNvPicPr>
          <p:nvPr/>
        </p:nvPicPr>
        <p:blipFill>
          <a:blip r:embed="rId12">
            <a:lum bright="40000"/>
          </a:blip>
          <a:stretch>
            <a:fillRect/>
          </a:stretch>
        </p:blipFill>
        <p:spPr>
          <a:xfrm>
            <a:off x="5314955" y="1071546"/>
            <a:ext cx="3357586" cy="1928826"/>
          </a:xfrm>
          <a:prstGeom prst="rect">
            <a:avLst/>
          </a:prstGeom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83" name="Dreptunghi 82"/>
          <p:cNvSpPr/>
          <p:nvPr/>
        </p:nvSpPr>
        <p:spPr>
          <a:xfrm>
            <a:off x="5386393" y="1500174"/>
            <a:ext cx="307183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Sare gemă (zăcăminte)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dizolvată în apa mărilor, oceanelor, lacurilor sărate, ape minerale;</a:t>
            </a:r>
          </a:p>
          <a:p>
            <a:pPr algn="just"/>
            <a:endParaRPr lang="ro-RO" sz="1200" b="1" dirty="0" smtClean="0">
              <a:latin typeface="Constantia" pitchFamily="18" charset="0"/>
            </a:endParaRPr>
          </a:p>
          <a:p>
            <a:pPr algn="just"/>
            <a:r>
              <a:rPr lang="ro-RO" sz="1200" b="1" dirty="0" smtClean="0">
                <a:latin typeface="Constantia" pitchFamily="18" charset="0"/>
              </a:rPr>
              <a:t>România dispune de importante zăcăminte de sare, dispuse în special în Subcarpați și în Podișul Transilvaniei</a:t>
            </a:r>
          </a:p>
        </p:txBody>
      </p:sp>
      <p:sp>
        <p:nvSpPr>
          <p:cNvPr id="84" name="Dreptunghi 83"/>
          <p:cNvSpPr/>
          <p:nvPr/>
        </p:nvSpPr>
        <p:spPr>
          <a:xfrm>
            <a:off x="5386393" y="1142984"/>
            <a:ext cx="3143272" cy="35719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just"/>
            <a:r>
              <a:rPr lang="ro-RO" sz="1600" b="1" i="1" dirty="0" smtClean="0">
                <a:solidFill>
                  <a:schemeClr val="accent3">
                    <a:lumMod val="50000"/>
                  </a:schemeClr>
                </a:solidFill>
              </a:rPr>
              <a:t>Clorura de sodiu (</a:t>
            </a:r>
            <a:r>
              <a:rPr lang="ro-RO" sz="1600" b="1" i="1" dirty="0" err="1" smtClean="0">
                <a:solidFill>
                  <a:schemeClr val="accent3">
                    <a:lumMod val="50000"/>
                  </a:schemeClr>
                </a:solidFill>
              </a:rPr>
              <a:t>NaCl</a:t>
            </a:r>
            <a:r>
              <a:rPr lang="ro-RO" sz="1600" b="1" i="1" dirty="0" smtClean="0">
                <a:solidFill>
                  <a:schemeClr val="accent3">
                    <a:lumMod val="50000"/>
                  </a:schemeClr>
                </a:solidFill>
              </a:rPr>
              <a:t>)</a:t>
            </a:r>
            <a:endParaRPr lang="ro-RO" sz="16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5" grpId="0"/>
      <p:bldP spid="83" grpId="0"/>
      <p:bldP spid="8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ine 6" descr="2213840-538028-green-crystals-of-sea-salt-may-be-used-as-background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DDFFDE"/>
              </a:clrFrom>
              <a:clrTo>
                <a:srgbClr val="DDFFDE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ine 5" descr="Lectur3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500042"/>
            <a:ext cx="8215370" cy="5896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Dreptunghi rotunjit 7"/>
          <p:cNvSpPr/>
          <p:nvPr/>
        </p:nvSpPr>
        <p:spPr>
          <a:xfrm>
            <a:off x="5143504" y="0"/>
            <a:ext cx="4000496" cy="92867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9" name="Dreptunghi 8"/>
          <p:cNvSpPr/>
          <p:nvPr/>
        </p:nvSpPr>
        <p:spPr>
          <a:xfrm>
            <a:off x="5286380" y="1"/>
            <a:ext cx="3714776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75000"/>
                </a:schemeClr>
              </a:contourClr>
            </a:sp3d>
          </a:bodyPr>
          <a:lstStyle/>
          <a:p>
            <a:pPr algn="ctr"/>
            <a:r>
              <a:rPr lang="ro-RO" sz="48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SĂRURI</a:t>
            </a:r>
            <a:endParaRPr lang="ro-RO" sz="4800" b="1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Dreptunghi 9"/>
          <p:cNvSpPr/>
          <p:nvPr/>
        </p:nvSpPr>
        <p:spPr>
          <a:xfrm>
            <a:off x="0" y="0"/>
            <a:ext cx="4857752" cy="5715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4000" b="1" i="1" dirty="0" smtClean="0">
                <a:solidFill>
                  <a:schemeClr val="accent3">
                    <a:lumMod val="50000"/>
                  </a:schemeClr>
                </a:solidFill>
              </a:rPr>
              <a:t>Definiție, clasificare</a:t>
            </a:r>
            <a:endParaRPr lang="ro-RO" sz="40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Dreptunghi rotunjit 10"/>
          <p:cNvSpPr/>
          <p:nvPr/>
        </p:nvSpPr>
        <p:spPr>
          <a:xfrm>
            <a:off x="214282" y="2073698"/>
            <a:ext cx="8715436" cy="4786346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Dreptunghi 11"/>
          <p:cNvSpPr/>
          <p:nvPr/>
        </p:nvSpPr>
        <p:spPr>
          <a:xfrm>
            <a:off x="357158" y="1270167"/>
            <a:ext cx="8358246" cy="71438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just"/>
            <a:r>
              <a:rPr lang="ro-RO" sz="2000" b="1" i="1" dirty="0" smtClean="0">
                <a:solidFill>
                  <a:schemeClr val="accent3">
                    <a:lumMod val="50000"/>
                  </a:schemeClr>
                </a:solidFill>
              </a:rPr>
              <a:t>SĂRURILE sunt compuși chimici ce conțin în </a:t>
            </a:r>
            <a:r>
              <a:rPr lang="en-US" sz="2000" b="1" i="1" dirty="0" err="1" smtClean="0">
                <a:solidFill>
                  <a:schemeClr val="accent3">
                    <a:lumMod val="50000"/>
                  </a:schemeClr>
                </a:solidFill>
              </a:rPr>
              <a:t>molecul</a:t>
            </a:r>
            <a:r>
              <a:rPr lang="ro-RO" sz="2000" b="1" i="1" dirty="0" smtClean="0">
                <a:solidFill>
                  <a:schemeClr val="accent3">
                    <a:lumMod val="50000"/>
                  </a:schemeClr>
                </a:solidFill>
              </a:rPr>
              <a:t>a lor unul sau mai mulți </a:t>
            </a:r>
            <a:r>
              <a:rPr lang="en-US" sz="2000" b="1" i="1" dirty="0" err="1" smtClean="0">
                <a:solidFill>
                  <a:schemeClr val="accent3">
                    <a:lumMod val="50000"/>
                  </a:schemeClr>
                </a:solidFill>
              </a:rPr>
              <a:t>atomi</a:t>
            </a:r>
            <a:r>
              <a:rPr lang="en-US" sz="20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000" b="1" i="1" dirty="0" err="1" smtClean="0">
                <a:solidFill>
                  <a:schemeClr val="accent3">
                    <a:lumMod val="50000"/>
                  </a:schemeClr>
                </a:solidFill>
              </a:rPr>
              <a:t>metalici</a:t>
            </a:r>
            <a:r>
              <a:rPr lang="en-US" sz="2000" b="1" i="1" dirty="0" smtClean="0">
                <a:solidFill>
                  <a:schemeClr val="accent3">
                    <a:lumMod val="50000"/>
                  </a:schemeClr>
                </a:solidFill>
              </a:rPr>
              <a:t> (M)</a:t>
            </a:r>
            <a:r>
              <a:rPr lang="ro-RO" sz="2000" b="1" i="1" dirty="0" smtClean="0">
                <a:solidFill>
                  <a:schemeClr val="accent3">
                    <a:lumMod val="50000"/>
                  </a:schemeClr>
                </a:solidFill>
              </a:rPr>
              <a:t>  și unul sau mai mulți radicali acid</a:t>
            </a:r>
            <a:r>
              <a:rPr lang="en-US" sz="2000" b="1" i="1" dirty="0" smtClean="0">
                <a:solidFill>
                  <a:schemeClr val="accent3">
                    <a:lumMod val="50000"/>
                  </a:schemeClr>
                </a:solidFill>
              </a:rPr>
              <a:t> (R)</a:t>
            </a:r>
            <a:r>
              <a:rPr lang="ro-RO" sz="2000" b="1" i="1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en-US" sz="2000" b="1" i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just"/>
            <a:r>
              <a:rPr lang="en-US" sz="2000" b="1" i="1" dirty="0" err="1" smtClean="0">
                <a:solidFill>
                  <a:schemeClr val="accent3">
                    <a:lumMod val="50000"/>
                  </a:schemeClr>
                </a:solidFill>
              </a:rPr>
              <a:t>Formulă</a:t>
            </a:r>
            <a:r>
              <a:rPr lang="en-US" sz="2000" b="1" i="1" dirty="0" smtClean="0">
                <a:solidFill>
                  <a:schemeClr val="accent3">
                    <a:lumMod val="50000"/>
                  </a:schemeClr>
                </a:solidFill>
              </a:rPr>
              <a:t> general  </a:t>
            </a:r>
            <a:r>
              <a:rPr lang="en-US" sz="2000" b="1" i="1" dirty="0" err="1" smtClean="0">
                <a:solidFill>
                  <a:schemeClr val="accent3">
                    <a:lumMod val="50000"/>
                  </a:schemeClr>
                </a:solidFill>
              </a:rPr>
              <a:t>M</a:t>
            </a:r>
            <a:r>
              <a:rPr lang="en-US" b="1" i="1" dirty="0" err="1" smtClean="0">
                <a:solidFill>
                  <a:schemeClr val="accent3">
                    <a:lumMod val="50000"/>
                  </a:schemeClr>
                </a:solidFill>
              </a:rPr>
              <a:t>n</a:t>
            </a:r>
            <a:r>
              <a:rPr lang="en-US" sz="2000" b="1" i="1" dirty="0" err="1" smtClean="0">
                <a:solidFill>
                  <a:schemeClr val="accent3">
                    <a:lumMod val="50000"/>
                  </a:schemeClr>
                </a:solidFill>
              </a:rPr>
              <a:t>R</a:t>
            </a:r>
            <a:r>
              <a:rPr lang="en-US" b="1" i="1" dirty="0" err="1" smtClean="0">
                <a:solidFill>
                  <a:schemeClr val="accent3">
                    <a:lumMod val="50000"/>
                  </a:schemeClr>
                </a:solidFill>
              </a:rPr>
              <a:t>m</a:t>
            </a:r>
            <a:r>
              <a:rPr lang="en-US" b="1" i="1" dirty="0" smtClean="0">
                <a:solidFill>
                  <a:schemeClr val="accent3">
                    <a:lumMod val="50000"/>
                  </a:schemeClr>
                </a:solidFill>
              </a:rPr>
              <a:t>  </a:t>
            </a:r>
            <a:r>
              <a:rPr lang="en-US" b="1" i="1" dirty="0" err="1" smtClean="0">
                <a:solidFill>
                  <a:schemeClr val="accent3">
                    <a:lumMod val="50000"/>
                  </a:schemeClr>
                </a:solidFill>
              </a:rPr>
              <a:t>unde</a:t>
            </a:r>
            <a:r>
              <a:rPr lang="en-US" b="1" i="1" dirty="0" smtClean="0">
                <a:solidFill>
                  <a:schemeClr val="accent3">
                    <a:lumMod val="50000"/>
                  </a:schemeClr>
                </a:solidFill>
              </a:rPr>
              <a:t> m= </a:t>
            </a:r>
            <a:r>
              <a:rPr lang="en-US" b="1" i="1" dirty="0" err="1" smtClean="0">
                <a:solidFill>
                  <a:schemeClr val="accent3">
                    <a:lumMod val="50000"/>
                  </a:schemeClr>
                </a:solidFill>
              </a:rPr>
              <a:t>valenţa</a:t>
            </a:r>
            <a:r>
              <a:rPr lang="en-US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b="1" i="1" dirty="0" err="1" smtClean="0">
                <a:solidFill>
                  <a:schemeClr val="accent3">
                    <a:lumMod val="50000"/>
                  </a:schemeClr>
                </a:solidFill>
              </a:rPr>
              <a:t>lui</a:t>
            </a:r>
            <a:r>
              <a:rPr lang="en-US" b="1" i="1" dirty="0" smtClean="0">
                <a:solidFill>
                  <a:schemeClr val="accent3">
                    <a:lumMod val="50000"/>
                  </a:schemeClr>
                </a:solidFill>
              </a:rPr>
              <a:t> M  </a:t>
            </a:r>
            <a:r>
              <a:rPr lang="en-US" b="1" i="1" dirty="0" err="1" smtClean="0">
                <a:solidFill>
                  <a:schemeClr val="accent3">
                    <a:lumMod val="50000"/>
                  </a:schemeClr>
                </a:solidFill>
              </a:rPr>
              <a:t>şi</a:t>
            </a:r>
            <a:r>
              <a:rPr lang="en-US" b="1" i="1" dirty="0" smtClean="0">
                <a:solidFill>
                  <a:schemeClr val="accent3">
                    <a:lumMod val="50000"/>
                  </a:schemeClr>
                </a:solidFill>
              </a:rPr>
              <a:t> n=</a:t>
            </a:r>
            <a:r>
              <a:rPr lang="en-US" b="1" i="1" dirty="0" err="1" smtClean="0">
                <a:solidFill>
                  <a:schemeClr val="accent3">
                    <a:lumMod val="50000"/>
                  </a:schemeClr>
                </a:solidFill>
              </a:rPr>
              <a:t>valenţa</a:t>
            </a:r>
            <a:r>
              <a:rPr lang="en-US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b="1" i="1" dirty="0" err="1" smtClean="0">
                <a:solidFill>
                  <a:schemeClr val="accent3">
                    <a:lumMod val="50000"/>
                  </a:schemeClr>
                </a:solidFill>
              </a:rPr>
              <a:t>lui</a:t>
            </a:r>
            <a:r>
              <a:rPr lang="en-US" b="1" i="1" dirty="0" smtClean="0">
                <a:solidFill>
                  <a:schemeClr val="accent3">
                    <a:lumMod val="50000"/>
                  </a:schemeClr>
                </a:solidFill>
              </a:rPr>
              <a:t> R</a:t>
            </a:r>
            <a:endParaRPr lang="en-US" sz="2000" b="1" i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just"/>
            <a:endParaRPr lang="ro-RO" sz="20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0" name="Dreptunghi 59"/>
          <p:cNvSpPr/>
          <p:nvPr/>
        </p:nvSpPr>
        <p:spPr>
          <a:xfrm>
            <a:off x="0" y="500042"/>
            <a:ext cx="4857752" cy="5715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4000" b="1" i="1" dirty="0" smtClean="0">
                <a:solidFill>
                  <a:schemeClr val="accent3">
                    <a:lumMod val="50000"/>
                  </a:schemeClr>
                </a:solidFill>
              </a:rPr>
              <a:t>denumire</a:t>
            </a:r>
            <a:endParaRPr lang="ro-RO" sz="40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44" name="Imagine 143" descr="Lectur3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1928802"/>
            <a:ext cx="8286808" cy="4558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2" name="Dreptunghi 141"/>
          <p:cNvSpPr/>
          <p:nvPr/>
        </p:nvSpPr>
        <p:spPr>
          <a:xfrm>
            <a:off x="214282" y="6143644"/>
            <a:ext cx="542928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600" b="1" dirty="0" smtClean="0">
                <a:latin typeface="Constantia" pitchFamily="18" charset="0"/>
              </a:rPr>
              <a:t>Dă click pe elementele din schemă pentru a o completa</a:t>
            </a:r>
          </a:p>
        </p:txBody>
      </p:sp>
      <p:cxnSp>
        <p:nvCxnSpPr>
          <p:cNvPr id="31" name="Conector drept cu săgeată 30"/>
          <p:cNvCxnSpPr/>
          <p:nvPr/>
        </p:nvCxnSpPr>
        <p:spPr>
          <a:xfrm>
            <a:off x="1428728" y="2500306"/>
            <a:ext cx="92869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drept cu săgeată 33"/>
          <p:cNvCxnSpPr/>
          <p:nvPr/>
        </p:nvCxnSpPr>
        <p:spPr>
          <a:xfrm>
            <a:off x="3500430" y="3429000"/>
            <a:ext cx="21431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drept cu săgeată 34"/>
          <p:cNvCxnSpPr/>
          <p:nvPr/>
        </p:nvCxnSpPr>
        <p:spPr>
          <a:xfrm>
            <a:off x="3286116" y="2500306"/>
            <a:ext cx="428628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ector drept cu săgeată 36"/>
          <p:cNvCxnSpPr/>
          <p:nvPr/>
        </p:nvCxnSpPr>
        <p:spPr>
          <a:xfrm>
            <a:off x="3500430" y="4429132"/>
            <a:ext cx="21431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drept cu săgeată 37"/>
          <p:cNvCxnSpPr/>
          <p:nvPr/>
        </p:nvCxnSpPr>
        <p:spPr>
          <a:xfrm rot="5400000">
            <a:off x="1071540" y="3357560"/>
            <a:ext cx="714379" cy="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drept cu săgeată 38"/>
          <p:cNvCxnSpPr/>
          <p:nvPr/>
        </p:nvCxnSpPr>
        <p:spPr>
          <a:xfrm>
            <a:off x="2143108" y="3429000"/>
            <a:ext cx="21431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ector drept cu săgeată 39"/>
          <p:cNvCxnSpPr/>
          <p:nvPr/>
        </p:nvCxnSpPr>
        <p:spPr>
          <a:xfrm>
            <a:off x="2143108" y="4429132"/>
            <a:ext cx="21431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ector drept 40"/>
          <p:cNvCxnSpPr/>
          <p:nvPr/>
        </p:nvCxnSpPr>
        <p:spPr>
          <a:xfrm rot="5400000">
            <a:off x="1179489" y="2749545"/>
            <a:ext cx="500067" cy="158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Conector drept 42"/>
          <p:cNvCxnSpPr/>
          <p:nvPr/>
        </p:nvCxnSpPr>
        <p:spPr>
          <a:xfrm rot="5400000">
            <a:off x="1643836" y="3928272"/>
            <a:ext cx="1000132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Conector drept 44"/>
          <p:cNvCxnSpPr/>
          <p:nvPr/>
        </p:nvCxnSpPr>
        <p:spPr>
          <a:xfrm rot="5400000">
            <a:off x="-642180" y="4214024"/>
            <a:ext cx="2571768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Conector drept cu săgeată 46"/>
          <p:cNvCxnSpPr/>
          <p:nvPr/>
        </p:nvCxnSpPr>
        <p:spPr>
          <a:xfrm>
            <a:off x="642910" y="2928934"/>
            <a:ext cx="285752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drept cu săgeată 51"/>
          <p:cNvCxnSpPr/>
          <p:nvPr/>
        </p:nvCxnSpPr>
        <p:spPr>
          <a:xfrm>
            <a:off x="642910" y="5500702"/>
            <a:ext cx="285752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Conector drept cu săgeată 52"/>
          <p:cNvCxnSpPr/>
          <p:nvPr/>
        </p:nvCxnSpPr>
        <p:spPr>
          <a:xfrm>
            <a:off x="1857356" y="5500702"/>
            <a:ext cx="21431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drept cu săgeată 54"/>
          <p:cNvCxnSpPr/>
          <p:nvPr/>
        </p:nvCxnSpPr>
        <p:spPr>
          <a:xfrm>
            <a:off x="3286116" y="5500702"/>
            <a:ext cx="21431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Conector drept 57"/>
          <p:cNvCxnSpPr/>
          <p:nvPr/>
        </p:nvCxnSpPr>
        <p:spPr>
          <a:xfrm rot="10800000">
            <a:off x="2000232" y="3929066"/>
            <a:ext cx="142876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Dreptunghi 13"/>
          <p:cNvSpPr/>
          <p:nvPr/>
        </p:nvSpPr>
        <p:spPr>
          <a:xfrm>
            <a:off x="285720" y="4071942"/>
            <a:ext cx="785818" cy="50006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b="1" dirty="0" smtClean="0">
                <a:solidFill>
                  <a:schemeClr val="bg1"/>
                </a:solidFill>
              </a:rPr>
              <a:t>Săruri</a:t>
            </a:r>
            <a:endParaRPr lang="ro-RO" b="1" dirty="0">
              <a:solidFill>
                <a:schemeClr val="bg1"/>
              </a:solidFill>
            </a:endParaRPr>
          </a:p>
        </p:txBody>
      </p:sp>
      <p:sp>
        <p:nvSpPr>
          <p:cNvPr id="16" name="Dreptunghi 15"/>
          <p:cNvSpPr/>
          <p:nvPr/>
        </p:nvSpPr>
        <p:spPr>
          <a:xfrm>
            <a:off x="928662" y="5286388"/>
            <a:ext cx="928694" cy="428628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100" b="1" dirty="0" smtClean="0">
                <a:solidFill>
                  <a:schemeClr val="tx1"/>
                </a:solidFill>
              </a:rPr>
              <a:t>Săruri acide</a:t>
            </a:r>
            <a:endParaRPr lang="ro-RO" sz="1100" b="1" dirty="0">
              <a:solidFill>
                <a:schemeClr val="tx1"/>
              </a:solidFill>
            </a:endParaRPr>
          </a:p>
        </p:txBody>
      </p:sp>
      <p:sp>
        <p:nvSpPr>
          <p:cNvPr id="18" name="Dreptunghi 17"/>
          <p:cNvSpPr/>
          <p:nvPr/>
        </p:nvSpPr>
        <p:spPr>
          <a:xfrm>
            <a:off x="2357422" y="2285992"/>
            <a:ext cx="928694" cy="428628"/>
          </a:xfrm>
          <a:prstGeom prst="rect">
            <a:avLst/>
          </a:prstGeom>
          <a:solidFill>
            <a:srgbClr val="FFFF99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100" b="1" dirty="0" smtClean="0">
                <a:solidFill>
                  <a:schemeClr val="tx1"/>
                </a:solidFill>
              </a:rPr>
              <a:t>Săruri ale hidracizilor</a:t>
            </a:r>
            <a:endParaRPr lang="ro-RO" sz="1100" b="1" dirty="0">
              <a:solidFill>
                <a:schemeClr val="tx1"/>
              </a:solidFill>
            </a:endParaRPr>
          </a:p>
        </p:txBody>
      </p:sp>
      <p:sp>
        <p:nvSpPr>
          <p:cNvPr id="19" name="Dreptunghi 18"/>
          <p:cNvSpPr/>
          <p:nvPr/>
        </p:nvSpPr>
        <p:spPr>
          <a:xfrm>
            <a:off x="1214414" y="3714752"/>
            <a:ext cx="857256" cy="428628"/>
          </a:xfrm>
          <a:prstGeom prst="rect">
            <a:avLst/>
          </a:prstGeom>
          <a:solidFill>
            <a:srgbClr val="FF7C8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100" b="1" dirty="0" smtClean="0">
                <a:solidFill>
                  <a:schemeClr val="tx1"/>
                </a:solidFill>
              </a:rPr>
              <a:t>Săruri ale oxiacizilor</a:t>
            </a:r>
            <a:endParaRPr lang="ro-RO" sz="1100" b="1" dirty="0">
              <a:solidFill>
                <a:schemeClr val="tx1"/>
              </a:solidFill>
            </a:endParaRPr>
          </a:p>
        </p:txBody>
      </p:sp>
      <p:sp>
        <p:nvSpPr>
          <p:cNvPr id="20" name="Dreptunghi 19"/>
          <p:cNvSpPr/>
          <p:nvPr/>
        </p:nvSpPr>
        <p:spPr>
          <a:xfrm>
            <a:off x="2357422" y="4143380"/>
            <a:ext cx="1143008" cy="57150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900" b="1" dirty="0" smtClean="0">
                <a:solidFill>
                  <a:schemeClr val="tx1"/>
                </a:solidFill>
              </a:rPr>
              <a:t>Nemetalul central prezintă valență superioară</a:t>
            </a:r>
            <a:endParaRPr lang="ro-RO" sz="900" b="1" dirty="0">
              <a:solidFill>
                <a:schemeClr val="tx1"/>
              </a:solidFill>
            </a:endParaRPr>
          </a:p>
        </p:txBody>
      </p:sp>
      <p:sp>
        <p:nvSpPr>
          <p:cNvPr id="21" name="Dreptunghi 20"/>
          <p:cNvSpPr/>
          <p:nvPr/>
        </p:nvSpPr>
        <p:spPr>
          <a:xfrm>
            <a:off x="2071670" y="5072074"/>
            <a:ext cx="1214446" cy="92869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900" b="1" dirty="0" smtClean="0">
                <a:solidFill>
                  <a:schemeClr val="tx1"/>
                </a:solidFill>
              </a:rPr>
              <a:t>Provin din înlocuirea parțială a atomilor de hidrogen din molecula unui acid cu catoni </a:t>
            </a:r>
            <a:endParaRPr lang="ro-RO" sz="900" b="1" dirty="0">
              <a:solidFill>
                <a:schemeClr val="tx1"/>
              </a:solidFill>
            </a:endParaRPr>
          </a:p>
        </p:txBody>
      </p:sp>
      <p:sp>
        <p:nvSpPr>
          <p:cNvPr id="24" name="Dreptunghi 23"/>
          <p:cNvSpPr/>
          <p:nvPr/>
        </p:nvSpPr>
        <p:spPr>
          <a:xfrm>
            <a:off x="3714744" y="2000240"/>
            <a:ext cx="5072098" cy="1000132"/>
          </a:xfrm>
          <a:prstGeom prst="rect">
            <a:avLst/>
          </a:prstGeom>
          <a:solidFill>
            <a:srgbClr val="FFFF99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o-RO" sz="1100" b="1" dirty="0" err="1" smtClean="0">
                <a:solidFill>
                  <a:schemeClr val="tx1"/>
                </a:solidFill>
              </a:rPr>
              <a:t>NaCl</a:t>
            </a:r>
            <a:r>
              <a:rPr lang="ro-RO" sz="1100" b="1" dirty="0" smtClean="0">
                <a:solidFill>
                  <a:schemeClr val="tx1"/>
                </a:solidFill>
              </a:rPr>
              <a:t> – clor</a:t>
            </a:r>
            <a:r>
              <a:rPr lang="ro-RO" sz="1100" b="1" dirty="0" smtClean="0">
                <a:solidFill>
                  <a:srgbClr val="FF7C80"/>
                </a:solidFill>
              </a:rPr>
              <a:t>ură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sodiu</a:t>
            </a:r>
          </a:p>
          <a:p>
            <a:r>
              <a:rPr lang="ro-RO" sz="1100" b="1" dirty="0" err="1" smtClean="0">
                <a:solidFill>
                  <a:schemeClr val="tx1"/>
                </a:solidFill>
              </a:rPr>
              <a:t>KBr</a:t>
            </a:r>
            <a:r>
              <a:rPr lang="ro-RO" sz="1100" b="1" dirty="0" smtClean="0">
                <a:solidFill>
                  <a:schemeClr val="tx1"/>
                </a:solidFill>
              </a:rPr>
              <a:t> – Brom</a:t>
            </a:r>
            <a:r>
              <a:rPr lang="ro-RO" sz="1100" b="1" dirty="0" smtClean="0">
                <a:solidFill>
                  <a:srgbClr val="FF7C80"/>
                </a:solidFill>
              </a:rPr>
              <a:t>ură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potasiu</a:t>
            </a:r>
          </a:p>
          <a:p>
            <a:r>
              <a:rPr lang="ro-RO" sz="1100" b="1" dirty="0" smtClean="0">
                <a:solidFill>
                  <a:schemeClr val="tx1"/>
                </a:solidFill>
              </a:rPr>
              <a:t>FeCl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100" b="1" dirty="0" smtClean="0">
                <a:solidFill>
                  <a:schemeClr val="tx1"/>
                </a:solidFill>
              </a:rPr>
              <a:t> – Clor</a:t>
            </a:r>
            <a:r>
              <a:rPr lang="ro-RO" sz="1100" b="1" dirty="0" smtClean="0">
                <a:solidFill>
                  <a:srgbClr val="FF7C80"/>
                </a:solidFill>
              </a:rPr>
              <a:t>ură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fier </a:t>
            </a:r>
            <a:r>
              <a:rPr lang="ro-RO" sz="1100" b="1" dirty="0" smtClean="0">
                <a:solidFill>
                  <a:schemeClr val="accent5">
                    <a:lumMod val="75000"/>
                  </a:schemeClr>
                </a:solidFill>
              </a:rPr>
              <a:t>(II)</a:t>
            </a:r>
          </a:p>
          <a:p>
            <a:r>
              <a:rPr lang="ro-RO" sz="1100" b="1" dirty="0" smtClean="0">
                <a:solidFill>
                  <a:schemeClr val="tx1"/>
                </a:solidFill>
              </a:rPr>
              <a:t>FeCl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100" b="1" dirty="0" smtClean="0">
                <a:solidFill>
                  <a:schemeClr val="tx1"/>
                </a:solidFill>
              </a:rPr>
              <a:t> – Clor</a:t>
            </a:r>
            <a:r>
              <a:rPr lang="ro-RO" sz="1100" b="1" dirty="0" smtClean="0">
                <a:solidFill>
                  <a:srgbClr val="FF7C80"/>
                </a:solidFill>
              </a:rPr>
              <a:t>ură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 de</a:t>
            </a:r>
            <a:r>
              <a:rPr lang="ro-RO" sz="1100" b="1" dirty="0" smtClean="0">
                <a:solidFill>
                  <a:schemeClr val="tx1"/>
                </a:solidFill>
              </a:rPr>
              <a:t> fier</a:t>
            </a:r>
            <a:r>
              <a:rPr lang="ro-RO" sz="11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o-RO" sz="1100" b="1" dirty="0" smtClean="0">
                <a:solidFill>
                  <a:schemeClr val="accent5">
                    <a:lumMod val="75000"/>
                  </a:schemeClr>
                </a:solidFill>
              </a:rPr>
              <a:t>(III)</a:t>
            </a:r>
          </a:p>
          <a:p>
            <a:r>
              <a:rPr lang="ro-RO" sz="1100" b="1" dirty="0" smtClean="0">
                <a:solidFill>
                  <a:schemeClr val="tx1"/>
                </a:solidFill>
              </a:rPr>
              <a:t>Al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100" b="1" dirty="0" smtClean="0">
                <a:solidFill>
                  <a:schemeClr val="tx1"/>
                </a:solidFill>
              </a:rPr>
              <a:t>S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100" b="1" dirty="0" smtClean="0">
                <a:solidFill>
                  <a:schemeClr val="tx1"/>
                </a:solidFill>
              </a:rPr>
              <a:t> – Sulf</a:t>
            </a:r>
            <a:r>
              <a:rPr lang="ro-RO" sz="1100" b="1" dirty="0" smtClean="0">
                <a:solidFill>
                  <a:srgbClr val="FF7C80"/>
                </a:solidFill>
              </a:rPr>
              <a:t>ură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 </a:t>
            </a:r>
            <a:r>
              <a:rPr lang="ro-RO" sz="1100" b="1" dirty="0" smtClean="0">
                <a:solidFill>
                  <a:schemeClr val="tx1"/>
                </a:solidFill>
              </a:rPr>
              <a:t>aluminiu</a:t>
            </a:r>
          </a:p>
        </p:txBody>
      </p:sp>
      <p:sp>
        <p:nvSpPr>
          <p:cNvPr id="25" name="Dreptunghi 24"/>
          <p:cNvSpPr/>
          <p:nvPr/>
        </p:nvSpPr>
        <p:spPr>
          <a:xfrm>
            <a:off x="3714744" y="3071810"/>
            <a:ext cx="5072098" cy="85725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o-RO" sz="1100" b="1" dirty="0" smtClean="0">
                <a:solidFill>
                  <a:schemeClr val="tx1"/>
                </a:solidFill>
              </a:rPr>
              <a:t>Ca(NO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100" b="1" dirty="0" smtClean="0">
                <a:solidFill>
                  <a:schemeClr val="tx1"/>
                </a:solidFill>
              </a:rPr>
              <a:t>)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100" b="1" dirty="0" smtClean="0">
                <a:solidFill>
                  <a:schemeClr val="tx1"/>
                </a:solidFill>
              </a:rPr>
              <a:t> – azot</a:t>
            </a:r>
            <a:r>
              <a:rPr lang="ro-RO" sz="1100" b="1" dirty="0" smtClean="0">
                <a:solidFill>
                  <a:srgbClr val="FF0000"/>
                </a:solidFill>
              </a:rPr>
              <a:t>it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 de</a:t>
            </a:r>
            <a:r>
              <a:rPr lang="ro-RO" sz="1100" b="1" dirty="0" smtClean="0">
                <a:solidFill>
                  <a:schemeClr val="tx1"/>
                </a:solidFill>
              </a:rPr>
              <a:t> calciu </a:t>
            </a:r>
          </a:p>
          <a:p>
            <a:r>
              <a:rPr lang="ro-RO" sz="1100" b="1" dirty="0" smtClean="0">
                <a:solidFill>
                  <a:schemeClr val="tx1"/>
                </a:solidFill>
              </a:rPr>
              <a:t>Na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100" b="1" dirty="0" smtClean="0">
                <a:solidFill>
                  <a:schemeClr val="tx1"/>
                </a:solidFill>
              </a:rPr>
              <a:t>SO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100" b="1" dirty="0" smtClean="0">
                <a:solidFill>
                  <a:schemeClr val="tx1"/>
                </a:solidFill>
              </a:rPr>
              <a:t> – sulf</a:t>
            </a:r>
            <a:r>
              <a:rPr lang="ro-RO" sz="1100" b="1" dirty="0" smtClean="0">
                <a:solidFill>
                  <a:srgbClr val="FF0000"/>
                </a:solidFill>
              </a:rPr>
              <a:t>it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sodiu</a:t>
            </a:r>
          </a:p>
          <a:p>
            <a:r>
              <a:rPr lang="ro-RO" sz="1100" b="1" dirty="0" smtClean="0">
                <a:solidFill>
                  <a:schemeClr val="tx1"/>
                </a:solidFill>
              </a:rPr>
              <a:t>AlPO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100" b="1" dirty="0" smtClean="0">
                <a:solidFill>
                  <a:schemeClr val="tx1"/>
                </a:solidFill>
              </a:rPr>
              <a:t> – fosf</a:t>
            </a:r>
            <a:r>
              <a:rPr lang="ro-RO" sz="1100" b="1" dirty="0" smtClean="0">
                <a:solidFill>
                  <a:srgbClr val="FF0000"/>
                </a:solidFill>
              </a:rPr>
              <a:t>it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aluminiu</a:t>
            </a:r>
            <a:endParaRPr lang="ro-RO" sz="1100" b="1" baseline="-25000" dirty="0">
              <a:solidFill>
                <a:schemeClr val="tx1"/>
              </a:solidFill>
            </a:endParaRPr>
          </a:p>
        </p:txBody>
      </p:sp>
      <p:sp>
        <p:nvSpPr>
          <p:cNvPr id="26" name="Dreptunghi 25"/>
          <p:cNvSpPr/>
          <p:nvPr/>
        </p:nvSpPr>
        <p:spPr>
          <a:xfrm>
            <a:off x="3714744" y="4071942"/>
            <a:ext cx="5072098" cy="92869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o-RO" sz="1100" b="1" dirty="0" smtClean="0">
                <a:solidFill>
                  <a:schemeClr val="tx1"/>
                </a:solidFill>
              </a:rPr>
              <a:t>CuSO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4</a:t>
            </a:r>
            <a:r>
              <a:rPr lang="ro-RO" sz="1100" b="1" dirty="0" smtClean="0">
                <a:solidFill>
                  <a:schemeClr val="tx1"/>
                </a:solidFill>
              </a:rPr>
              <a:t> – sulf</a:t>
            </a:r>
            <a:r>
              <a:rPr lang="ro-RO" sz="1100" b="1" dirty="0" smtClean="0">
                <a:solidFill>
                  <a:srgbClr val="C00000"/>
                </a:solidFill>
              </a:rPr>
              <a:t>at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cupru</a:t>
            </a:r>
          </a:p>
          <a:p>
            <a:r>
              <a:rPr lang="ro-RO" sz="1100" b="1" dirty="0" smtClean="0">
                <a:solidFill>
                  <a:schemeClr val="tx1"/>
                </a:solidFill>
              </a:rPr>
              <a:t>CaCO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100" b="1" dirty="0" smtClean="0">
                <a:solidFill>
                  <a:schemeClr val="tx1"/>
                </a:solidFill>
              </a:rPr>
              <a:t> – carbon</a:t>
            </a:r>
            <a:r>
              <a:rPr lang="ro-RO" sz="1100" b="1" dirty="0" smtClean="0">
                <a:solidFill>
                  <a:srgbClr val="C00000"/>
                </a:solidFill>
              </a:rPr>
              <a:t>at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calciu</a:t>
            </a:r>
          </a:p>
          <a:p>
            <a:r>
              <a:rPr lang="ro-RO" sz="1100" b="1" dirty="0" smtClean="0">
                <a:solidFill>
                  <a:schemeClr val="tx1"/>
                </a:solidFill>
              </a:rPr>
              <a:t>Fe(NO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100" b="1" dirty="0" smtClean="0">
                <a:solidFill>
                  <a:schemeClr val="tx1"/>
                </a:solidFill>
              </a:rPr>
              <a:t>)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100" b="1" dirty="0" smtClean="0">
                <a:solidFill>
                  <a:schemeClr val="tx1"/>
                </a:solidFill>
              </a:rPr>
              <a:t> – azot</a:t>
            </a:r>
            <a:r>
              <a:rPr lang="ro-RO" sz="1100" b="1" dirty="0" smtClean="0">
                <a:solidFill>
                  <a:srgbClr val="C00000"/>
                </a:solidFill>
              </a:rPr>
              <a:t>at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fier</a:t>
            </a:r>
          </a:p>
          <a:p>
            <a:r>
              <a:rPr lang="ro-RO" sz="1100" b="1" dirty="0" smtClean="0">
                <a:solidFill>
                  <a:schemeClr val="tx1"/>
                </a:solidFill>
              </a:rPr>
              <a:t>KClO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100" b="1" dirty="0" smtClean="0">
                <a:solidFill>
                  <a:schemeClr val="tx1"/>
                </a:solidFill>
              </a:rPr>
              <a:t> – Clor</a:t>
            </a:r>
            <a:r>
              <a:rPr lang="ro-RO" sz="1100" b="1" dirty="0" smtClean="0">
                <a:solidFill>
                  <a:srgbClr val="C00000"/>
                </a:solidFill>
              </a:rPr>
              <a:t>at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potasiu</a:t>
            </a:r>
            <a:endParaRPr lang="ro-RO" sz="1100" b="1" dirty="0">
              <a:solidFill>
                <a:schemeClr val="tx1"/>
              </a:solidFill>
            </a:endParaRPr>
          </a:p>
        </p:txBody>
      </p:sp>
      <p:sp>
        <p:nvSpPr>
          <p:cNvPr id="27" name="Dreptunghi 26"/>
          <p:cNvSpPr/>
          <p:nvPr/>
        </p:nvSpPr>
        <p:spPr>
          <a:xfrm>
            <a:off x="3500430" y="5072074"/>
            <a:ext cx="5286412" cy="92869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o-RO" sz="1000" b="1" dirty="0" smtClean="0">
                <a:solidFill>
                  <a:schemeClr val="tx1"/>
                </a:solidFill>
              </a:rPr>
              <a:t>NaHCO</a:t>
            </a:r>
            <a:r>
              <a:rPr lang="ro-RO" sz="10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000" b="1" dirty="0" smtClean="0">
                <a:solidFill>
                  <a:schemeClr val="tx1"/>
                </a:solidFill>
              </a:rPr>
              <a:t> – Carbon</a:t>
            </a:r>
            <a:r>
              <a:rPr lang="ro-RO" sz="1000" b="1" dirty="0" smtClean="0">
                <a:solidFill>
                  <a:srgbClr val="C00000"/>
                </a:solidFill>
              </a:rPr>
              <a:t>at</a:t>
            </a:r>
            <a:r>
              <a:rPr lang="ro-RO" sz="1000" b="1" dirty="0" smtClean="0">
                <a:solidFill>
                  <a:schemeClr val="tx1"/>
                </a:solidFill>
              </a:rPr>
              <a:t> </a:t>
            </a:r>
            <a:r>
              <a:rPr lang="ro-RO" sz="1000" b="1" dirty="0" smtClean="0">
                <a:solidFill>
                  <a:schemeClr val="accent6">
                    <a:lumMod val="75000"/>
                  </a:schemeClr>
                </a:solidFill>
              </a:rPr>
              <a:t>acid</a:t>
            </a:r>
            <a:r>
              <a:rPr lang="ro-RO" sz="1000" b="1" dirty="0" smtClean="0">
                <a:solidFill>
                  <a:schemeClr val="tx1"/>
                </a:solidFill>
              </a:rPr>
              <a:t> </a:t>
            </a:r>
            <a:r>
              <a:rPr lang="ro-RO" sz="10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000" b="1" dirty="0" smtClean="0">
                <a:solidFill>
                  <a:schemeClr val="tx1"/>
                </a:solidFill>
              </a:rPr>
              <a:t> sodiu</a:t>
            </a:r>
          </a:p>
          <a:p>
            <a:pPr algn="just"/>
            <a:r>
              <a:rPr lang="ro-RO" sz="1000" b="1" dirty="0" smtClean="0">
                <a:solidFill>
                  <a:schemeClr val="tx1"/>
                </a:solidFill>
              </a:rPr>
              <a:t>NH</a:t>
            </a:r>
            <a:r>
              <a:rPr lang="ro-RO" sz="1000" b="1" baseline="-25000" dirty="0" smtClean="0">
                <a:solidFill>
                  <a:schemeClr val="tx1"/>
                </a:solidFill>
              </a:rPr>
              <a:t>4</a:t>
            </a:r>
            <a:r>
              <a:rPr lang="ro-RO" sz="1000" b="1" dirty="0" smtClean="0">
                <a:solidFill>
                  <a:schemeClr val="tx1"/>
                </a:solidFill>
              </a:rPr>
              <a:t>HCO</a:t>
            </a:r>
            <a:r>
              <a:rPr lang="ro-RO" sz="10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000" b="1" dirty="0" smtClean="0">
                <a:solidFill>
                  <a:schemeClr val="tx1"/>
                </a:solidFill>
              </a:rPr>
              <a:t>- Carbon</a:t>
            </a:r>
            <a:r>
              <a:rPr lang="ro-RO" sz="1000" b="1" dirty="0" smtClean="0">
                <a:solidFill>
                  <a:srgbClr val="C00000"/>
                </a:solidFill>
              </a:rPr>
              <a:t>at</a:t>
            </a:r>
            <a:r>
              <a:rPr lang="ro-RO" sz="1000" b="1" dirty="0" smtClean="0">
                <a:solidFill>
                  <a:schemeClr val="tx1"/>
                </a:solidFill>
              </a:rPr>
              <a:t> </a:t>
            </a:r>
            <a:r>
              <a:rPr lang="ro-RO" sz="1000" b="1" dirty="0" smtClean="0">
                <a:solidFill>
                  <a:schemeClr val="accent6">
                    <a:lumMod val="75000"/>
                  </a:schemeClr>
                </a:solidFill>
              </a:rPr>
              <a:t>acid</a:t>
            </a:r>
            <a:r>
              <a:rPr lang="ro-RO" sz="1000" b="1" dirty="0" smtClean="0">
                <a:solidFill>
                  <a:schemeClr val="accent3">
                    <a:lumMod val="50000"/>
                  </a:schemeClr>
                </a:solidFill>
              </a:rPr>
              <a:t> de </a:t>
            </a:r>
            <a:r>
              <a:rPr lang="ro-RO" sz="1000" b="1" dirty="0" smtClean="0">
                <a:solidFill>
                  <a:schemeClr val="tx1"/>
                </a:solidFill>
              </a:rPr>
              <a:t>sodiu </a:t>
            </a:r>
          </a:p>
          <a:p>
            <a:pPr algn="just"/>
            <a:r>
              <a:rPr lang="ro-RO" sz="1000" b="1" dirty="0" smtClean="0">
                <a:solidFill>
                  <a:schemeClr val="tx1"/>
                </a:solidFill>
              </a:rPr>
              <a:t>NaH</a:t>
            </a:r>
            <a:r>
              <a:rPr lang="ro-RO" sz="10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000" b="1" dirty="0" smtClean="0">
                <a:solidFill>
                  <a:schemeClr val="tx1"/>
                </a:solidFill>
              </a:rPr>
              <a:t>PO</a:t>
            </a:r>
            <a:r>
              <a:rPr lang="ro-RO" sz="1000" b="1" baseline="-25000" dirty="0" smtClean="0">
                <a:solidFill>
                  <a:schemeClr val="tx1"/>
                </a:solidFill>
              </a:rPr>
              <a:t>4</a:t>
            </a:r>
            <a:r>
              <a:rPr lang="ro-RO" sz="1000" b="1" dirty="0" smtClean="0">
                <a:solidFill>
                  <a:schemeClr val="tx1"/>
                </a:solidFill>
              </a:rPr>
              <a:t> – fosfat </a:t>
            </a:r>
            <a:r>
              <a:rPr lang="ro-RO" sz="1000" b="1" dirty="0" err="1" smtClean="0">
                <a:solidFill>
                  <a:schemeClr val="accent4">
                    <a:lumMod val="75000"/>
                  </a:schemeClr>
                </a:solidFill>
              </a:rPr>
              <a:t>di</a:t>
            </a:r>
            <a:r>
              <a:rPr lang="ro-RO" sz="1000" b="1" dirty="0" err="1" smtClean="0">
                <a:solidFill>
                  <a:schemeClr val="accent6">
                    <a:lumMod val="75000"/>
                  </a:schemeClr>
                </a:solidFill>
              </a:rPr>
              <a:t>acid</a:t>
            </a:r>
            <a:r>
              <a:rPr lang="ro-RO" sz="1000" b="1" dirty="0" smtClean="0">
                <a:solidFill>
                  <a:schemeClr val="accent3">
                    <a:lumMod val="50000"/>
                  </a:schemeClr>
                </a:solidFill>
              </a:rPr>
              <a:t> de </a:t>
            </a:r>
            <a:r>
              <a:rPr lang="ro-RO" sz="1000" b="1" dirty="0" smtClean="0">
                <a:solidFill>
                  <a:schemeClr val="tx1"/>
                </a:solidFill>
              </a:rPr>
              <a:t>potasiu</a:t>
            </a:r>
          </a:p>
        </p:txBody>
      </p:sp>
      <p:sp>
        <p:nvSpPr>
          <p:cNvPr id="30" name="Dreptunghi 29"/>
          <p:cNvSpPr/>
          <p:nvPr/>
        </p:nvSpPr>
        <p:spPr>
          <a:xfrm>
            <a:off x="2357422" y="3143248"/>
            <a:ext cx="1143008" cy="57150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900" b="1" dirty="0" smtClean="0">
                <a:solidFill>
                  <a:schemeClr val="tx1"/>
                </a:solidFill>
              </a:rPr>
              <a:t>Nemetalul central prezintă valență inferioară</a:t>
            </a:r>
          </a:p>
        </p:txBody>
      </p:sp>
      <p:sp>
        <p:nvSpPr>
          <p:cNvPr id="101" name="Dreptunghi 100"/>
          <p:cNvSpPr/>
          <p:nvPr/>
        </p:nvSpPr>
        <p:spPr>
          <a:xfrm>
            <a:off x="5500694" y="2071678"/>
            <a:ext cx="1928826" cy="285752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just"/>
            <a:r>
              <a:rPr lang="ro-RO" sz="1400" b="1" i="1" dirty="0" smtClean="0">
                <a:solidFill>
                  <a:schemeClr val="accent3">
                    <a:lumMod val="50000"/>
                  </a:schemeClr>
                </a:solidFill>
              </a:rPr>
              <a:t>Regula de denumire</a:t>
            </a:r>
            <a:endParaRPr lang="ro-RO" sz="14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02" name="Dreptunghi 101"/>
          <p:cNvSpPr/>
          <p:nvPr/>
        </p:nvSpPr>
        <p:spPr>
          <a:xfrm>
            <a:off x="5572132" y="2500306"/>
            <a:ext cx="714380" cy="35719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Denumirea nemetalului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03" name="Dreptunghi 102"/>
          <p:cNvSpPr/>
          <p:nvPr/>
        </p:nvSpPr>
        <p:spPr>
          <a:xfrm>
            <a:off x="6286512" y="2500306"/>
            <a:ext cx="428628" cy="357190"/>
          </a:xfrm>
          <a:prstGeom prst="rect">
            <a:avLst/>
          </a:prstGeom>
          <a:solidFill>
            <a:srgbClr val="FF7C80"/>
          </a:solidFill>
          <a:ln>
            <a:solidFill>
              <a:srgbClr val="FF7C8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err="1" smtClean="0">
                <a:solidFill>
                  <a:schemeClr val="tx1"/>
                </a:solidFill>
              </a:rPr>
              <a:t>-ură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04" name="Dreptunghi 103"/>
          <p:cNvSpPr/>
          <p:nvPr/>
        </p:nvSpPr>
        <p:spPr>
          <a:xfrm>
            <a:off x="6715140" y="2500306"/>
            <a:ext cx="357190" cy="35719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05" name="Dreptunghi 104"/>
          <p:cNvSpPr/>
          <p:nvPr/>
        </p:nvSpPr>
        <p:spPr>
          <a:xfrm>
            <a:off x="7072330" y="2500306"/>
            <a:ext cx="714380" cy="3571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Denumirea metalului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06" name="Dreptunghi 105"/>
          <p:cNvSpPr/>
          <p:nvPr/>
        </p:nvSpPr>
        <p:spPr>
          <a:xfrm>
            <a:off x="7929586" y="2500306"/>
            <a:ext cx="642942" cy="35719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Valența metalului</a:t>
            </a:r>
            <a:r>
              <a:rPr lang="ro-RO" sz="800" b="1" baseline="30000" dirty="0" smtClean="0">
                <a:solidFill>
                  <a:schemeClr val="tx1"/>
                </a:solidFill>
              </a:rPr>
              <a:t>*)</a:t>
            </a:r>
            <a:endParaRPr lang="ro-RO" sz="800" b="1" baseline="30000" dirty="0">
              <a:solidFill>
                <a:schemeClr val="tx1"/>
              </a:solidFill>
            </a:endParaRPr>
          </a:p>
        </p:txBody>
      </p:sp>
      <p:sp>
        <p:nvSpPr>
          <p:cNvPr id="109" name="Dreptunghi 108"/>
          <p:cNvSpPr/>
          <p:nvPr/>
        </p:nvSpPr>
        <p:spPr>
          <a:xfrm>
            <a:off x="5500694" y="3143248"/>
            <a:ext cx="1928826" cy="21431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just"/>
            <a:r>
              <a:rPr lang="ro-RO" sz="1400" b="1" i="1" dirty="0" smtClean="0">
                <a:solidFill>
                  <a:schemeClr val="accent3">
                    <a:lumMod val="50000"/>
                  </a:schemeClr>
                </a:solidFill>
              </a:rPr>
              <a:t>Regula de denumire</a:t>
            </a:r>
            <a:endParaRPr lang="ro-RO" sz="14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0" name="Dreptunghi 109"/>
          <p:cNvSpPr/>
          <p:nvPr/>
        </p:nvSpPr>
        <p:spPr>
          <a:xfrm>
            <a:off x="5572132" y="3429000"/>
            <a:ext cx="714380" cy="35719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Denumirea nemetalului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11" name="Dreptunghi 110"/>
          <p:cNvSpPr/>
          <p:nvPr/>
        </p:nvSpPr>
        <p:spPr>
          <a:xfrm>
            <a:off x="6286512" y="3429000"/>
            <a:ext cx="428628" cy="35719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err="1" smtClean="0">
                <a:solidFill>
                  <a:schemeClr val="tx1"/>
                </a:solidFill>
              </a:rPr>
              <a:t>-it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12" name="Dreptunghi 111"/>
          <p:cNvSpPr/>
          <p:nvPr/>
        </p:nvSpPr>
        <p:spPr>
          <a:xfrm>
            <a:off x="6715140" y="3429000"/>
            <a:ext cx="357190" cy="35719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13" name="Dreptunghi 112"/>
          <p:cNvSpPr/>
          <p:nvPr/>
        </p:nvSpPr>
        <p:spPr>
          <a:xfrm>
            <a:off x="7072330" y="3429000"/>
            <a:ext cx="714380" cy="3571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Denumirea metalului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14" name="Dreptunghi 113"/>
          <p:cNvSpPr/>
          <p:nvPr/>
        </p:nvSpPr>
        <p:spPr>
          <a:xfrm>
            <a:off x="7929586" y="3429000"/>
            <a:ext cx="642942" cy="35719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Valența metalului</a:t>
            </a:r>
            <a:r>
              <a:rPr lang="ro-RO" sz="800" b="1" baseline="30000" dirty="0" smtClean="0">
                <a:solidFill>
                  <a:schemeClr val="tx1"/>
                </a:solidFill>
              </a:rPr>
              <a:t>*)</a:t>
            </a:r>
          </a:p>
        </p:txBody>
      </p:sp>
      <p:sp>
        <p:nvSpPr>
          <p:cNvPr id="115" name="Dreptunghi 114"/>
          <p:cNvSpPr/>
          <p:nvPr/>
        </p:nvSpPr>
        <p:spPr>
          <a:xfrm>
            <a:off x="5572132" y="4071942"/>
            <a:ext cx="2357454" cy="285752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just"/>
            <a:r>
              <a:rPr lang="ro-RO" sz="1400" b="1" i="1" dirty="0" smtClean="0">
                <a:solidFill>
                  <a:schemeClr val="accent3">
                    <a:lumMod val="50000"/>
                  </a:schemeClr>
                </a:solidFill>
              </a:rPr>
              <a:t>Regula de denumire</a:t>
            </a:r>
            <a:endParaRPr lang="ro-RO" sz="14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6" name="Dreptunghi 115"/>
          <p:cNvSpPr/>
          <p:nvPr/>
        </p:nvSpPr>
        <p:spPr>
          <a:xfrm>
            <a:off x="5572132" y="4500570"/>
            <a:ext cx="714380" cy="35719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Denumirea nemetalului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17" name="Dreptunghi 116"/>
          <p:cNvSpPr/>
          <p:nvPr/>
        </p:nvSpPr>
        <p:spPr>
          <a:xfrm>
            <a:off x="6286512" y="4500570"/>
            <a:ext cx="428628" cy="35719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err="1" smtClean="0">
                <a:solidFill>
                  <a:schemeClr val="tx1"/>
                </a:solidFill>
              </a:rPr>
              <a:t>-at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18" name="Dreptunghi 117"/>
          <p:cNvSpPr/>
          <p:nvPr/>
        </p:nvSpPr>
        <p:spPr>
          <a:xfrm>
            <a:off x="6715140" y="4500570"/>
            <a:ext cx="357190" cy="35719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19" name="Dreptunghi 118"/>
          <p:cNvSpPr/>
          <p:nvPr/>
        </p:nvSpPr>
        <p:spPr>
          <a:xfrm>
            <a:off x="7072330" y="4500570"/>
            <a:ext cx="714380" cy="3571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Denumirea metalului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20" name="Dreptunghi 119"/>
          <p:cNvSpPr/>
          <p:nvPr/>
        </p:nvSpPr>
        <p:spPr>
          <a:xfrm>
            <a:off x="7929586" y="4500570"/>
            <a:ext cx="642942" cy="35719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Valența metalului</a:t>
            </a:r>
            <a:r>
              <a:rPr lang="ro-RO" sz="800" b="1" baseline="30000" dirty="0" smtClean="0">
                <a:solidFill>
                  <a:schemeClr val="tx1"/>
                </a:solidFill>
              </a:rPr>
              <a:t>*)</a:t>
            </a:r>
          </a:p>
        </p:txBody>
      </p:sp>
      <p:sp>
        <p:nvSpPr>
          <p:cNvPr id="122" name="Dreptunghi 121"/>
          <p:cNvSpPr/>
          <p:nvPr/>
        </p:nvSpPr>
        <p:spPr>
          <a:xfrm>
            <a:off x="5572132" y="5072074"/>
            <a:ext cx="2214578" cy="285752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just"/>
            <a:r>
              <a:rPr lang="ro-RO" sz="1400" b="1" i="1" dirty="0" smtClean="0">
                <a:solidFill>
                  <a:schemeClr val="accent3">
                    <a:lumMod val="50000"/>
                  </a:schemeClr>
                </a:solidFill>
              </a:rPr>
              <a:t>Regula de denumire</a:t>
            </a:r>
            <a:endParaRPr lang="ro-RO" sz="14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3" name="Dreptunghi 122"/>
          <p:cNvSpPr/>
          <p:nvPr/>
        </p:nvSpPr>
        <p:spPr>
          <a:xfrm>
            <a:off x="5500694" y="5429264"/>
            <a:ext cx="642942" cy="42862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err="1" smtClean="0">
                <a:solidFill>
                  <a:schemeClr val="tx1"/>
                </a:solidFill>
              </a:rPr>
              <a:t>Denumirenemetal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25" name="Dreptunghi 124"/>
          <p:cNvSpPr/>
          <p:nvPr/>
        </p:nvSpPr>
        <p:spPr>
          <a:xfrm>
            <a:off x="7000892" y="5429264"/>
            <a:ext cx="214314" cy="42862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26" name="Dreptunghi 125"/>
          <p:cNvSpPr/>
          <p:nvPr/>
        </p:nvSpPr>
        <p:spPr>
          <a:xfrm>
            <a:off x="7215206" y="5429264"/>
            <a:ext cx="642942" cy="42862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Denumire metal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27" name="Dreptunghi 126"/>
          <p:cNvSpPr/>
          <p:nvPr/>
        </p:nvSpPr>
        <p:spPr>
          <a:xfrm>
            <a:off x="8001024" y="5429264"/>
            <a:ext cx="571504" cy="428628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Valență metal *</a:t>
            </a:r>
            <a:r>
              <a:rPr lang="ro-RO" sz="800" b="1" baseline="30000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28" name="Dreptunghi 127"/>
          <p:cNvSpPr/>
          <p:nvPr/>
        </p:nvSpPr>
        <p:spPr>
          <a:xfrm>
            <a:off x="6143636" y="5429264"/>
            <a:ext cx="357190" cy="142876"/>
          </a:xfrm>
          <a:prstGeom prst="rect">
            <a:avLst/>
          </a:prstGeom>
          <a:solidFill>
            <a:srgbClr val="FF7C80"/>
          </a:solidFill>
          <a:ln>
            <a:solidFill>
              <a:srgbClr val="FF7C8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err="1" smtClean="0">
                <a:solidFill>
                  <a:schemeClr val="tx1"/>
                </a:solidFill>
              </a:rPr>
              <a:t>-ură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29" name="Dreptunghi 128"/>
          <p:cNvSpPr/>
          <p:nvPr/>
        </p:nvSpPr>
        <p:spPr>
          <a:xfrm>
            <a:off x="6143636" y="5572140"/>
            <a:ext cx="357190" cy="14287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err="1" smtClean="0">
                <a:solidFill>
                  <a:schemeClr val="tx1"/>
                </a:solidFill>
              </a:rPr>
              <a:t>-it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30" name="Dreptunghi 129"/>
          <p:cNvSpPr/>
          <p:nvPr/>
        </p:nvSpPr>
        <p:spPr>
          <a:xfrm>
            <a:off x="6143636" y="5715016"/>
            <a:ext cx="357190" cy="142876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err="1" smtClean="0">
                <a:solidFill>
                  <a:schemeClr val="tx1"/>
                </a:solidFill>
              </a:rPr>
              <a:t>-at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31" name="Dreptunghi 130"/>
          <p:cNvSpPr/>
          <p:nvPr/>
        </p:nvSpPr>
        <p:spPr>
          <a:xfrm>
            <a:off x="6500826" y="5429264"/>
            <a:ext cx="500066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acid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32" name="Dreptunghi 131"/>
          <p:cNvSpPr/>
          <p:nvPr/>
        </p:nvSpPr>
        <p:spPr>
          <a:xfrm>
            <a:off x="6500826" y="5643578"/>
            <a:ext cx="500066" cy="214314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err="1" smtClean="0">
                <a:solidFill>
                  <a:schemeClr val="tx1"/>
                </a:solidFill>
              </a:rPr>
              <a:t>diacid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33" name="Paranteză stânga 132"/>
          <p:cNvSpPr/>
          <p:nvPr/>
        </p:nvSpPr>
        <p:spPr>
          <a:xfrm>
            <a:off x="7858148" y="2428868"/>
            <a:ext cx="71438" cy="500066"/>
          </a:xfrm>
          <a:prstGeom prst="leftBracket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34" name="Paranteză stânga 133"/>
          <p:cNvSpPr/>
          <p:nvPr/>
        </p:nvSpPr>
        <p:spPr>
          <a:xfrm>
            <a:off x="7858148" y="3357562"/>
            <a:ext cx="71438" cy="500066"/>
          </a:xfrm>
          <a:prstGeom prst="leftBracket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35" name="Paranteză stânga 134"/>
          <p:cNvSpPr/>
          <p:nvPr/>
        </p:nvSpPr>
        <p:spPr>
          <a:xfrm>
            <a:off x="7858148" y="4429132"/>
            <a:ext cx="71438" cy="500066"/>
          </a:xfrm>
          <a:prstGeom prst="leftBracket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36" name="Paranteză stânga 135"/>
          <p:cNvSpPr/>
          <p:nvPr/>
        </p:nvSpPr>
        <p:spPr>
          <a:xfrm>
            <a:off x="7929586" y="5357826"/>
            <a:ext cx="71438" cy="571504"/>
          </a:xfrm>
          <a:prstGeom prst="leftBracket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38" name="Paranteză stânga 137"/>
          <p:cNvSpPr/>
          <p:nvPr/>
        </p:nvSpPr>
        <p:spPr>
          <a:xfrm flipH="1">
            <a:off x="8572528" y="2428868"/>
            <a:ext cx="61914" cy="490542"/>
          </a:xfrm>
          <a:prstGeom prst="leftBracket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39" name="Paranteză stânga 138"/>
          <p:cNvSpPr/>
          <p:nvPr/>
        </p:nvSpPr>
        <p:spPr>
          <a:xfrm flipH="1">
            <a:off x="8572528" y="3357562"/>
            <a:ext cx="61914" cy="500066"/>
          </a:xfrm>
          <a:prstGeom prst="leftBracket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40" name="Paranteză stânga 139"/>
          <p:cNvSpPr/>
          <p:nvPr/>
        </p:nvSpPr>
        <p:spPr>
          <a:xfrm flipH="1">
            <a:off x="8572528" y="4429132"/>
            <a:ext cx="61914" cy="500066"/>
          </a:xfrm>
          <a:prstGeom prst="leftBracket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41" name="Paranteză stânga 140"/>
          <p:cNvSpPr/>
          <p:nvPr/>
        </p:nvSpPr>
        <p:spPr>
          <a:xfrm flipH="1">
            <a:off x="8572528" y="5357826"/>
            <a:ext cx="71438" cy="571504"/>
          </a:xfrm>
          <a:prstGeom prst="leftBracket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76" name="Imagine 75" descr="silver-chloride.gif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2844" y="1857364"/>
            <a:ext cx="1285884" cy="1071570"/>
          </a:xfrm>
          <a:prstGeom prst="rect">
            <a:avLst/>
          </a:prstGeom>
        </p:spPr>
      </p:pic>
      <p:sp>
        <p:nvSpPr>
          <p:cNvPr id="15" name="Dreptunghi 14"/>
          <p:cNvSpPr/>
          <p:nvPr/>
        </p:nvSpPr>
        <p:spPr>
          <a:xfrm>
            <a:off x="928662" y="2643182"/>
            <a:ext cx="928694" cy="500066"/>
          </a:xfrm>
          <a:prstGeom prst="rect">
            <a:avLst/>
          </a:prstGeom>
          <a:solidFill>
            <a:srgbClr val="C0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100" b="1" dirty="0" smtClean="0">
                <a:solidFill>
                  <a:schemeClr val="tx1"/>
                </a:solidFill>
              </a:rPr>
              <a:t>Săruri neutre</a:t>
            </a:r>
            <a:endParaRPr lang="ro-RO" sz="11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1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19" grpId="0" animBg="1"/>
      <p:bldP spid="20" grpId="0" animBg="1"/>
      <p:bldP spid="21" grpId="0" animBg="1"/>
      <p:bldP spid="24" grpId="0" animBg="1"/>
      <p:bldP spid="25" grpId="0" animBg="1"/>
      <p:bldP spid="26" grpId="0" animBg="1"/>
      <p:bldP spid="27" grpId="0" animBg="1"/>
      <p:bldP spid="30" grpId="0" animBg="1"/>
      <p:bldP spid="101" grpId="0"/>
      <p:bldP spid="102" grpId="0" animBg="1"/>
      <p:bldP spid="103" grpId="0" animBg="1"/>
      <p:bldP spid="104" grpId="0" animBg="1"/>
      <p:bldP spid="105" grpId="0" animBg="1"/>
      <p:bldP spid="106" grpId="0" animBg="1"/>
      <p:bldP spid="109" grpId="0"/>
      <p:bldP spid="110" grpId="0" animBg="1"/>
      <p:bldP spid="111" grpId="0" animBg="1"/>
      <p:bldP spid="112" grpId="0" animBg="1"/>
      <p:bldP spid="113" grpId="0" animBg="1"/>
      <p:bldP spid="114" grpId="0" animBg="1"/>
      <p:bldP spid="115" grpId="0"/>
      <p:bldP spid="116" grpId="0" animBg="1"/>
      <p:bldP spid="117" grpId="0" animBg="1"/>
      <p:bldP spid="118" grpId="0" animBg="1"/>
      <p:bldP spid="119" grpId="0" animBg="1"/>
      <p:bldP spid="120" grpId="0" animBg="1"/>
      <p:bldP spid="122" grpId="0"/>
      <p:bldP spid="123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8" grpId="0" animBg="1"/>
      <p:bldP spid="139" grpId="0" animBg="1"/>
      <p:bldP spid="140" grpId="0" animBg="1"/>
      <p:bldP spid="141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ine 6" descr="2213840-538028-green-crystals-of-sea-salt-may-be-used-as-background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DDFFDE"/>
              </a:clrFrom>
              <a:clrTo>
                <a:srgbClr val="DDFFDE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ine 5" descr="Lectur3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500042"/>
            <a:ext cx="8215370" cy="5896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Dreptunghi rotunjit 7"/>
          <p:cNvSpPr/>
          <p:nvPr/>
        </p:nvSpPr>
        <p:spPr>
          <a:xfrm>
            <a:off x="5143504" y="0"/>
            <a:ext cx="4000496" cy="92867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9" name="Dreptunghi 8"/>
          <p:cNvSpPr/>
          <p:nvPr/>
        </p:nvSpPr>
        <p:spPr>
          <a:xfrm>
            <a:off x="5286380" y="1"/>
            <a:ext cx="3714776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75000"/>
                </a:schemeClr>
              </a:contourClr>
            </a:sp3d>
          </a:bodyPr>
          <a:lstStyle/>
          <a:p>
            <a:pPr algn="ctr"/>
            <a:r>
              <a:rPr lang="ro-RO" sz="48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SĂRURI</a:t>
            </a:r>
            <a:endParaRPr lang="ro-RO" sz="4800" b="1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Dreptunghi 9"/>
          <p:cNvSpPr/>
          <p:nvPr/>
        </p:nvSpPr>
        <p:spPr>
          <a:xfrm>
            <a:off x="0" y="142852"/>
            <a:ext cx="4857752" cy="5715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4000" b="1" i="1" dirty="0" smtClean="0">
                <a:solidFill>
                  <a:schemeClr val="accent3">
                    <a:lumMod val="50000"/>
                  </a:schemeClr>
                </a:solidFill>
              </a:rPr>
              <a:t>Metode de obținere</a:t>
            </a:r>
            <a:endParaRPr lang="ro-RO" sz="40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Dreptunghi rotunjit 10"/>
          <p:cNvSpPr/>
          <p:nvPr/>
        </p:nvSpPr>
        <p:spPr>
          <a:xfrm>
            <a:off x="214282" y="1142984"/>
            <a:ext cx="5500726" cy="5286412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7" name="Imagine 56" descr="ref_amoni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9454" y="4929198"/>
            <a:ext cx="1971675" cy="15001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3" name="Imagine 52" descr="extragere calcar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7884" y="3643314"/>
            <a:ext cx="2000264" cy="15173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4" name="Imagine 53" descr="extragere sare din apa de mare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9454" y="2357430"/>
            <a:ext cx="1976433" cy="14817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6" name="Imagine 55" descr="salina Cacica, aspect interior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857884" y="1142984"/>
            <a:ext cx="2000264" cy="15145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8" name="Dreptunghi 57"/>
          <p:cNvSpPr/>
          <p:nvPr/>
        </p:nvSpPr>
        <p:spPr>
          <a:xfrm>
            <a:off x="7786710" y="1357298"/>
            <a:ext cx="121441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000" b="1" dirty="0" smtClean="0">
                <a:latin typeface="Constantia" pitchFamily="18" charset="0"/>
              </a:rPr>
              <a:t>Salina Cacica</a:t>
            </a:r>
          </a:p>
          <a:p>
            <a:pPr algn="ctr">
              <a:buNone/>
            </a:pPr>
            <a:r>
              <a:rPr lang="ro-RO" sz="1000" b="1" dirty="0" smtClean="0">
                <a:latin typeface="Constantia" pitchFamily="18" charset="0"/>
              </a:rPr>
              <a:t>(jud. Suceava)</a:t>
            </a:r>
          </a:p>
          <a:p>
            <a:pPr algn="ctr">
              <a:buNone/>
            </a:pPr>
            <a:r>
              <a:rPr lang="ro-RO" sz="1000" b="1" dirty="0" smtClean="0">
                <a:latin typeface="Constantia" pitchFamily="18" charset="0"/>
              </a:rPr>
              <a:t>Aspect interior</a:t>
            </a:r>
          </a:p>
        </p:txBody>
      </p:sp>
      <p:sp>
        <p:nvSpPr>
          <p:cNvPr id="59" name="Dreptunghi 58"/>
          <p:cNvSpPr/>
          <p:nvPr/>
        </p:nvSpPr>
        <p:spPr>
          <a:xfrm>
            <a:off x="5715008" y="2786058"/>
            <a:ext cx="12144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000" b="1" dirty="0" smtClean="0">
                <a:latin typeface="Constantia" pitchFamily="18" charset="0"/>
              </a:rPr>
              <a:t>Extragerea </a:t>
            </a:r>
            <a:r>
              <a:rPr lang="ro-RO" sz="1000" b="1" dirty="0" err="1" smtClean="0">
                <a:latin typeface="Constantia" pitchFamily="18" charset="0"/>
              </a:rPr>
              <a:t>NaCl</a:t>
            </a:r>
            <a:r>
              <a:rPr lang="ro-RO" sz="1000" b="1" dirty="0" smtClean="0">
                <a:latin typeface="Constantia" pitchFamily="18" charset="0"/>
              </a:rPr>
              <a:t> din apa mărilor și oceanelor (Indonezia)</a:t>
            </a:r>
          </a:p>
        </p:txBody>
      </p:sp>
      <p:sp>
        <p:nvSpPr>
          <p:cNvPr id="60" name="Dreptunghi 59"/>
          <p:cNvSpPr/>
          <p:nvPr/>
        </p:nvSpPr>
        <p:spPr>
          <a:xfrm>
            <a:off x="7786710" y="3929066"/>
            <a:ext cx="121441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000" b="1" dirty="0" smtClean="0">
                <a:latin typeface="Constantia" pitchFamily="18" charset="0"/>
              </a:rPr>
              <a:t>Carieră pentru extragerea calcarului</a:t>
            </a:r>
          </a:p>
          <a:p>
            <a:pPr algn="ctr">
              <a:buNone/>
            </a:pPr>
            <a:r>
              <a:rPr lang="ro-RO" sz="1000" b="1" dirty="0" smtClean="0">
                <a:latin typeface="Constantia" pitchFamily="18" charset="0"/>
              </a:rPr>
              <a:t>(CaCO</a:t>
            </a:r>
            <a:r>
              <a:rPr lang="ro-RO" sz="1000" b="1" baseline="-25000" dirty="0" smtClean="0">
                <a:latin typeface="Constantia" pitchFamily="18" charset="0"/>
              </a:rPr>
              <a:t>3</a:t>
            </a:r>
            <a:r>
              <a:rPr lang="ro-RO" sz="1000" b="1" dirty="0" smtClean="0">
                <a:latin typeface="Constantia" pitchFamily="18" charset="0"/>
              </a:rPr>
              <a:t>) </a:t>
            </a:r>
          </a:p>
          <a:p>
            <a:pPr algn="ctr">
              <a:buNone/>
            </a:pPr>
            <a:r>
              <a:rPr lang="ro-RO" sz="1000" b="1" dirty="0" smtClean="0">
                <a:latin typeface="Constantia" pitchFamily="18" charset="0"/>
              </a:rPr>
              <a:t>Suseni, jud. Gorj</a:t>
            </a:r>
          </a:p>
        </p:txBody>
      </p:sp>
      <p:sp>
        <p:nvSpPr>
          <p:cNvPr id="61" name="Dreptunghi 60"/>
          <p:cNvSpPr/>
          <p:nvPr/>
        </p:nvSpPr>
        <p:spPr>
          <a:xfrm>
            <a:off x="5715008" y="5286388"/>
            <a:ext cx="12144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000" b="1" dirty="0" smtClean="0">
                <a:latin typeface="Constantia" pitchFamily="18" charset="0"/>
              </a:rPr>
              <a:t>Combinatul chimic </a:t>
            </a:r>
          </a:p>
          <a:p>
            <a:pPr algn="ctr">
              <a:buNone/>
            </a:pPr>
            <a:r>
              <a:rPr lang="ro-RO" sz="1000" b="1" dirty="0" err="1" smtClean="0">
                <a:latin typeface="Constantia" pitchFamily="18" charset="0"/>
              </a:rPr>
              <a:t>Amonil</a:t>
            </a:r>
            <a:r>
              <a:rPr lang="ro-RO" sz="1000" b="1" dirty="0" smtClean="0">
                <a:latin typeface="Constantia" pitchFamily="18" charset="0"/>
              </a:rPr>
              <a:t> Slobozia, producător de îngrășăminte pe bază de NH</a:t>
            </a:r>
            <a:r>
              <a:rPr lang="ro-RO" sz="1000" b="1" baseline="-25000" dirty="0" smtClean="0">
                <a:latin typeface="Constantia" pitchFamily="18" charset="0"/>
              </a:rPr>
              <a:t>4</a:t>
            </a:r>
            <a:r>
              <a:rPr lang="ro-RO" sz="1000" b="1" dirty="0" smtClean="0">
                <a:latin typeface="Constantia" pitchFamily="18" charset="0"/>
              </a:rPr>
              <a:t>NO</a:t>
            </a:r>
            <a:r>
              <a:rPr lang="ro-RO" sz="1000" b="1" baseline="-25000" dirty="0" smtClean="0">
                <a:latin typeface="Constantia" pitchFamily="18" charset="0"/>
              </a:rPr>
              <a:t>3</a:t>
            </a:r>
          </a:p>
        </p:txBody>
      </p:sp>
      <p:pic>
        <p:nvPicPr>
          <p:cNvPr id="62" name="Imagine 61" descr="silver-chloride.gif"/>
          <p:cNvPicPr>
            <a:picLocks noChangeAspect="1"/>
          </p:cNvPicPr>
          <p:nvPr/>
        </p:nvPicPr>
        <p:blipFill>
          <a:blip r:embed="rId8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70000" contrast="-70000"/>
          </a:blip>
          <a:stretch>
            <a:fillRect/>
          </a:stretch>
        </p:blipFill>
        <p:spPr>
          <a:xfrm>
            <a:off x="0" y="1357298"/>
            <a:ext cx="5857884" cy="4857784"/>
          </a:xfrm>
          <a:prstGeom prst="rect">
            <a:avLst/>
          </a:prstGeom>
        </p:spPr>
      </p:pic>
      <p:sp>
        <p:nvSpPr>
          <p:cNvPr id="142" name="Dreptunghi 141"/>
          <p:cNvSpPr/>
          <p:nvPr/>
        </p:nvSpPr>
        <p:spPr>
          <a:xfrm>
            <a:off x="285720" y="5357826"/>
            <a:ext cx="52864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200" b="1" dirty="0" smtClean="0">
                <a:latin typeface="Constantia" pitchFamily="18" charset="0"/>
              </a:rPr>
              <a:t>Ce săruri poți obține dacă folosiți ca metal sodiul iar ca nemetal sulful?</a:t>
            </a:r>
          </a:p>
        </p:txBody>
      </p:sp>
      <p:sp>
        <p:nvSpPr>
          <p:cNvPr id="14" name="Dreptunghi 13"/>
          <p:cNvSpPr/>
          <p:nvPr/>
        </p:nvSpPr>
        <p:spPr>
          <a:xfrm>
            <a:off x="2357422" y="1428736"/>
            <a:ext cx="1214446" cy="50006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Săruri</a:t>
            </a:r>
            <a:endParaRPr lang="ro-RO" sz="1600" b="1" dirty="0">
              <a:solidFill>
                <a:schemeClr val="bg1"/>
              </a:solidFill>
            </a:endParaRPr>
          </a:p>
        </p:txBody>
      </p:sp>
      <p:sp>
        <p:nvSpPr>
          <p:cNvPr id="77" name="Dreptunghi 76"/>
          <p:cNvSpPr/>
          <p:nvPr/>
        </p:nvSpPr>
        <p:spPr>
          <a:xfrm>
            <a:off x="2357422" y="2214554"/>
            <a:ext cx="1214446" cy="50006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Săruri</a:t>
            </a:r>
            <a:endParaRPr lang="ro-RO" sz="1600" b="1" dirty="0">
              <a:solidFill>
                <a:schemeClr val="bg1"/>
              </a:solidFill>
            </a:endParaRPr>
          </a:p>
        </p:txBody>
      </p:sp>
      <p:sp>
        <p:nvSpPr>
          <p:cNvPr id="78" name="Dreptunghi 77"/>
          <p:cNvSpPr/>
          <p:nvPr/>
        </p:nvSpPr>
        <p:spPr>
          <a:xfrm>
            <a:off x="2357422" y="2928934"/>
            <a:ext cx="1214446" cy="50006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Săruri</a:t>
            </a:r>
            <a:endParaRPr lang="ro-RO" sz="1600" b="1" dirty="0">
              <a:solidFill>
                <a:schemeClr val="bg1"/>
              </a:solidFill>
            </a:endParaRPr>
          </a:p>
        </p:txBody>
      </p:sp>
      <p:sp>
        <p:nvSpPr>
          <p:cNvPr id="79" name="Dreptunghi 78"/>
          <p:cNvSpPr/>
          <p:nvPr/>
        </p:nvSpPr>
        <p:spPr>
          <a:xfrm>
            <a:off x="2357422" y="3643314"/>
            <a:ext cx="1214446" cy="50006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Săruri</a:t>
            </a:r>
            <a:endParaRPr lang="ro-RO" sz="1600" b="1" dirty="0">
              <a:solidFill>
                <a:schemeClr val="bg1"/>
              </a:solidFill>
            </a:endParaRPr>
          </a:p>
        </p:txBody>
      </p:sp>
      <p:sp>
        <p:nvSpPr>
          <p:cNvPr id="80" name="Dreptunghi 79"/>
          <p:cNvSpPr/>
          <p:nvPr/>
        </p:nvSpPr>
        <p:spPr>
          <a:xfrm>
            <a:off x="2357422" y="4357694"/>
            <a:ext cx="1214446" cy="50006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Săruri</a:t>
            </a:r>
            <a:endParaRPr lang="ro-RO" sz="1600" b="1" dirty="0">
              <a:solidFill>
                <a:schemeClr val="bg1"/>
              </a:solidFill>
            </a:endParaRPr>
          </a:p>
        </p:txBody>
      </p:sp>
      <p:sp>
        <p:nvSpPr>
          <p:cNvPr id="81" name="Dreptunghi 80"/>
          <p:cNvSpPr/>
          <p:nvPr/>
        </p:nvSpPr>
        <p:spPr>
          <a:xfrm>
            <a:off x="4286248" y="1857364"/>
            <a:ext cx="1214446" cy="50006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Nemetal</a:t>
            </a:r>
            <a:endParaRPr lang="ro-RO" sz="1600" b="1" dirty="0">
              <a:solidFill>
                <a:schemeClr val="bg1"/>
              </a:solidFill>
            </a:endParaRPr>
          </a:p>
        </p:txBody>
      </p:sp>
      <p:sp>
        <p:nvSpPr>
          <p:cNvPr id="82" name="Dreptunghi 81"/>
          <p:cNvSpPr/>
          <p:nvPr/>
        </p:nvSpPr>
        <p:spPr>
          <a:xfrm>
            <a:off x="4286248" y="2928934"/>
            <a:ext cx="1214446" cy="50006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Oxid nemetalic</a:t>
            </a:r>
            <a:endParaRPr lang="ro-RO" sz="1600" b="1" dirty="0">
              <a:solidFill>
                <a:schemeClr val="bg1"/>
              </a:solidFill>
            </a:endParaRPr>
          </a:p>
        </p:txBody>
      </p:sp>
      <p:sp>
        <p:nvSpPr>
          <p:cNvPr id="83" name="Dreptunghi 82"/>
          <p:cNvSpPr/>
          <p:nvPr/>
        </p:nvSpPr>
        <p:spPr>
          <a:xfrm>
            <a:off x="4286248" y="4000504"/>
            <a:ext cx="1214446" cy="50006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Acid</a:t>
            </a:r>
            <a:endParaRPr lang="ro-RO" sz="1600" b="1" dirty="0">
              <a:solidFill>
                <a:schemeClr val="bg1"/>
              </a:solidFill>
            </a:endParaRPr>
          </a:p>
        </p:txBody>
      </p:sp>
      <p:sp>
        <p:nvSpPr>
          <p:cNvPr id="84" name="Dreptunghi 83"/>
          <p:cNvSpPr/>
          <p:nvPr/>
        </p:nvSpPr>
        <p:spPr>
          <a:xfrm>
            <a:off x="428596" y="1857364"/>
            <a:ext cx="1214446" cy="50006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Metal</a:t>
            </a:r>
            <a:endParaRPr lang="ro-RO" sz="1600" b="1" dirty="0">
              <a:solidFill>
                <a:schemeClr val="bg1"/>
              </a:solidFill>
            </a:endParaRPr>
          </a:p>
        </p:txBody>
      </p:sp>
      <p:sp>
        <p:nvSpPr>
          <p:cNvPr id="85" name="Dreptunghi 84"/>
          <p:cNvSpPr/>
          <p:nvPr/>
        </p:nvSpPr>
        <p:spPr>
          <a:xfrm>
            <a:off x="428596" y="2928934"/>
            <a:ext cx="1214446" cy="50006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Oxid metalic</a:t>
            </a:r>
            <a:endParaRPr lang="ro-RO" sz="1600" b="1" dirty="0">
              <a:solidFill>
                <a:schemeClr val="bg1"/>
              </a:solidFill>
            </a:endParaRPr>
          </a:p>
        </p:txBody>
      </p:sp>
      <p:sp>
        <p:nvSpPr>
          <p:cNvPr id="86" name="Dreptunghi 85"/>
          <p:cNvSpPr/>
          <p:nvPr/>
        </p:nvSpPr>
        <p:spPr>
          <a:xfrm>
            <a:off x="428596" y="4000504"/>
            <a:ext cx="1214446" cy="50006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Hidroxid</a:t>
            </a:r>
            <a:endParaRPr lang="ro-RO" sz="1600" b="1" dirty="0">
              <a:solidFill>
                <a:schemeClr val="bg1"/>
              </a:solidFill>
            </a:endParaRPr>
          </a:p>
        </p:txBody>
      </p:sp>
      <p:cxnSp>
        <p:nvCxnSpPr>
          <p:cNvPr id="87" name="Conector drept cu săgeată 86"/>
          <p:cNvCxnSpPr>
            <a:stCxn id="84" idx="3"/>
            <a:endCxn id="14" idx="1"/>
          </p:cNvCxnSpPr>
          <p:nvPr/>
        </p:nvCxnSpPr>
        <p:spPr>
          <a:xfrm flipV="1">
            <a:off x="1643042" y="1678769"/>
            <a:ext cx="714380" cy="42862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Conector drept cu săgeată 90"/>
          <p:cNvCxnSpPr>
            <a:stCxn id="84" idx="3"/>
            <a:endCxn id="77" idx="1"/>
          </p:cNvCxnSpPr>
          <p:nvPr/>
        </p:nvCxnSpPr>
        <p:spPr>
          <a:xfrm>
            <a:off x="1643042" y="2107397"/>
            <a:ext cx="714380" cy="35719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Conector drept cu săgeată 93"/>
          <p:cNvCxnSpPr>
            <a:stCxn id="84" idx="2"/>
            <a:endCxn id="85" idx="0"/>
          </p:cNvCxnSpPr>
          <p:nvPr/>
        </p:nvCxnSpPr>
        <p:spPr>
          <a:xfrm rot="5400000">
            <a:off x="750067" y="2643182"/>
            <a:ext cx="57150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Conector drept cu săgeată 96"/>
          <p:cNvCxnSpPr>
            <a:stCxn id="85" idx="2"/>
            <a:endCxn id="86" idx="0"/>
          </p:cNvCxnSpPr>
          <p:nvPr/>
        </p:nvCxnSpPr>
        <p:spPr>
          <a:xfrm rot="5400000">
            <a:off x="750067" y="3714752"/>
            <a:ext cx="57150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Conector drept cu săgeată 123"/>
          <p:cNvCxnSpPr>
            <a:stCxn id="86" idx="3"/>
            <a:endCxn id="79" idx="1"/>
          </p:cNvCxnSpPr>
          <p:nvPr/>
        </p:nvCxnSpPr>
        <p:spPr>
          <a:xfrm flipV="1">
            <a:off x="1643042" y="3893347"/>
            <a:ext cx="714380" cy="35719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Conector drept cu săgeată 144"/>
          <p:cNvCxnSpPr>
            <a:stCxn id="86" idx="3"/>
            <a:endCxn id="80" idx="1"/>
          </p:cNvCxnSpPr>
          <p:nvPr/>
        </p:nvCxnSpPr>
        <p:spPr>
          <a:xfrm>
            <a:off x="1643042" y="4250537"/>
            <a:ext cx="714380" cy="35719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Conector drept cu săgeată 148"/>
          <p:cNvCxnSpPr>
            <a:stCxn id="85" idx="3"/>
            <a:endCxn id="78" idx="1"/>
          </p:cNvCxnSpPr>
          <p:nvPr/>
        </p:nvCxnSpPr>
        <p:spPr>
          <a:xfrm>
            <a:off x="1643042" y="3178967"/>
            <a:ext cx="71438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Conector drept cu săgeată 152"/>
          <p:cNvCxnSpPr>
            <a:stCxn id="81" idx="1"/>
            <a:endCxn id="14" idx="3"/>
          </p:cNvCxnSpPr>
          <p:nvPr/>
        </p:nvCxnSpPr>
        <p:spPr>
          <a:xfrm rot="10800000">
            <a:off x="3571868" y="1678769"/>
            <a:ext cx="714380" cy="42862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Conector drept cu săgeată 155"/>
          <p:cNvCxnSpPr>
            <a:stCxn id="81" idx="2"/>
            <a:endCxn id="82" idx="0"/>
          </p:cNvCxnSpPr>
          <p:nvPr/>
        </p:nvCxnSpPr>
        <p:spPr>
          <a:xfrm rot="5400000">
            <a:off x="4607719" y="2643182"/>
            <a:ext cx="57150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Conector drept cu săgeată 159"/>
          <p:cNvCxnSpPr>
            <a:stCxn id="82" idx="2"/>
            <a:endCxn id="83" idx="0"/>
          </p:cNvCxnSpPr>
          <p:nvPr/>
        </p:nvCxnSpPr>
        <p:spPr>
          <a:xfrm rot="5400000">
            <a:off x="4607719" y="3714752"/>
            <a:ext cx="57150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Conector drept cu săgeată 162"/>
          <p:cNvCxnSpPr>
            <a:endCxn id="79" idx="3"/>
          </p:cNvCxnSpPr>
          <p:nvPr/>
        </p:nvCxnSpPr>
        <p:spPr>
          <a:xfrm rot="10800000" flipV="1">
            <a:off x="3571868" y="3214685"/>
            <a:ext cx="715968" cy="67866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Conector drept cu săgeată 164"/>
          <p:cNvCxnSpPr>
            <a:stCxn id="83" idx="1"/>
            <a:endCxn id="80" idx="3"/>
          </p:cNvCxnSpPr>
          <p:nvPr/>
        </p:nvCxnSpPr>
        <p:spPr>
          <a:xfrm rot="10800000" flipV="1">
            <a:off x="3571868" y="4250537"/>
            <a:ext cx="714380" cy="35719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Conector drept cu săgeată 167"/>
          <p:cNvCxnSpPr>
            <a:stCxn id="83" idx="1"/>
          </p:cNvCxnSpPr>
          <p:nvPr/>
        </p:nvCxnSpPr>
        <p:spPr>
          <a:xfrm rot="10800000">
            <a:off x="3571868" y="3214687"/>
            <a:ext cx="714380" cy="103585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Conector drept cu săgeată 170"/>
          <p:cNvCxnSpPr>
            <a:stCxn id="83" idx="1"/>
            <a:endCxn id="77" idx="3"/>
          </p:cNvCxnSpPr>
          <p:nvPr/>
        </p:nvCxnSpPr>
        <p:spPr>
          <a:xfrm rot="10800000">
            <a:off x="3571868" y="2464587"/>
            <a:ext cx="714380" cy="178595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" name="Dreptunghi 173"/>
          <p:cNvSpPr/>
          <p:nvPr/>
        </p:nvSpPr>
        <p:spPr>
          <a:xfrm>
            <a:off x="642910" y="2428868"/>
            <a:ext cx="785818" cy="27699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200" b="1" dirty="0" smtClean="0">
                <a:latin typeface="Constantia" pitchFamily="18" charset="0"/>
              </a:rPr>
              <a:t>Oxidare</a:t>
            </a:r>
          </a:p>
        </p:txBody>
      </p:sp>
      <p:sp>
        <p:nvSpPr>
          <p:cNvPr id="175" name="Dreptunghi 174"/>
          <p:cNvSpPr/>
          <p:nvPr/>
        </p:nvSpPr>
        <p:spPr>
          <a:xfrm>
            <a:off x="4500562" y="2428868"/>
            <a:ext cx="785818" cy="27699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200" b="1" dirty="0" smtClean="0">
                <a:latin typeface="Constantia" pitchFamily="18" charset="0"/>
              </a:rPr>
              <a:t>Oxidare</a:t>
            </a:r>
          </a:p>
        </p:txBody>
      </p:sp>
      <p:sp>
        <p:nvSpPr>
          <p:cNvPr id="176" name="Dreptunghi 175"/>
          <p:cNvSpPr/>
          <p:nvPr/>
        </p:nvSpPr>
        <p:spPr>
          <a:xfrm>
            <a:off x="428596" y="3500439"/>
            <a:ext cx="1214446" cy="27699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200" b="1" dirty="0" smtClean="0">
                <a:latin typeface="Constantia" pitchFamily="18" charset="0"/>
              </a:rPr>
              <a:t>Reacția cu apa</a:t>
            </a:r>
          </a:p>
        </p:txBody>
      </p:sp>
      <p:sp>
        <p:nvSpPr>
          <p:cNvPr id="183" name="Dreptunghi 182"/>
          <p:cNvSpPr/>
          <p:nvPr/>
        </p:nvSpPr>
        <p:spPr>
          <a:xfrm>
            <a:off x="4286248" y="3500438"/>
            <a:ext cx="1214446" cy="27699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200" b="1" dirty="0" smtClean="0">
                <a:latin typeface="Constantia" pitchFamily="18" charset="0"/>
              </a:rPr>
              <a:t>Reacția cu apa</a:t>
            </a:r>
          </a:p>
        </p:txBody>
      </p:sp>
      <p:sp>
        <p:nvSpPr>
          <p:cNvPr id="184" name="Dreptunghi 183"/>
          <p:cNvSpPr/>
          <p:nvPr/>
        </p:nvSpPr>
        <p:spPr>
          <a:xfrm>
            <a:off x="1285852" y="5000636"/>
            <a:ext cx="3143272" cy="35719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just"/>
            <a:r>
              <a:rPr lang="ro-RO" sz="1400" b="1" i="1" dirty="0" smtClean="0">
                <a:solidFill>
                  <a:schemeClr val="accent3">
                    <a:lumMod val="50000"/>
                  </a:schemeClr>
                </a:solidFill>
              </a:rPr>
              <a:t>Schema generală de obținere a sărurilor</a:t>
            </a:r>
            <a:endParaRPr lang="ro-RO" sz="14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85" name="Dreptunghi 184"/>
          <p:cNvSpPr/>
          <p:nvPr/>
        </p:nvSpPr>
        <p:spPr>
          <a:xfrm>
            <a:off x="2357422" y="1428736"/>
            <a:ext cx="1214446" cy="50006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tx1"/>
                </a:solidFill>
              </a:rPr>
              <a:t>Na</a:t>
            </a:r>
            <a:r>
              <a:rPr lang="ro-RO" sz="16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600" b="1" dirty="0" smtClean="0">
                <a:solidFill>
                  <a:schemeClr val="tx1"/>
                </a:solidFill>
              </a:rPr>
              <a:t>S</a:t>
            </a:r>
            <a:endParaRPr lang="ro-RO" sz="1600" b="1" dirty="0">
              <a:solidFill>
                <a:schemeClr val="tx1"/>
              </a:solidFill>
            </a:endParaRPr>
          </a:p>
        </p:txBody>
      </p:sp>
      <p:sp>
        <p:nvSpPr>
          <p:cNvPr id="186" name="Dreptunghi 185"/>
          <p:cNvSpPr/>
          <p:nvPr/>
        </p:nvSpPr>
        <p:spPr>
          <a:xfrm>
            <a:off x="2357422" y="2214554"/>
            <a:ext cx="1214446" cy="50006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tx1"/>
                </a:solidFill>
              </a:rPr>
              <a:t>Na</a:t>
            </a:r>
            <a:r>
              <a:rPr lang="ro-RO" sz="16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600" b="1" dirty="0" smtClean="0">
                <a:solidFill>
                  <a:schemeClr val="tx1"/>
                </a:solidFill>
              </a:rPr>
              <a:t>SO</a:t>
            </a:r>
            <a:r>
              <a:rPr lang="ro-RO" sz="1600" b="1" baseline="-25000" dirty="0" smtClean="0">
                <a:solidFill>
                  <a:schemeClr val="tx1"/>
                </a:solidFill>
              </a:rPr>
              <a:t>4</a:t>
            </a:r>
            <a:endParaRPr lang="ro-RO" sz="1600" b="1" baseline="-25000" dirty="0">
              <a:solidFill>
                <a:schemeClr val="tx1"/>
              </a:solidFill>
            </a:endParaRPr>
          </a:p>
        </p:txBody>
      </p:sp>
      <p:sp>
        <p:nvSpPr>
          <p:cNvPr id="187" name="Dreptunghi 186"/>
          <p:cNvSpPr/>
          <p:nvPr/>
        </p:nvSpPr>
        <p:spPr>
          <a:xfrm>
            <a:off x="2357422" y="2928934"/>
            <a:ext cx="1214446" cy="50006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tx1"/>
                </a:solidFill>
              </a:rPr>
              <a:t>Na</a:t>
            </a:r>
            <a:r>
              <a:rPr lang="ro-RO" sz="16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600" b="1" dirty="0" smtClean="0">
                <a:solidFill>
                  <a:schemeClr val="tx1"/>
                </a:solidFill>
              </a:rPr>
              <a:t>SO</a:t>
            </a:r>
            <a:r>
              <a:rPr lang="ro-RO" sz="1600" b="1" baseline="-25000" dirty="0" smtClean="0">
                <a:solidFill>
                  <a:schemeClr val="tx1"/>
                </a:solidFill>
              </a:rPr>
              <a:t>4</a:t>
            </a:r>
            <a:endParaRPr lang="ro-RO" sz="1600" b="1" baseline="-25000" dirty="0">
              <a:solidFill>
                <a:schemeClr val="tx1"/>
              </a:solidFill>
            </a:endParaRPr>
          </a:p>
        </p:txBody>
      </p:sp>
      <p:sp>
        <p:nvSpPr>
          <p:cNvPr id="188" name="Dreptunghi 187"/>
          <p:cNvSpPr/>
          <p:nvPr/>
        </p:nvSpPr>
        <p:spPr>
          <a:xfrm>
            <a:off x="2357422" y="3643314"/>
            <a:ext cx="1214446" cy="50006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tx1"/>
                </a:solidFill>
              </a:rPr>
              <a:t>Na</a:t>
            </a:r>
            <a:r>
              <a:rPr lang="ro-RO" sz="16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600" b="1" dirty="0" smtClean="0">
                <a:solidFill>
                  <a:schemeClr val="tx1"/>
                </a:solidFill>
              </a:rPr>
              <a:t>SO</a:t>
            </a:r>
            <a:r>
              <a:rPr lang="ro-RO" sz="1600" b="1" baseline="-25000" dirty="0" smtClean="0">
                <a:solidFill>
                  <a:schemeClr val="tx1"/>
                </a:solidFill>
              </a:rPr>
              <a:t>3</a:t>
            </a:r>
            <a:endParaRPr lang="ro-RO" sz="1600" b="1" baseline="-25000" dirty="0">
              <a:solidFill>
                <a:schemeClr val="tx1"/>
              </a:solidFill>
            </a:endParaRPr>
          </a:p>
        </p:txBody>
      </p:sp>
      <p:sp>
        <p:nvSpPr>
          <p:cNvPr id="189" name="Dreptunghi 188"/>
          <p:cNvSpPr/>
          <p:nvPr/>
        </p:nvSpPr>
        <p:spPr>
          <a:xfrm>
            <a:off x="2357422" y="4357694"/>
            <a:ext cx="1214446" cy="50006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tx1"/>
                </a:solidFill>
              </a:rPr>
              <a:t>Na</a:t>
            </a:r>
            <a:r>
              <a:rPr lang="ro-RO" sz="16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600" b="1" dirty="0" smtClean="0">
                <a:solidFill>
                  <a:schemeClr val="tx1"/>
                </a:solidFill>
              </a:rPr>
              <a:t>SO</a:t>
            </a:r>
            <a:r>
              <a:rPr lang="ro-RO" sz="1600" b="1" baseline="-25000" dirty="0" smtClean="0">
                <a:solidFill>
                  <a:schemeClr val="tx1"/>
                </a:solidFill>
              </a:rPr>
              <a:t>4</a:t>
            </a:r>
            <a:endParaRPr lang="ro-RO" sz="1600" b="1" baseline="-25000" dirty="0">
              <a:solidFill>
                <a:schemeClr val="tx1"/>
              </a:solidFill>
            </a:endParaRPr>
          </a:p>
        </p:txBody>
      </p:sp>
      <p:sp>
        <p:nvSpPr>
          <p:cNvPr id="190" name="Dreptunghi 189"/>
          <p:cNvSpPr/>
          <p:nvPr/>
        </p:nvSpPr>
        <p:spPr>
          <a:xfrm>
            <a:off x="4286248" y="1857364"/>
            <a:ext cx="1214446" cy="50006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tx1"/>
                </a:solidFill>
              </a:rPr>
              <a:t>S</a:t>
            </a:r>
            <a:endParaRPr lang="ro-RO" sz="1600" b="1" dirty="0">
              <a:solidFill>
                <a:schemeClr val="tx1"/>
              </a:solidFill>
            </a:endParaRPr>
          </a:p>
        </p:txBody>
      </p:sp>
      <p:sp>
        <p:nvSpPr>
          <p:cNvPr id="191" name="Dreptunghi 190"/>
          <p:cNvSpPr/>
          <p:nvPr/>
        </p:nvSpPr>
        <p:spPr>
          <a:xfrm>
            <a:off x="4286248" y="2928934"/>
            <a:ext cx="1214446" cy="50006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tx1"/>
                </a:solidFill>
              </a:rPr>
              <a:t>SO</a:t>
            </a:r>
            <a:r>
              <a:rPr lang="ro-RO" sz="1600" b="1" baseline="-25000" dirty="0" smtClean="0">
                <a:solidFill>
                  <a:schemeClr val="tx1"/>
                </a:solidFill>
              </a:rPr>
              <a:t>2</a:t>
            </a:r>
            <a:endParaRPr lang="ro-RO" sz="1600" b="1" baseline="-25000" dirty="0">
              <a:solidFill>
                <a:schemeClr val="tx1"/>
              </a:solidFill>
            </a:endParaRPr>
          </a:p>
        </p:txBody>
      </p:sp>
      <p:sp>
        <p:nvSpPr>
          <p:cNvPr id="192" name="Dreptunghi 191"/>
          <p:cNvSpPr/>
          <p:nvPr/>
        </p:nvSpPr>
        <p:spPr>
          <a:xfrm>
            <a:off x="4286248" y="4000504"/>
            <a:ext cx="1214446" cy="50006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tx1"/>
                </a:solidFill>
              </a:rPr>
              <a:t>H</a:t>
            </a:r>
            <a:r>
              <a:rPr lang="ro-RO" sz="16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600" b="1" dirty="0" smtClean="0">
                <a:solidFill>
                  <a:schemeClr val="tx1"/>
                </a:solidFill>
              </a:rPr>
              <a:t>SO</a:t>
            </a:r>
            <a:r>
              <a:rPr lang="ro-RO" sz="1600" b="1" baseline="-25000" dirty="0" smtClean="0">
                <a:solidFill>
                  <a:schemeClr val="tx1"/>
                </a:solidFill>
              </a:rPr>
              <a:t>4</a:t>
            </a:r>
            <a:endParaRPr lang="ro-RO" sz="1600" b="1" baseline="-25000" dirty="0">
              <a:solidFill>
                <a:schemeClr val="tx1"/>
              </a:solidFill>
            </a:endParaRPr>
          </a:p>
        </p:txBody>
      </p:sp>
      <p:sp>
        <p:nvSpPr>
          <p:cNvPr id="193" name="Dreptunghi 192"/>
          <p:cNvSpPr/>
          <p:nvPr/>
        </p:nvSpPr>
        <p:spPr>
          <a:xfrm>
            <a:off x="428596" y="1857364"/>
            <a:ext cx="1214446" cy="50006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tx1"/>
                </a:solidFill>
              </a:rPr>
              <a:t>Na</a:t>
            </a:r>
            <a:endParaRPr lang="ro-RO" sz="1600" b="1" dirty="0">
              <a:solidFill>
                <a:schemeClr val="tx1"/>
              </a:solidFill>
            </a:endParaRPr>
          </a:p>
        </p:txBody>
      </p:sp>
      <p:sp>
        <p:nvSpPr>
          <p:cNvPr id="194" name="Dreptunghi 193"/>
          <p:cNvSpPr/>
          <p:nvPr/>
        </p:nvSpPr>
        <p:spPr>
          <a:xfrm>
            <a:off x="428596" y="2928934"/>
            <a:ext cx="1214446" cy="50006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tx1"/>
                </a:solidFill>
              </a:rPr>
              <a:t>Na</a:t>
            </a:r>
            <a:r>
              <a:rPr lang="ro-RO" sz="16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600" b="1" dirty="0" smtClean="0">
                <a:solidFill>
                  <a:schemeClr val="tx1"/>
                </a:solidFill>
              </a:rPr>
              <a:t>O</a:t>
            </a:r>
            <a:endParaRPr lang="ro-RO" sz="1600" b="1" dirty="0">
              <a:solidFill>
                <a:schemeClr val="tx1"/>
              </a:solidFill>
            </a:endParaRPr>
          </a:p>
        </p:txBody>
      </p:sp>
      <p:sp>
        <p:nvSpPr>
          <p:cNvPr id="195" name="Dreptunghi 194"/>
          <p:cNvSpPr/>
          <p:nvPr/>
        </p:nvSpPr>
        <p:spPr>
          <a:xfrm>
            <a:off x="428596" y="4000504"/>
            <a:ext cx="1214446" cy="50006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err="1" smtClean="0">
                <a:solidFill>
                  <a:schemeClr val="tx1"/>
                </a:solidFill>
              </a:rPr>
              <a:t>NaOH</a:t>
            </a:r>
            <a:endParaRPr lang="ro-RO" sz="1600" b="1" dirty="0">
              <a:solidFill>
                <a:schemeClr val="tx1"/>
              </a:solidFill>
            </a:endParaRPr>
          </a:p>
        </p:txBody>
      </p:sp>
      <p:pic>
        <p:nvPicPr>
          <p:cNvPr id="196" name="Imagine 195" descr="Click_Advisors-sm.jpg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71472" y="5786454"/>
            <a:ext cx="428628" cy="397437"/>
          </a:xfrm>
          <a:prstGeom prst="rect">
            <a:avLst/>
          </a:prstGeom>
        </p:spPr>
      </p:pic>
      <p:sp>
        <p:nvSpPr>
          <p:cNvPr id="197" name="Dreptunghi 196"/>
          <p:cNvSpPr/>
          <p:nvPr/>
        </p:nvSpPr>
        <p:spPr>
          <a:xfrm>
            <a:off x="928662" y="5857892"/>
            <a:ext cx="350046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200" b="1" dirty="0" smtClean="0">
                <a:latin typeface="Constantia" pitchFamily="18" charset="0"/>
              </a:rPr>
              <a:t>Dă click pentru a confrunta răspunsurile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6"/>
                  </p:tgtEl>
                </p:cond>
              </p:nextCondLst>
            </p:seq>
          </p:childTnLst>
        </p:cTn>
      </p:par>
    </p:tnLst>
    <p:bldLst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</p:bldLst>
  </p:timing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0_824._saruri - Copy</Template>
  <TotalTime>16</TotalTime>
  <Words>593</Words>
  <Application>Microsoft Office PowerPoint</Application>
  <PresentationFormat>On-screen Show (4:3)</PresentationFormat>
  <Paragraphs>117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Arial Black</vt:lpstr>
      <vt:lpstr>Calibri</vt:lpstr>
      <vt:lpstr>Constantia</vt:lpstr>
      <vt:lpstr>Temă Office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Microsoft account</cp:lastModifiedBy>
  <cp:revision>3</cp:revision>
  <dcterms:created xsi:type="dcterms:W3CDTF">2020-04-29T05:24:16Z</dcterms:created>
  <dcterms:modified xsi:type="dcterms:W3CDTF">2020-04-29T05:48:21Z</dcterms:modified>
</cp:coreProperties>
</file>