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99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662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318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448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095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592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466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457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568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679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189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896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EF4EF-F57E-4E9B-92FA-63AC0E5B91E7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990D8-4E92-4C06-9206-519B5C8DB4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65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ro.wikipedia.org/wiki/Hidroni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ro.wikipedia.org/wiki/PH" TargetMode="External"/><Relationship Id="rId2" Type="http://schemas.openxmlformats.org/officeDocument/2006/relationships/hyperlink" Target="https://www.romedic.ro/fuxina-bazica-0H4827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733800"/>
            <a:ext cx="6400800" cy="1752600"/>
          </a:xfrm>
        </p:spPr>
        <p:txBody>
          <a:bodyPr/>
          <a:lstStyle/>
          <a:p>
            <a:r>
              <a:rPr lang="en-US" dirty="0" smtClean="0"/>
              <a:t>De </a:t>
            </a:r>
            <a:r>
              <a:rPr lang="en-US" dirty="0" err="1" smtClean="0"/>
              <a:t>Ratiu</a:t>
            </a:r>
            <a:r>
              <a:rPr lang="en-US" dirty="0" smtClean="0"/>
              <a:t> Raul Andrei</a:t>
            </a:r>
          </a:p>
          <a:p>
            <a:r>
              <a:rPr lang="en-US" dirty="0" err="1" smtClean="0"/>
              <a:t>Clasa</a:t>
            </a:r>
            <a:r>
              <a:rPr lang="en-US" dirty="0" smtClean="0"/>
              <a:t> a IX-a </a:t>
            </a:r>
            <a:r>
              <a:rPr lang="en-US" dirty="0" err="1" smtClean="0"/>
              <a:t>Muzica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  <a:prstGeom prst="doubleWave">
            <a:avLst/>
          </a:prstGeom>
          <a:solidFill>
            <a:schemeClr val="tx1">
              <a:alpha val="30000"/>
            </a:schemeClr>
          </a:solidFill>
          <a:ln>
            <a:solidFill>
              <a:schemeClr val="tx1">
                <a:alpha val="3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Proiect</a:t>
            </a:r>
            <a:r>
              <a:rPr lang="en-US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chimie</a:t>
            </a:r>
            <a:r>
              <a:rPr lang="en-US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pH</a:t>
            </a:r>
            <a:endParaRPr lang="en-US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515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vi-VN" b="1" dirty="0" smtClean="0">
                <a:solidFill>
                  <a:schemeClr val="accent6">
                    <a:lumMod val="75000"/>
                  </a:schemeClr>
                </a:solidFill>
              </a:rPr>
              <a:t>pH-ul (potențialul</a:t>
            </a:r>
            <a:r>
              <a:rPr lang="vi-VN" b="1" i="1" dirty="0" smtClean="0">
                <a:solidFill>
                  <a:schemeClr val="accent6">
                    <a:lumMod val="75000"/>
                  </a:schemeClr>
                </a:solidFill>
              </a:rPr>
              <a:t> de hidrogen</a:t>
            </a:r>
            <a:r>
              <a:rPr lang="vi-VN" b="1" dirty="0" smtClean="0">
                <a:solidFill>
                  <a:schemeClr val="accent6">
                    <a:lumMod val="75000"/>
                  </a:schemeClr>
                </a:solidFill>
              </a:rPr>
              <a:t>)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1600200"/>
            <a:ext cx="8229600" cy="4525963"/>
          </a:xfrm>
          <a:prstGeom prst="roundRect">
            <a:avLst/>
          </a:prstGeom>
          <a:solidFill>
            <a:schemeClr val="tx1">
              <a:alpha val="17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85000" lnSpcReduction="20000"/>
          </a:bodyPr>
          <a:lstStyle/>
          <a:p>
            <a:r>
              <a:rPr lang="en-US" dirty="0">
                <a:solidFill>
                  <a:schemeClr val="bg1"/>
                </a:solidFill>
              </a:rPr>
              <a:t>=</a:t>
            </a:r>
            <a:r>
              <a:rPr lang="vi-VN" dirty="0">
                <a:solidFill>
                  <a:schemeClr val="bg1"/>
                </a:solidFill>
              </a:rPr>
              <a:t>reprezintă </a:t>
            </a:r>
            <a:r>
              <a:rPr lang="en-US" dirty="0" err="1">
                <a:solidFill>
                  <a:schemeClr val="bg1"/>
                </a:solidFill>
              </a:rPr>
              <a:t>logaritmul</a:t>
            </a:r>
            <a:r>
              <a:rPr lang="vi-VN" dirty="0">
                <a:solidFill>
                  <a:schemeClr val="bg1"/>
                </a:solidFill>
              </a:rPr>
              <a:t> zecimal cu semn schimbat al concentrației </a:t>
            </a:r>
            <a:r>
              <a:rPr lang="en-US" dirty="0" err="1">
                <a:solidFill>
                  <a:schemeClr val="bg1"/>
                </a:solidFill>
              </a:rPr>
              <a:t>ionilor</a:t>
            </a:r>
            <a:r>
              <a:rPr lang="vi-VN" dirty="0">
                <a:solidFill>
                  <a:schemeClr val="bg1"/>
                </a:solidFill>
              </a:rPr>
              <a:t> de hidrogen dintr-o </a:t>
            </a:r>
            <a:r>
              <a:rPr lang="en-US" dirty="0" err="1">
                <a:solidFill>
                  <a:schemeClr val="bg1"/>
                </a:solidFill>
              </a:rPr>
              <a:t>solutie</a:t>
            </a:r>
            <a:r>
              <a:rPr lang="vi-VN" dirty="0">
                <a:solidFill>
                  <a:schemeClr val="bg1"/>
                </a:solidFill>
              </a:rPr>
              <a:t>, indicând caracterul acid sau bazic al acesteia. Prin noțiunea de pH se exprimă cantitativ aciditatea (sau bazicitatea) unei substanțe, pe baza concentrației ionilor numiți </a:t>
            </a:r>
            <a:r>
              <a:rPr lang="en-US" dirty="0" err="1">
                <a:solidFill>
                  <a:schemeClr val="bg1"/>
                </a:solidFill>
              </a:rPr>
              <a:t>hidroniu</a:t>
            </a:r>
            <a:r>
              <a:rPr lang="vi-VN" dirty="0">
                <a:solidFill>
                  <a:schemeClr val="bg1"/>
                </a:solidFill>
              </a:rPr>
              <a:t> H</a:t>
            </a:r>
            <a:r>
              <a:rPr lang="vi-VN" baseline="-25000" dirty="0">
                <a:solidFill>
                  <a:schemeClr val="bg1"/>
                </a:solidFill>
              </a:rPr>
              <a:t>3</a:t>
            </a:r>
            <a:r>
              <a:rPr lang="vi-VN" dirty="0">
                <a:solidFill>
                  <a:schemeClr val="bg1"/>
                </a:solidFill>
              </a:rPr>
              <a:t>O</a:t>
            </a:r>
            <a:r>
              <a:rPr lang="vi-VN" baseline="30000" dirty="0" smtClean="0">
                <a:solidFill>
                  <a:schemeClr val="bg1"/>
                </a:solidFill>
              </a:rPr>
              <a:t>+</a:t>
            </a:r>
            <a:r>
              <a:rPr lang="vi-VN" dirty="0" smtClean="0">
                <a:solidFill>
                  <a:schemeClr val="bg1"/>
                </a:solidFill>
              </a:rPr>
              <a:t>.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vi-VN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Pentru soluțiile foarte diluate se consideră că pH-ul nu mai este egal cu concentrația hidroniului, ci cu concentrația molară a soluției.</a:t>
            </a:r>
            <a:endParaRPr lang="en-US" b="1" u="sng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783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1143000"/>
          </a:xfrm>
        </p:spPr>
        <p:txBody>
          <a:bodyPr/>
          <a:lstStyle/>
          <a:p>
            <a:r>
              <a:rPr lang="vi-VN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Formulă de calcul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2400" y="1447800"/>
            <a:ext cx="5562600" cy="4525963"/>
          </a:xfrm>
          <a:prstGeom prst="roundRect">
            <a:avLst/>
          </a:prstGeom>
          <a:solidFill>
            <a:schemeClr val="tx1">
              <a:alpha val="2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40000" lnSpcReduction="20000"/>
          </a:bodyPr>
          <a:lstStyle/>
          <a:p>
            <a:r>
              <a:rPr lang="vi-VN" b="1" dirty="0">
                <a:solidFill>
                  <a:srgbClr val="C00000"/>
                </a:solidFill>
              </a:rPr>
              <a:t>Pentru definirea pH-ului se folosește scara logaritmică laPentru definirea pH-ului se folosește scara logaritmică la reprezentarea activității ionului de </a:t>
            </a:r>
            <a:r>
              <a:rPr lang="en-US" b="1" dirty="0">
                <a:solidFill>
                  <a:srgbClr val="C00000"/>
                </a:solidFill>
              </a:rPr>
              <a:t>HIDROGEN</a:t>
            </a:r>
            <a:r>
              <a:rPr lang="vi-VN" b="1" dirty="0">
                <a:solidFill>
                  <a:srgbClr val="C00000"/>
                </a:solidFill>
              </a:rPr>
              <a:t> în soluție. pH-ul este egal cu logaritmul negativ al concentrației ionului de </a:t>
            </a:r>
            <a:r>
              <a:rPr lang="vi-VN" b="1" dirty="0">
                <a:solidFill>
                  <a:srgbClr val="C00000"/>
                </a:solidFill>
                <a:hlinkClick r:id="rId2" tooltip="Hidroniu"/>
              </a:rPr>
              <a:t>H</a:t>
            </a:r>
            <a:r>
              <a:rPr lang="vi-VN" b="1" baseline="30000" dirty="0">
                <a:solidFill>
                  <a:srgbClr val="C00000"/>
                </a:solidFill>
                <a:hlinkClick r:id="rId2" tooltip="Hidroniu"/>
              </a:rPr>
              <a:t>+</a:t>
            </a:r>
            <a:r>
              <a:rPr lang="vi-VN" b="1" dirty="0">
                <a:solidFill>
                  <a:srgbClr val="C00000"/>
                </a:solidFill>
                <a:hlinkClick r:id="rId2" tooltip="Hidroniu"/>
              </a:rPr>
              <a:t>(H </a:t>
            </a:r>
            <a:r>
              <a:rPr lang="vi-VN" b="1" baseline="30000" dirty="0">
                <a:solidFill>
                  <a:srgbClr val="C00000"/>
                </a:solidFill>
                <a:hlinkClick r:id="rId2" tooltip="Hidroniu"/>
              </a:rPr>
              <a:t>+3</a:t>
            </a:r>
            <a:r>
              <a:rPr lang="vi-VN" b="1" dirty="0">
                <a:solidFill>
                  <a:srgbClr val="C00000"/>
                </a:solidFill>
                <a:hlinkClick r:id="rId2" tooltip="Hidroniu"/>
              </a:rPr>
              <a:t>O</a:t>
            </a:r>
            <a:r>
              <a:rPr lang="vi-VN" b="1" dirty="0" smtClean="0">
                <a:solidFill>
                  <a:srgbClr val="C00000"/>
                </a:solidFill>
                <a:hlinkClick r:id="rId2" tooltip="Hidroniu"/>
              </a:rPr>
              <a:t>)</a:t>
            </a:r>
            <a:endParaRPr lang="en-US" b="1" dirty="0" smtClean="0">
              <a:solidFill>
                <a:srgbClr val="C00000"/>
              </a:solidFill>
            </a:endParaRPr>
          </a:p>
          <a:p>
            <a:r>
              <a:rPr lang="vi-VN" sz="4800" dirty="0">
                <a:solidFill>
                  <a:schemeClr val="accent3">
                    <a:lumMod val="75000"/>
                  </a:schemeClr>
                </a:solidFill>
              </a:rPr>
              <a:t>a</a:t>
            </a:r>
            <a:r>
              <a:rPr lang="vi-VN" sz="4800" baseline="-25000" dirty="0">
                <a:solidFill>
                  <a:schemeClr val="accent3">
                    <a:lumMod val="75000"/>
                  </a:schemeClr>
                </a:solidFill>
              </a:rPr>
              <a:t>H</a:t>
            </a:r>
            <a:r>
              <a:rPr lang="vi-VN" sz="4800" baseline="30000" dirty="0">
                <a:solidFill>
                  <a:schemeClr val="accent3">
                    <a:lumMod val="75000"/>
                  </a:schemeClr>
                </a:solidFill>
              </a:rPr>
              <a:t>+</a:t>
            </a:r>
            <a:r>
              <a:rPr lang="vi-VN" sz="4800" dirty="0">
                <a:solidFill>
                  <a:schemeClr val="accent3">
                    <a:lumMod val="75000"/>
                  </a:schemeClr>
                </a:solidFill>
              </a:rPr>
              <a:t> reprezintă activitatea ionilor de H</a:t>
            </a:r>
            <a:r>
              <a:rPr lang="vi-VN" sz="4800" baseline="30000" dirty="0">
                <a:solidFill>
                  <a:schemeClr val="accent3">
                    <a:lumMod val="75000"/>
                  </a:schemeClr>
                </a:solidFill>
              </a:rPr>
              <a:t>+</a:t>
            </a:r>
            <a:r>
              <a:rPr lang="vi-VN" sz="4800" dirty="0">
                <a:solidFill>
                  <a:schemeClr val="accent3">
                    <a:lumMod val="75000"/>
                  </a:schemeClr>
                </a:solidFill>
              </a:rPr>
              <a:t>și nu este similară cu concentrația ionilor. Activitatea reprezintă concentrația efectivă a ionilor de hidrogen, și este de fapt capacitatea celorlaltor ioni de a bloca participarea ionului de H </a:t>
            </a:r>
            <a:r>
              <a:rPr lang="vi-VN" sz="4800" baseline="30000" dirty="0">
                <a:solidFill>
                  <a:schemeClr val="accent3">
                    <a:lumMod val="75000"/>
                  </a:schemeClr>
                </a:solidFill>
              </a:rPr>
              <a:t>+ </a:t>
            </a:r>
            <a:r>
              <a:rPr lang="vi-VN" sz="4800" dirty="0">
                <a:solidFill>
                  <a:schemeClr val="accent3">
                    <a:lumMod val="75000"/>
                  </a:schemeClr>
                </a:solidFill>
              </a:rPr>
              <a:t>la diferite reacții chimice. În soluțiile diluate activitatea este aproximativ egală cu valoarea concentrației ionului H</a:t>
            </a:r>
            <a:r>
              <a:rPr lang="vi-VN" sz="4800" baseline="30000" dirty="0">
                <a:solidFill>
                  <a:schemeClr val="accent3">
                    <a:lumMod val="75000"/>
                  </a:schemeClr>
                </a:solidFill>
              </a:rPr>
              <a:t>+</a:t>
            </a:r>
            <a:r>
              <a:rPr lang="vi-VN" sz="4800" dirty="0">
                <a:solidFill>
                  <a:schemeClr val="accent3">
                    <a:lumMod val="75000"/>
                  </a:schemeClr>
                </a:solidFill>
              </a:rPr>
              <a:t>(H</a:t>
            </a:r>
            <a:r>
              <a:rPr lang="vi-VN" sz="4800" baseline="-25000" dirty="0">
                <a:solidFill>
                  <a:schemeClr val="accent3">
                    <a:lumMod val="75000"/>
                  </a:schemeClr>
                </a:solidFill>
              </a:rPr>
              <a:t>3</a:t>
            </a:r>
            <a:r>
              <a:rPr lang="vi-VN" sz="4800" dirty="0">
                <a:solidFill>
                  <a:schemeClr val="accent3">
                    <a:lumMod val="75000"/>
                  </a:schemeClr>
                </a:solidFill>
              </a:rPr>
              <a:t>O</a:t>
            </a:r>
            <a:r>
              <a:rPr lang="vi-VN" sz="4800" baseline="30000" dirty="0">
                <a:solidFill>
                  <a:schemeClr val="accent3">
                    <a:lumMod val="75000"/>
                  </a:schemeClr>
                </a:solidFill>
              </a:rPr>
              <a:t>-</a:t>
            </a:r>
            <a:r>
              <a:rPr lang="vi-VN" sz="4800" dirty="0">
                <a:solidFill>
                  <a:schemeClr val="accent3">
                    <a:lumMod val="75000"/>
                  </a:schemeClr>
                </a:solidFill>
              </a:rPr>
              <a:t>). Ținând cont de acestea pH-ul se exprimă adimensional: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5" name="Picture 2" descr="C:\Users\User\Desktop\phphphph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191" y="2057400"/>
            <a:ext cx="2959022" cy="68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Desktop\ghdhdrhd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702" y="4247478"/>
            <a:ext cx="3048000" cy="70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584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92162"/>
          </a:xfrm>
        </p:spPr>
        <p:txBody>
          <a:bodyPr>
            <a:normAutofit fontScale="90000"/>
          </a:bodyPr>
          <a:lstStyle/>
          <a:p>
            <a:r>
              <a:rPr lang="en-US" b="1" u="sng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Indicatori</a:t>
            </a:r>
            <a:r>
              <a:rPr lang="en-US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 </a:t>
            </a:r>
            <a:r>
              <a:rPr lang="en-US" b="1" u="sng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acido-bazici</a:t>
            </a:r>
            <a:r>
              <a:rPr lang="en-US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4724400"/>
            <a:ext cx="8229600" cy="1401763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graphicFrame>
        <p:nvGraphicFramePr>
          <p:cNvPr id="5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477226"/>
              </p:ext>
            </p:extLst>
          </p:nvPr>
        </p:nvGraphicFramePr>
        <p:xfrm>
          <a:off x="457200" y="2362200"/>
          <a:ext cx="8134350" cy="1463040"/>
        </p:xfrm>
        <a:graphic>
          <a:graphicData uri="http://schemas.openxmlformats.org/drawingml/2006/table">
            <a:tbl>
              <a:tblPr>
                <a:effectLst>
                  <a:outerShdw dir="13560000" sx="82000" sy="82000" algn="ctr" rotWithShape="0">
                    <a:schemeClr val="accent4"/>
                  </a:outerShdw>
                </a:effectLst>
              </a:tblPr>
              <a:tblGrid>
                <a:gridCol w="2047872"/>
                <a:gridCol w="2028826"/>
                <a:gridCol w="2028826"/>
                <a:gridCol w="2028826"/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</a:rPr>
                        <a:t>indicator</a:t>
                      </a:r>
                      <a:endParaRPr lang="en-US" dirty="0"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mediu</a:t>
                      </a:r>
                      <a:r>
                        <a:rPr lang="en-US" dirty="0">
                          <a:effectLst/>
                          <a:latin typeface="Berlin Sans FB Demi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neutru</a:t>
                      </a:r>
                      <a:endParaRPr lang="en-US" dirty="0">
                        <a:effectLst/>
                        <a:latin typeface="Berlin Sans FB Dem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mediu</a:t>
                      </a:r>
                      <a:r>
                        <a:rPr lang="en-US" dirty="0">
                          <a:effectLst/>
                          <a:latin typeface="Berlin Sans FB Demi" pitchFamily="34" charset="0"/>
                        </a:rPr>
                        <a:t> acid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mediu</a:t>
                      </a:r>
                      <a:r>
                        <a:rPr lang="en-US" dirty="0">
                          <a:effectLst/>
                          <a:latin typeface="Berlin Sans FB Demi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bazic</a:t>
                      </a:r>
                      <a:endParaRPr lang="en-US" dirty="0">
                        <a:effectLst/>
                        <a:latin typeface="Berlin Sans FB Dem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</a:rPr>
                        <a:t>Fenolftaleina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effectLst/>
                        </a:rPr>
                        <a:t>incoloră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effectLst/>
                        </a:rPr>
                        <a:t>incoloră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roșie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carmin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</a:rPr>
                        <a:t>Metiloranj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oranj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roșu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galben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</a:rPr>
                        <a:t>Turnesol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violet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roșu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albastru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0613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Măsurare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vi-VN" b="1" u="sng" dirty="0" smtClean="0">
                <a:solidFill>
                  <a:schemeClr val="accent6"/>
                </a:solidFill>
              </a:rPr>
              <a:t>pH-ul poate fi măsurat prin</a:t>
            </a:r>
            <a:r>
              <a:rPr lang="vi-VN" dirty="0" smtClean="0">
                <a:solidFill>
                  <a:schemeClr val="bg1"/>
                </a:solidFill>
              </a:rPr>
              <a:t>: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      </a:t>
            </a:r>
            <a:r>
              <a:rPr lang="vi-VN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Adăugarea unui 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indicator de pH</a:t>
            </a:r>
            <a:r>
              <a:rPr lang="vi-VN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în soluția de analizat.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vi-VN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Culoarea luată de indicator variază în funcție de pH-ul soluției. Utilizarea indicatorilor pentru determinări calitative trebuie să țină cont de variația de culoare a acestuia, în funcție de pH-ul soluției (de preferat sunt indicatorii care variază pe un interval de pH cât mai mic).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FF00"/>
                </a:solidFill>
              </a:rPr>
              <a:t>      </a:t>
            </a:r>
            <a:r>
              <a:rPr lang="vi-VN" dirty="0" smtClean="0">
                <a:solidFill>
                  <a:srgbClr val="FFFF00"/>
                </a:solidFill>
              </a:rPr>
              <a:t>Utilizarea unui aparat </a:t>
            </a:r>
            <a:r>
              <a:rPr lang="en-US" dirty="0" smtClean="0">
                <a:solidFill>
                  <a:srgbClr val="FFFF00"/>
                </a:solidFill>
              </a:rPr>
              <a:t>pH-</a:t>
            </a:r>
            <a:r>
              <a:rPr lang="en-US" dirty="0" err="1" smtClean="0">
                <a:solidFill>
                  <a:srgbClr val="FFFF00"/>
                </a:solidFill>
              </a:rPr>
              <a:t>Metru</a:t>
            </a:r>
            <a:r>
              <a:rPr lang="vi-VN" dirty="0" smtClean="0">
                <a:solidFill>
                  <a:srgbClr val="FFFF00"/>
                </a:solidFill>
              </a:rPr>
              <a:t> cu electrozi pH selectivi: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electrod</a:t>
            </a:r>
            <a:r>
              <a:rPr lang="en-US" dirty="0" smtClean="0">
                <a:solidFill>
                  <a:srgbClr val="FFFF00"/>
                </a:solidFill>
              </a:rPr>
              <a:t> de </a:t>
            </a:r>
            <a:r>
              <a:rPr lang="en-US" dirty="0" err="1" smtClean="0">
                <a:solidFill>
                  <a:srgbClr val="FFFF00"/>
                </a:solidFill>
              </a:rPr>
              <a:t>sticla</a:t>
            </a:r>
            <a:r>
              <a:rPr lang="vi-VN" dirty="0" smtClean="0">
                <a:solidFill>
                  <a:srgbClr val="FFFF00"/>
                </a:solidFill>
              </a:rPr>
              <a:t>, </a:t>
            </a:r>
            <a:r>
              <a:rPr lang="en-US" dirty="0" err="1" smtClean="0">
                <a:solidFill>
                  <a:srgbClr val="FFFF00"/>
                </a:solidFill>
              </a:rPr>
              <a:t>electrod</a:t>
            </a:r>
            <a:r>
              <a:rPr lang="en-US" dirty="0" smtClean="0">
                <a:solidFill>
                  <a:srgbClr val="FFFF00"/>
                </a:solidFill>
              </a:rPr>
              <a:t> de </a:t>
            </a:r>
            <a:r>
              <a:rPr lang="en-US" dirty="0" err="1" smtClean="0">
                <a:solidFill>
                  <a:srgbClr val="FFFF00"/>
                </a:solidFill>
              </a:rPr>
              <a:t>hidrogen</a:t>
            </a:r>
            <a:r>
              <a:rPr lang="vi-VN" dirty="0" smtClean="0">
                <a:solidFill>
                  <a:srgbClr val="FFFF00"/>
                </a:solidFill>
              </a:rPr>
              <a:t>, </a:t>
            </a:r>
            <a:r>
              <a:rPr lang="en-US" dirty="0" err="1" smtClean="0">
                <a:solidFill>
                  <a:srgbClr val="FFFF00"/>
                </a:solidFill>
              </a:rPr>
              <a:t>electrod</a:t>
            </a:r>
            <a:r>
              <a:rPr lang="en-US" dirty="0" smtClean="0">
                <a:solidFill>
                  <a:srgbClr val="FFFF00"/>
                </a:solidFill>
              </a:rPr>
              <a:t> de </a:t>
            </a:r>
            <a:r>
              <a:rPr lang="en-US" dirty="0" err="1" smtClean="0">
                <a:solidFill>
                  <a:srgbClr val="FFFF00"/>
                </a:solidFill>
              </a:rPr>
              <a:t>chinhidrona</a:t>
            </a:r>
            <a:r>
              <a:rPr lang="vi-VN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FF00"/>
                </a:solidFill>
              </a:rPr>
              <a:t>      </a:t>
            </a:r>
            <a:r>
              <a:rPr lang="vi-VN" dirty="0" smtClean="0">
                <a:solidFill>
                  <a:srgbClr val="FFFF00"/>
                </a:solidFill>
              </a:rPr>
              <a:t>Determinarea exactă a valorii pH-ului se face totuși prin metode combinate: utilizarea de indicatori împreună cu metode spectrofotometrice, pentru identificarea fiecărui constituent ce influențează pH-ul (culoarea indicatorului).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615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172200" cy="4876800"/>
          </a:xfrm>
        </p:spPr>
        <p:txBody>
          <a:bodyPr>
            <a:normAutofit fontScale="62500" lnSpcReduction="20000"/>
          </a:bodyPr>
          <a:lstStyle/>
          <a:p>
            <a:r>
              <a:rPr lang="vi-VN" b="1" u="sng" dirty="0" smtClean="0">
                <a:solidFill>
                  <a:schemeClr val="accent2"/>
                </a:solidFill>
              </a:rPr>
              <a:t>Opusul pH-ului este pOH-ul, care măsoară concentrația ionului OH, respectiv bazicitatea soluției. Ținând cont de disocierea apei:</a:t>
            </a:r>
            <a:endParaRPr lang="en-US" b="1" u="sng" dirty="0" smtClean="0">
              <a:solidFill>
                <a:schemeClr val="accent2"/>
              </a:solidFill>
            </a:endParaRPr>
          </a:p>
          <a:p>
            <a:r>
              <a:rPr lang="pt-BR" b="1" u="sng" dirty="0" smtClean="0">
                <a:solidFill>
                  <a:schemeClr val="accent2"/>
                </a:solidFill>
              </a:rPr>
              <a:t>și de constanta acestui proces K</a:t>
            </a:r>
            <a:r>
              <a:rPr lang="pt-BR" b="1" u="sng" baseline="-25000" dirty="0" smtClean="0">
                <a:solidFill>
                  <a:schemeClr val="accent2"/>
                </a:solidFill>
              </a:rPr>
              <a:t>w</a:t>
            </a:r>
            <a:r>
              <a:rPr lang="pt-BR" b="1" u="sng" dirty="0" smtClean="0">
                <a:solidFill>
                  <a:schemeClr val="accent2"/>
                </a:solidFill>
              </a:rPr>
              <a:t> (constanta de disociere a apei), vom avea</a:t>
            </a:r>
          </a:p>
          <a:p>
            <a:endParaRPr lang="pt-BR" b="1" u="sng" dirty="0" smtClean="0">
              <a:solidFill>
                <a:schemeClr val="accent2"/>
              </a:solidFill>
            </a:endParaRPr>
          </a:p>
          <a:p>
            <a:endParaRPr lang="pt-BR" b="1" u="sng" dirty="0" smtClean="0">
              <a:solidFill>
                <a:schemeClr val="accent2"/>
              </a:solidFill>
            </a:endParaRPr>
          </a:p>
          <a:p>
            <a:endParaRPr lang="en-US" b="1" u="sng" dirty="0" smtClean="0">
              <a:solidFill>
                <a:schemeClr val="accent2"/>
              </a:solidFill>
            </a:endParaRPr>
          </a:p>
          <a:p>
            <a:r>
              <a:rPr lang="vi-VN" b="1" u="sng" dirty="0" smtClean="0">
                <a:solidFill>
                  <a:schemeClr val="accent2"/>
                </a:solidFill>
              </a:rPr>
              <a:t>Aplicând logaritmii rezultă relațiile:</a:t>
            </a:r>
            <a:endParaRPr lang="en-US" b="1" u="sng" dirty="0" smtClean="0">
              <a:solidFill>
                <a:schemeClr val="accent2"/>
              </a:solidFill>
            </a:endParaRPr>
          </a:p>
          <a:p>
            <a:endParaRPr lang="en-US" b="1" u="sng" dirty="0" smtClean="0">
              <a:solidFill>
                <a:schemeClr val="accent2"/>
              </a:solidFill>
            </a:endParaRPr>
          </a:p>
          <a:p>
            <a:endParaRPr lang="en-US" b="1" u="sng" dirty="0" smtClean="0">
              <a:solidFill>
                <a:schemeClr val="accent2"/>
              </a:solidFill>
            </a:endParaRPr>
          </a:p>
          <a:p>
            <a:endParaRPr lang="en-US" b="1" u="sng" dirty="0" smtClean="0">
              <a:solidFill>
                <a:schemeClr val="accent2"/>
              </a:solidFill>
            </a:endParaRPr>
          </a:p>
          <a:p>
            <a:endParaRPr lang="en-US" b="1" u="sng" dirty="0" smtClean="0">
              <a:solidFill>
                <a:schemeClr val="accent2"/>
              </a:solidFill>
            </a:endParaRPr>
          </a:p>
          <a:p>
            <a:r>
              <a:rPr lang="en-US" b="1" u="sng" dirty="0" err="1" smtClean="0">
                <a:solidFill>
                  <a:schemeClr val="accent2"/>
                </a:solidFill>
              </a:rPr>
              <a:t>Formulele</a:t>
            </a:r>
            <a:r>
              <a:rPr lang="en-US" b="1" u="sng" dirty="0" smtClean="0">
                <a:solidFill>
                  <a:schemeClr val="accent2"/>
                </a:solidFill>
              </a:rPr>
              <a:t> </a:t>
            </a:r>
            <a:r>
              <a:rPr lang="en-US" b="1" u="sng" dirty="0" err="1" smtClean="0">
                <a:solidFill>
                  <a:schemeClr val="accent2"/>
                </a:solidFill>
              </a:rPr>
              <a:t>sunt</a:t>
            </a:r>
            <a:r>
              <a:rPr lang="en-US" b="1" u="sng" dirty="0" smtClean="0">
                <a:solidFill>
                  <a:schemeClr val="accent2"/>
                </a:solidFill>
              </a:rPr>
              <a:t> </a:t>
            </a:r>
            <a:r>
              <a:rPr lang="en-US" b="1" u="sng" dirty="0" err="1" smtClean="0">
                <a:solidFill>
                  <a:schemeClr val="accent2"/>
                </a:solidFill>
              </a:rPr>
              <a:t>valabile</a:t>
            </a:r>
            <a:r>
              <a:rPr lang="en-US" b="1" u="sng" dirty="0" smtClean="0">
                <a:solidFill>
                  <a:schemeClr val="accent2"/>
                </a:solidFill>
              </a:rPr>
              <a:t> </a:t>
            </a:r>
            <a:r>
              <a:rPr lang="en-US" b="1" u="sng" dirty="0" err="1" smtClean="0">
                <a:solidFill>
                  <a:schemeClr val="accent2"/>
                </a:solidFill>
              </a:rPr>
              <a:t>pentru</a:t>
            </a:r>
            <a:r>
              <a:rPr lang="en-US" b="1" u="sng" dirty="0" smtClean="0">
                <a:solidFill>
                  <a:schemeClr val="accent2"/>
                </a:solidFill>
              </a:rPr>
              <a:t> </a:t>
            </a:r>
            <a:r>
              <a:rPr lang="en-US" b="1" u="sng" dirty="0" err="1" smtClean="0">
                <a:solidFill>
                  <a:schemeClr val="accent2"/>
                </a:solidFill>
              </a:rPr>
              <a:t>temperatura</a:t>
            </a:r>
            <a:r>
              <a:rPr lang="en-US" b="1" u="sng" dirty="0" smtClean="0">
                <a:solidFill>
                  <a:schemeClr val="accent2"/>
                </a:solidFill>
              </a:rPr>
              <a:t> de 298,15 K (25 °C).</a:t>
            </a:r>
          </a:p>
          <a:p>
            <a:endParaRPr lang="en-US" dirty="0"/>
          </a:p>
        </p:txBody>
      </p:sp>
      <p:pic>
        <p:nvPicPr>
          <p:cNvPr id="4" name="Picture 3" descr="C:\Users\User\Desktop\rshrshrshsr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028" y="2996222"/>
            <a:ext cx="31242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User\Desktop\gfsrgsrserggrsr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49271"/>
            <a:ext cx="5417256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hfdfhddfhfhdhdfsfh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56" y="2286000"/>
            <a:ext cx="2819400" cy="47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838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228600"/>
            <a:ext cx="5105400" cy="1143000"/>
          </a:xfrm>
        </p:spPr>
        <p:txBody>
          <a:bodyPr/>
          <a:lstStyle/>
          <a:p>
            <a:r>
              <a:rPr lang="en-US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Limite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pH</a:t>
            </a:r>
            <a:endParaRPr lang="en-US" dirty="0"/>
          </a:p>
        </p:txBody>
      </p:sp>
      <p:pic>
        <p:nvPicPr>
          <p:cNvPr id="4" name="Picture 2" descr="C:\Users\User\Desktop\aegegeaggea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304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3733800" y="76200"/>
            <a:ext cx="0" cy="6553200"/>
          </a:xfrm>
          <a:prstGeom prst="line">
            <a:avLst/>
          </a:prstGeom>
          <a:ln w="730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962400" y="167111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≤ pH &lt; 7 =&gt; pH acid | soluție acidă</a:t>
            </a:r>
            <a:endParaRPr lang="en-US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vi-VN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 = 7 =&gt; pH neutru | soluție neutră</a:t>
            </a:r>
            <a:endParaRPr lang="en-US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vi-VN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&lt; pH ≤ 14 =&gt; pH bazic (alcalin) | soluție bazică (alcalină)</a:t>
            </a:r>
            <a:endParaRPr lang="en-US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C:\Users\User\Desktop\arata_im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581400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356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chemeClr val="accent6">
                    <a:lumMod val="75000"/>
                  </a:schemeClr>
                </a:solidFill>
              </a:rPr>
              <a:t>Site-</a:t>
            </a:r>
            <a:r>
              <a:rPr lang="en-US" b="1" u="sng" dirty="0" err="1" smtClean="0">
                <a:solidFill>
                  <a:schemeClr val="accent6">
                    <a:lumMod val="75000"/>
                  </a:schemeClr>
                </a:solidFill>
              </a:rPr>
              <a:t>uri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09800"/>
            <a:ext cx="8229600" cy="3535363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https://www.romedic.ro/fuxina-bazica-0H48270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https://ro.wikipedia.org/wiki/PH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525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117</Words>
  <Application>Microsoft Office PowerPoint</Application>
  <PresentationFormat>On-screen Show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Proiect chimie: pH</vt:lpstr>
      <vt:lpstr>pH-ul (potențialul de hidrogen)  </vt:lpstr>
      <vt:lpstr>Formulă de calcul</vt:lpstr>
      <vt:lpstr>Indicatori acido-bazici </vt:lpstr>
      <vt:lpstr>Măsurare</vt:lpstr>
      <vt:lpstr>pOH</vt:lpstr>
      <vt:lpstr>Limite pH</vt:lpstr>
      <vt:lpstr>Site-uri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Proiect chimie: pH</dc:title>
  <dc:creator>Windows User</dc:creator>
  <cp:lastModifiedBy>Windows User</cp:lastModifiedBy>
  <cp:revision>2</cp:revision>
  <dcterms:created xsi:type="dcterms:W3CDTF">2020-03-23T14:25:20Z</dcterms:created>
  <dcterms:modified xsi:type="dcterms:W3CDTF">2020-03-23T14:41:18Z</dcterms:modified>
</cp:coreProperties>
</file>