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0" r:id="rId1"/>
  </p:sldMasterIdLst>
  <p:sldIdLst>
    <p:sldId id="256" r:id="rId2"/>
    <p:sldId id="263" r:id="rId3"/>
    <p:sldId id="264" r:id="rId4"/>
    <p:sldId id="259" r:id="rId5"/>
    <p:sldId id="260" r:id="rId6"/>
    <p:sldId id="261" r:id="rId7"/>
    <p:sldId id="262" r:id="rId8"/>
    <p:sldId id="257" r:id="rId9"/>
    <p:sldId id="258"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9E760FC4-BE11-4BE0-B672-68574BCA7AEC}" type="datetimeFigureOut">
              <a:rPr lang="en-US" smtClean="0"/>
              <a:t>3/26/2020</a:t>
            </a:fld>
            <a:endParaRPr lang="en-US"/>
          </a:p>
        </p:txBody>
      </p:sp>
      <p:sp>
        <p:nvSpPr>
          <p:cNvPr id="16" name="Slide Number Placeholder 15"/>
          <p:cNvSpPr>
            <a:spLocks noGrp="1"/>
          </p:cNvSpPr>
          <p:nvPr>
            <p:ph type="sldNum" sz="quarter" idx="11"/>
          </p:nvPr>
        </p:nvSpPr>
        <p:spPr/>
        <p:txBody>
          <a:bodyPr/>
          <a:lstStyle/>
          <a:p>
            <a:fld id="{444108B1-8EE5-4959-9C3C-98ADE5AC0B37}"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9E760FC4-BE11-4BE0-B672-68574BCA7AEC}" type="datetimeFigureOut">
              <a:rPr lang="en-US" smtClean="0"/>
              <a:t>3/26/2020</a:t>
            </a:fld>
            <a:endParaRPr lang="en-US"/>
          </a:p>
        </p:txBody>
      </p:sp>
      <p:sp>
        <p:nvSpPr>
          <p:cNvPr id="15" name="Slide Number Placeholder 14"/>
          <p:cNvSpPr>
            <a:spLocks noGrp="1"/>
          </p:cNvSpPr>
          <p:nvPr>
            <p:ph type="sldNum" sz="quarter" idx="11"/>
          </p:nvPr>
        </p:nvSpPr>
        <p:spPr/>
        <p:txBody>
          <a:bodyPr/>
          <a:lstStyle/>
          <a:p>
            <a:fld id="{444108B1-8EE5-4959-9C3C-98ADE5AC0B37}"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9E760FC4-BE11-4BE0-B672-68574BCA7AEC}" type="datetimeFigureOut">
              <a:rPr lang="en-US" smtClean="0"/>
              <a:t>3/26/2020</a:t>
            </a:fld>
            <a:endParaRPr lang="en-US"/>
          </a:p>
        </p:txBody>
      </p:sp>
      <p:sp>
        <p:nvSpPr>
          <p:cNvPr id="13" name="Slide Number Placeholder 12"/>
          <p:cNvSpPr>
            <a:spLocks noGrp="1"/>
          </p:cNvSpPr>
          <p:nvPr>
            <p:ph type="sldNum" sz="quarter" idx="11"/>
          </p:nvPr>
        </p:nvSpPr>
        <p:spPr/>
        <p:txBody>
          <a:bodyPr/>
          <a:lstStyle/>
          <a:p>
            <a:fld id="{444108B1-8EE5-4959-9C3C-98ADE5AC0B37}"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9E760FC4-BE11-4BE0-B672-68574BCA7AEC}" type="datetimeFigureOut">
              <a:rPr lang="en-US" smtClean="0"/>
              <a:t>3/26/2020</a:t>
            </a:fld>
            <a:endParaRPr lang="en-US"/>
          </a:p>
        </p:txBody>
      </p:sp>
      <p:sp>
        <p:nvSpPr>
          <p:cNvPr id="9" name="Slide Number Placeholder 8"/>
          <p:cNvSpPr>
            <a:spLocks noGrp="1"/>
          </p:cNvSpPr>
          <p:nvPr>
            <p:ph type="sldNum" sz="quarter" idx="11"/>
          </p:nvPr>
        </p:nvSpPr>
        <p:spPr/>
        <p:txBody>
          <a:bodyPr/>
          <a:lstStyle/>
          <a:p>
            <a:fld id="{444108B1-8EE5-4959-9C3C-98ADE5AC0B37}"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9E760FC4-BE11-4BE0-B672-68574BCA7AEC}" type="datetimeFigureOut">
              <a:rPr lang="en-US" smtClean="0"/>
              <a:t>3/26/2020</a:t>
            </a:fld>
            <a:endParaRPr lang="en-US"/>
          </a:p>
        </p:txBody>
      </p:sp>
      <p:sp>
        <p:nvSpPr>
          <p:cNvPr id="15" name="Slide Number Placeholder 14"/>
          <p:cNvSpPr>
            <a:spLocks noGrp="1"/>
          </p:cNvSpPr>
          <p:nvPr>
            <p:ph type="sldNum" sz="quarter" idx="11"/>
          </p:nvPr>
        </p:nvSpPr>
        <p:spPr/>
        <p:txBody>
          <a:bodyPr/>
          <a:lstStyle/>
          <a:p>
            <a:fld id="{444108B1-8EE5-4959-9C3C-98ADE5AC0B37}"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9E760FC4-BE11-4BE0-B672-68574BCA7AEC}" type="datetimeFigureOut">
              <a:rPr lang="en-US" smtClean="0"/>
              <a:t>3/26/2020</a:t>
            </a:fld>
            <a:endParaRPr lang="en-US"/>
          </a:p>
        </p:txBody>
      </p:sp>
      <p:sp>
        <p:nvSpPr>
          <p:cNvPr id="8" name="Slide Number Placeholder 7"/>
          <p:cNvSpPr>
            <a:spLocks noGrp="1"/>
          </p:cNvSpPr>
          <p:nvPr>
            <p:ph type="sldNum" sz="quarter" idx="11"/>
          </p:nvPr>
        </p:nvSpPr>
        <p:spPr/>
        <p:txBody>
          <a:bodyPr/>
          <a:lstStyle/>
          <a:p>
            <a:fld id="{444108B1-8EE5-4959-9C3C-98ADE5AC0B37}"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E760FC4-BE11-4BE0-B672-68574BCA7AEC}" type="datetimeFigureOut">
              <a:rPr lang="en-US" smtClean="0"/>
              <a:t>3/26/2020</a:t>
            </a:fld>
            <a:endParaRPr lang="en-US"/>
          </a:p>
        </p:txBody>
      </p:sp>
      <p:sp>
        <p:nvSpPr>
          <p:cNvPr id="6" name="Slide Number Placeholder 5"/>
          <p:cNvSpPr>
            <a:spLocks noGrp="1"/>
          </p:cNvSpPr>
          <p:nvPr>
            <p:ph type="sldNum" sz="quarter" idx="11"/>
          </p:nvPr>
        </p:nvSpPr>
        <p:spPr/>
        <p:txBody>
          <a:bodyPr/>
          <a:lstStyle/>
          <a:p>
            <a:fld id="{444108B1-8EE5-4959-9C3C-98ADE5AC0B37}" type="slidenum">
              <a:rPr lang="en-US" smtClean="0"/>
              <a:t>‹#›</a:t>
            </a:fld>
            <a:endParaRPr lang="en-US"/>
          </a:p>
        </p:txBody>
      </p:sp>
      <p:sp>
        <p:nvSpPr>
          <p:cNvPr id="7" name="Footer Placeholder 6"/>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9E760FC4-BE11-4BE0-B672-68574BCA7AEC}" type="datetimeFigureOut">
              <a:rPr lang="en-US" smtClean="0"/>
              <a:t>3/26/2020</a:t>
            </a:fld>
            <a:endParaRPr lang="en-US"/>
          </a:p>
        </p:txBody>
      </p:sp>
      <p:sp>
        <p:nvSpPr>
          <p:cNvPr id="16" name="Slide Number Placeholder 15"/>
          <p:cNvSpPr>
            <a:spLocks noGrp="1"/>
          </p:cNvSpPr>
          <p:nvPr>
            <p:ph type="sldNum" sz="quarter" idx="11"/>
          </p:nvPr>
        </p:nvSpPr>
        <p:spPr/>
        <p:txBody>
          <a:bodyPr/>
          <a:lstStyle/>
          <a:p>
            <a:fld id="{444108B1-8EE5-4959-9C3C-98ADE5AC0B37}"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9E760FC4-BE11-4BE0-B672-68574BCA7AEC}" type="datetimeFigureOut">
              <a:rPr lang="en-US" smtClean="0"/>
              <a:t>3/26/2020</a:t>
            </a:fld>
            <a:endParaRPr lang="en-US"/>
          </a:p>
        </p:txBody>
      </p:sp>
      <p:sp>
        <p:nvSpPr>
          <p:cNvPr id="14" name="Slide Number Placeholder 13"/>
          <p:cNvSpPr>
            <a:spLocks noGrp="1"/>
          </p:cNvSpPr>
          <p:nvPr>
            <p:ph type="sldNum" sz="quarter" idx="11"/>
          </p:nvPr>
        </p:nvSpPr>
        <p:spPr/>
        <p:txBody>
          <a:bodyPr/>
          <a:lstStyle/>
          <a:p>
            <a:fld id="{444108B1-8EE5-4959-9C3C-98ADE5AC0B37}"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760FC4-BE11-4BE0-B672-68574BCA7AE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108B1-8EE5-4959-9C3C-98ADE5AC0B3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760FC4-BE11-4BE0-B672-68574BCA7AE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108B1-8EE5-4959-9C3C-98ADE5AC0B3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9E760FC4-BE11-4BE0-B672-68574BCA7AEC}" type="datetimeFigureOut">
              <a:rPr lang="en-US" smtClean="0"/>
              <a:t>3/26/2020</a:t>
            </a:fld>
            <a:endParaRPr 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444108B1-8EE5-4959-9C3C-98ADE5AC0B37}"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412776"/>
            <a:ext cx="7543800" cy="2512690"/>
          </a:xfrm>
        </p:spPr>
        <p:txBody>
          <a:bodyPr anchor="ctr">
            <a:normAutofit fontScale="90000"/>
          </a:bodyPr>
          <a:lstStyle/>
          <a:p>
            <a:pPr algn="ctr"/>
            <a:r>
              <a:rPr lang="en-GB" sz="6000" dirty="0" smtClean="0"/>
              <a:t>  </a:t>
            </a:r>
            <a:r>
              <a:rPr lang="en-GB" sz="5400" dirty="0" smtClean="0"/>
              <a:t>POTENTIALUL</a:t>
            </a:r>
            <a:r>
              <a:rPr lang="en-GB" sz="6000" dirty="0" smtClean="0"/>
              <a:t> </a:t>
            </a:r>
            <a:br>
              <a:rPr lang="en-GB" sz="6000" dirty="0" smtClean="0"/>
            </a:br>
            <a:r>
              <a:rPr lang="en-GB" sz="6000" dirty="0" smtClean="0"/>
              <a:t>DE </a:t>
            </a:r>
            <a:br>
              <a:rPr lang="en-GB" sz="6000" dirty="0" smtClean="0"/>
            </a:br>
            <a:r>
              <a:rPr lang="en-GB" sz="6000" dirty="0" smtClean="0"/>
              <a:t>HIDROGEN</a:t>
            </a:r>
            <a:endParaRPr lang="en-US" dirty="0"/>
          </a:p>
        </p:txBody>
      </p:sp>
      <p:sp>
        <p:nvSpPr>
          <p:cNvPr id="3" name="Subtitle 2"/>
          <p:cNvSpPr>
            <a:spLocks noGrp="1"/>
          </p:cNvSpPr>
          <p:nvPr>
            <p:ph type="subTitle" idx="1"/>
          </p:nvPr>
        </p:nvSpPr>
        <p:spPr>
          <a:xfrm rot="10800000" flipV="1">
            <a:off x="2411760" y="4149080"/>
            <a:ext cx="4248473" cy="1153160"/>
          </a:xfrm>
        </p:spPr>
        <p:txBody>
          <a:bodyPr>
            <a:noAutofit/>
          </a:bodyPr>
          <a:lstStyle/>
          <a:p>
            <a:pPr algn="ctr"/>
            <a:r>
              <a:rPr lang="en-GB" sz="1600" i="1" dirty="0" smtClean="0"/>
              <a:t> </a:t>
            </a:r>
            <a:r>
              <a:rPr lang="en-GB" sz="1600" i="1" dirty="0" err="1" smtClean="0">
                <a:effectLst/>
              </a:rPr>
              <a:t>Introducere</a:t>
            </a:r>
            <a:endParaRPr lang="en-GB" sz="1600" i="1" dirty="0" smtClean="0">
              <a:effectLst/>
            </a:endParaRPr>
          </a:p>
          <a:p>
            <a:pPr algn="ctr"/>
            <a:r>
              <a:rPr lang="en-GB" sz="1600" i="1" dirty="0" smtClean="0"/>
              <a:t>pOH</a:t>
            </a:r>
          </a:p>
          <a:p>
            <a:pPr algn="ctr"/>
            <a:r>
              <a:rPr lang="en-GB" sz="1600" i="1" dirty="0" err="1" smtClean="0"/>
              <a:t>Concentratia</a:t>
            </a:r>
            <a:r>
              <a:rPr lang="en-GB" sz="1600" i="1" dirty="0" smtClean="0"/>
              <a:t> pH-</a:t>
            </a:r>
            <a:r>
              <a:rPr lang="en-GB" sz="1600" i="1" dirty="0" err="1" smtClean="0"/>
              <a:t>ului</a:t>
            </a:r>
            <a:r>
              <a:rPr lang="en-GB" sz="1600" i="1" dirty="0" smtClean="0"/>
              <a:t> in </a:t>
            </a:r>
            <a:r>
              <a:rPr lang="en-GB" sz="1600" i="1" dirty="0" err="1" smtClean="0"/>
              <a:t>sange</a:t>
            </a:r>
            <a:r>
              <a:rPr lang="en-GB" sz="1600" i="1" dirty="0" smtClean="0"/>
              <a:t> </a:t>
            </a:r>
            <a:r>
              <a:rPr lang="en-GB" sz="1600" i="1" dirty="0" err="1" smtClean="0"/>
              <a:t>si</a:t>
            </a:r>
            <a:r>
              <a:rPr lang="en-GB" sz="1600" i="1" dirty="0" smtClean="0"/>
              <a:t> </a:t>
            </a:r>
            <a:r>
              <a:rPr lang="en-GB" sz="1600" i="1" dirty="0" err="1" smtClean="0"/>
              <a:t>alte</a:t>
            </a:r>
            <a:r>
              <a:rPr lang="en-GB" sz="1600" i="1" dirty="0" smtClean="0"/>
              <a:t> </a:t>
            </a:r>
            <a:r>
              <a:rPr lang="en-GB" sz="1600" i="1" dirty="0" err="1" smtClean="0"/>
              <a:t>substante</a:t>
            </a:r>
            <a:endParaRPr lang="en-GB" sz="1600" i="1" dirty="0" smtClean="0"/>
          </a:p>
          <a:p>
            <a:pPr algn="ctr"/>
            <a:r>
              <a:rPr lang="en-GB" sz="1600" i="1" dirty="0" err="1" smtClean="0"/>
              <a:t>Metode</a:t>
            </a:r>
            <a:r>
              <a:rPr lang="en-GB" sz="1600" i="1" dirty="0" smtClean="0"/>
              <a:t> de </a:t>
            </a:r>
            <a:r>
              <a:rPr lang="en-GB" sz="1600" i="1" dirty="0" err="1" smtClean="0"/>
              <a:t>masurare</a:t>
            </a:r>
            <a:r>
              <a:rPr lang="en-GB" sz="1600" i="1" dirty="0" smtClean="0"/>
              <a:t> a pH-</a:t>
            </a:r>
            <a:r>
              <a:rPr lang="en-GB" sz="1600" i="1" dirty="0" err="1" smtClean="0"/>
              <a:t>ului</a:t>
            </a:r>
            <a:endParaRPr lang="en-GB" sz="1600" i="1" dirty="0" smtClean="0"/>
          </a:p>
          <a:p>
            <a:pPr algn="just"/>
            <a:r>
              <a:rPr lang="en-GB" sz="1600" i="1" dirty="0" smtClean="0"/>
              <a:t> </a:t>
            </a:r>
            <a:endParaRPr lang="en-US" sz="1600" i="1" dirty="0"/>
          </a:p>
        </p:txBody>
      </p:sp>
      <p:sp>
        <p:nvSpPr>
          <p:cNvPr id="5" name="TextBox 4"/>
          <p:cNvSpPr txBox="1"/>
          <p:nvPr/>
        </p:nvSpPr>
        <p:spPr>
          <a:xfrm>
            <a:off x="107504" y="332656"/>
            <a:ext cx="2448272" cy="584775"/>
          </a:xfrm>
          <a:prstGeom prst="rect">
            <a:avLst/>
          </a:prstGeom>
          <a:noFill/>
        </p:spPr>
        <p:txBody>
          <a:bodyPr wrap="square" rtlCol="0" anchor="ctr">
            <a:spAutoFit/>
          </a:bodyPr>
          <a:lstStyle/>
          <a:p>
            <a:pPr algn="ctr"/>
            <a:r>
              <a:rPr lang="en-GB" sz="1600" dirty="0" err="1" smtClean="0"/>
              <a:t>Chitiba</a:t>
            </a:r>
            <a:r>
              <a:rPr lang="en-GB" sz="1600" dirty="0" smtClean="0"/>
              <a:t> </a:t>
            </a:r>
            <a:r>
              <a:rPr lang="en-GB" sz="1600" dirty="0" err="1" smtClean="0"/>
              <a:t>Cosmina</a:t>
            </a:r>
            <a:endParaRPr lang="en-GB" sz="1600" dirty="0" smtClean="0"/>
          </a:p>
          <a:p>
            <a:r>
              <a:rPr lang="en-GB" sz="1600" dirty="0" err="1" smtClean="0"/>
              <a:t>Clasa</a:t>
            </a:r>
            <a:r>
              <a:rPr lang="en-GB" sz="1600" dirty="0" smtClean="0"/>
              <a:t> a IX-a </a:t>
            </a:r>
            <a:r>
              <a:rPr lang="en-GB" sz="1600" dirty="0" err="1" smtClean="0"/>
              <a:t>Arhitectura</a:t>
            </a:r>
            <a:endParaRPr lang="en-GB" sz="1600" dirty="0"/>
          </a:p>
        </p:txBody>
      </p:sp>
    </p:spTree>
    <p:extLst>
      <p:ext uri="{BB962C8B-B14F-4D97-AF65-F5344CB8AC3E}">
        <p14:creationId xmlns:p14="http://schemas.microsoft.com/office/powerpoint/2010/main" val="2737383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88640"/>
            <a:ext cx="7272808" cy="584775"/>
          </a:xfrm>
          <a:prstGeom prst="rect">
            <a:avLst/>
          </a:prstGeom>
          <a:noFill/>
        </p:spPr>
        <p:txBody>
          <a:bodyPr wrap="square" rtlCol="0">
            <a:spAutoFit/>
          </a:bodyPr>
          <a:lstStyle/>
          <a:p>
            <a:pPr algn="ctr"/>
            <a:r>
              <a:rPr lang="en-GB" sz="3200" dirty="0" smtClean="0"/>
              <a:t>  </a:t>
            </a:r>
            <a:r>
              <a:rPr lang="en-GB" sz="3200" dirty="0" err="1"/>
              <a:t>I</a:t>
            </a:r>
            <a:r>
              <a:rPr lang="en-GB" sz="3200" dirty="0" err="1" smtClean="0"/>
              <a:t>ntroducere</a:t>
            </a:r>
            <a:endParaRPr lang="en-US" sz="3200" dirty="0"/>
          </a:p>
        </p:txBody>
      </p:sp>
      <p:sp>
        <p:nvSpPr>
          <p:cNvPr id="4" name="TextBox 3"/>
          <p:cNvSpPr txBox="1"/>
          <p:nvPr/>
        </p:nvSpPr>
        <p:spPr>
          <a:xfrm>
            <a:off x="314956" y="788833"/>
            <a:ext cx="8352928" cy="3970318"/>
          </a:xfrm>
          <a:prstGeom prst="rect">
            <a:avLst/>
          </a:prstGeom>
          <a:noFill/>
        </p:spPr>
        <p:txBody>
          <a:bodyPr wrap="square" rtlCol="0">
            <a:spAutoFit/>
          </a:bodyPr>
          <a:lstStyle/>
          <a:p>
            <a:pPr algn="just"/>
            <a:r>
              <a:rPr lang="en-US" b="1" dirty="0" smtClean="0"/>
              <a:t>     </a:t>
            </a:r>
            <a:r>
              <a:rPr lang="en-US" b="1" dirty="0"/>
              <a:t>PH = o </a:t>
            </a:r>
            <a:r>
              <a:rPr lang="en-US" b="1" dirty="0" err="1"/>
              <a:t>măsură</a:t>
            </a:r>
            <a:r>
              <a:rPr lang="en-US" b="1" dirty="0"/>
              <a:t> a </a:t>
            </a:r>
            <a:r>
              <a:rPr lang="en-US" b="1" dirty="0" err="1"/>
              <a:t>acidității</a:t>
            </a:r>
            <a:r>
              <a:rPr lang="en-US" b="1" dirty="0"/>
              <a:t> </a:t>
            </a:r>
            <a:r>
              <a:rPr lang="en-US" b="1" dirty="0" err="1"/>
              <a:t>și</a:t>
            </a:r>
            <a:r>
              <a:rPr lang="en-US" b="1" dirty="0"/>
              <a:t> </a:t>
            </a:r>
            <a:r>
              <a:rPr lang="en-US" b="1" dirty="0" err="1"/>
              <a:t>alcalinității</a:t>
            </a:r>
            <a:r>
              <a:rPr lang="en-US" b="1" dirty="0"/>
              <a:t> </a:t>
            </a:r>
            <a:r>
              <a:rPr lang="en-US" b="1" dirty="0" err="1"/>
              <a:t>unei</a:t>
            </a:r>
            <a:r>
              <a:rPr lang="en-US" b="1" dirty="0"/>
              <a:t> </a:t>
            </a:r>
            <a:r>
              <a:rPr lang="en-US" b="1" dirty="0" err="1"/>
              <a:t>soluții</a:t>
            </a:r>
            <a:r>
              <a:rPr lang="en-US" b="1" dirty="0"/>
              <a:t> care </a:t>
            </a:r>
            <a:r>
              <a:rPr lang="en-US" b="1" dirty="0" err="1"/>
              <a:t>este</a:t>
            </a:r>
            <a:r>
              <a:rPr lang="en-US" b="1" dirty="0"/>
              <a:t> un </a:t>
            </a:r>
            <a:r>
              <a:rPr lang="en-US" b="1" dirty="0" err="1"/>
              <a:t>număr</a:t>
            </a:r>
            <a:r>
              <a:rPr lang="en-US" b="1" dirty="0"/>
              <a:t> </a:t>
            </a:r>
            <a:r>
              <a:rPr lang="en-US" b="1" dirty="0" err="1"/>
              <a:t>pe</a:t>
            </a:r>
            <a:r>
              <a:rPr lang="en-US" b="1" dirty="0"/>
              <a:t> o </a:t>
            </a:r>
            <a:r>
              <a:rPr lang="en-US" b="1" dirty="0" err="1"/>
              <a:t>scară</a:t>
            </a:r>
            <a:r>
              <a:rPr lang="en-US" b="1" dirty="0"/>
              <a:t> la care </a:t>
            </a:r>
            <a:r>
              <a:rPr lang="en-US" b="1" dirty="0" err="1"/>
              <a:t>valoarea</a:t>
            </a:r>
            <a:r>
              <a:rPr lang="en-US" b="1" dirty="0"/>
              <a:t> 7 </a:t>
            </a:r>
            <a:r>
              <a:rPr lang="en-US" b="1" dirty="0" err="1"/>
              <a:t>reprezintă</a:t>
            </a:r>
            <a:r>
              <a:rPr lang="en-US" b="1" dirty="0"/>
              <a:t> </a:t>
            </a:r>
            <a:r>
              <a:rPr lang="en-US" b="1" dirty="0" err="1"/>
              <a:t>neutralitate</a:t>
            </a:r>
            <a:r>
              <a:rPr lang="en-US" b="1" dirty="0"/>
              <a:t>, </a:t>
            </a:r>
            <a:r>
              <a:rPr lang="en-US" b="1" dirty="0" err="1"/>
              <a:t>iar</a:t>
            </a:r>
            <a:r>
              <a:rPr lang="en-US" b="1" dirty="0"/>
              <a:t> </a:t>
            </a:r>
            <a:r>
              <a:rPr lang="en-US" b="1" dirty="0" err="1"/>
              <a:t>numerele</a:t>
            </a:r>
            <a:r>
              <a:rPr lang="en-US" b="1" dirty="0"/>
              <a:t> </a:t>
            </a:r>
            <a:r>
              <a:rPr lang="en-US" b="1" dirty="0" err="1"/>
              <a:t>inferioare</a:t>
            </a:r>
            <a:r>
              <a:rPr lang="en-US" b="1" dirty="0"/>
              <a:t> </a:t>
            </a:r>
            <a:r>
              <a:rPr lang="en-US" b="1" dirty="0" err="1"/>
              <a:t>indică</a:t>
            </a:r>
            <a:r>
              <a:rPr lang="en-US" b="1" dirty="0"/>
              <a:t> </a:t>
            </a:r>
            <a:r>
              <a:rPr lang="en-US" b="1" dirty="0" err="1"/>
              <a:t>aciditatea</a:t>
            </a:r>
            <a:r>
              <a:rPr lang="en-US" b="1" dirty="0"/>
              <a:t> </a:t>
            </a:r>
            <a:r>
              <a:rPr lang="en-US" b="1" dirty="0" err="1"/>
              <a:t>crescândă</a:t>
            </a:r>
            <a:r>
              <a:rPr lang="en-US" b="1" dirty="0"/>
              <a:t> </a:t>
            </a:r>
            <a:r>
              <a:rPr lang="en-US" b="1" dirty="0" err="1"/>
              <a:t>și</a:t>
            </a:r>
            <a:r>
              <a:rPr lang="en-US" b="1" dirty="0"/>
              <a:t> un </a:t>
            </a:r>
            <a:r>
              <a:rPr lang="en-US" b="1" dirty="0" err="1"/>
              <a:t>număr</a:t>
            </a:r>
            <a:r>
              <a:rPr lang="en-US" b="1" dirty="0"/>
              <a:t> </a:t>
            </a:r>
            <a:r>
              <a:rPr lang="en-US" b="1" dirty="0" err="1"/>
              <a:t>mai</a:t>
            </a:r>
            <a:r>
              <a:rPr lang="en-US" b="1" dirty="0"/>
              <a:t> mare de </a:t>
            </a:r>
            <a:r>
              <a:rPr lang="en-US" b="1" dirty="0" err="1"/>
              <a:t>alcalinitate</a:t>
            </a:r>
            <a:r>
              <a:rPr lang="en-US" b="1" dirty="0"/>
              <a:t> </a:t>
            </a:r>
            <a:r>
              <a:rPr lang="en-US" b="1" dirty="0" err="1"/>
              <a:t>și</a:t>
            </a:r>
            <a:r>
              <a:rPr lang="en-US" b="1" dirty="0"/>
              <a:t> </a:t>
            </a:r>
            <a:r>
              <a:rPr lang="en-US" b="1" dirty="0" err="1"/>
              <a:t>pe</a:t>
            </a:r>
            <a:r>
              <a:rPr lang="en-US" b="1" dirty="0"/>
              <a:t> care </a:t>
            </a:r>
            <a:r>
              <a:rPr lang="en-US" b="1" dirty="0" err="1"/>
              <a:t>fiecare</a:t>
            </a:r>
            <a:r>
              <a:rPr lang="en-US" b="1" dirty="0"/>
              <a:t> </a:t>
            </a:r>
            <a:r>
              <a:rPr lang="en-US" b="1" dirty="0" err="1"/>
              <a:t>unitate</a:t>
            </a:r>
            <a:r>
              <a:rPr lang="en-US" b="1" dirty="0"/>
              <a:t> de </a:t>
            </a:r>
            <a:r>
              <a:rPr lang="en-US" b="1" dirty="0" err="1"/>
              <a:t>schimbare</a:t>
            </a:r>
            <a:r>
              <a:rPr lang="en-US" b="1" dirty="0"/>
              <a:t> </a:t>
            </a:r>
            <a:r>
              <a:rPr lang="en-US" b="1" dirty="0" err="1"/>
              <a:t>reprezintă</a:t>
            </a:r>
            <a:r>
              <a:rPr lang="en-US" b="1" dirty="0"/>
              <a:t> o </a:t>
            </a:r>
            <a:r>
              <a:rPr lang="en-US" b="1" dirty="0" err="1"/>
              <a:t>modificare</a:t>
            </a:r>
            <a:r>
              <a:rPr lang="en-US" b="1" dirty="0"/>
              <a:t> de </a:t>
            </a:r>
            <a:r>
              <a:rPr lang="en-US" b="1" dirty="0" err="1"/>
              <a:t>zece</a:t>
            </a:r>
            <a:r>
              <a:rPr lang="en-US" b="1" dirty="0"/>
              <a:t> </a:t>
            </a:r>
            <a:r>
              <a:rPr lang="en-US" b="1" dirty="0" err="1"/>
              <a:t>ori</a:t>
            </a:r>
            <a:r>
              <a:rPr lang="en-US" b="1" dirty="0"/>
              <a:t> a </a:t>
            </a:r>
            <a:r>
              <a:rPr lang="en-US" b="1" dirty="0" err="1"/>
              <a:t>acidității</a:t>
            </a:r>
            <a:r>
              <a:rPr lang="en-US" b="1" dirty="0"/>
              <a:t> </a:t>
            </a:r>
            <a:r>
              <a:rPr lang="en-US" b="1" dirty="0" err="1"/>
              <a:t>sau</a:t>
            </a:r>
            <a:r>
              <a:rPr lang="en-US" b="1" dirty="0"/>
              <a:t> </a:t>
            </a:r>
            <a:r>
              <a:rPr lang="en-US" b="1" dirty="0" err="1"/>
              <a:t>alcalinității</a:t>
            </a:r>
            <a:r>
              <a:rPr lang="en-US" b="1" dirty="0"/>
              <a:t> </a:t>
            </a:r>
            <a:r>
              <a:rPr lang="en-US" b="1" dirty="0" err="1"/>
              <a:t>și</a:t>
            </a:r>
            <a:r>
              <a:rPr lang="en-US" b="1" dirty="0"/>
              <a:t> </a:t>
            </a:r>
            <a:r>
              <a:rPr lang="en-US" b="1" dirty="0" err="1"/>
              <a:t>anume</a:t>
            </a:r>
            <a:r>
              <a:rPr lang="en-US" b="1" dirty="0"/>
              <a:t> </a:t>
            </a:r>
            <a:r>
              <a:rPr lang="en-US" b="1" dirty="0" err="1"/>
              <a:t>logaritmul</a:t>
            </a:r>
            <a:r>
              <a:rPr lang="en-US" b="1" dirty="0"/>
              <a:t> </a:t>
            </a:r>
            <a:r>
              <a:rPr lang="en-US" b="1" dirty="0" err="1"/>
              <a:t>negativ</a:t>
            </a:r>
            <a:r>
              <a:rPr lang="en-US" b="1" dirty="0"/>
              <a:t> al </a:t>
            </a:r>
            <a:r>
              <a:rPr lang="en-US" b="1" dirty="0" err="1"/>
              <a:t>concentrației</a:t>
            </a:r>
            <a:r>
              <a:rPr lang="en-US" b="1" dirty="0"/>
              <a:t> </a:t>
            </a:r>
            <a:r>
              <a:rPr lang="en-US" b="1" dirty="0" err="1"/>
              <a:t>efective</a:t>
            </a:r>
            <a:r>
              <a:rPr lang="en-US" b="1" dirty="0"/>
              <a:t> de </a:t>
            </a:r>
            <a:r>
              <a:rPr lang="en-US" b="1" dirty="0" err="1"/>
              <a:t>ioni</a:t>
            </a:r>
            <a:r>
              <a:rPr lang="en-US" b="1" dirty="0"/>
              <a:t> de </a:t>
            </a:r>
            <a:r>
              <a:rPr lang="en-US" b="1" dirty="0" err="1"/>
              <a:t>hidrogen</a:t>
            </a:r>
            <a:r>
              <a:rPr lang="en-US" b="1" dirty="0"/>
              <a:t> </a:t>
            </a:r>
            <a:r>
              <a:rPr lang="en-US" b="1" dirty="0" err="1"/>
              <a:t>sau</a:t>
            </a:r>
            <a:r>
              <a:rPr lang="en-US" b="1" dirty="0"/>
              <a:t> al </a:t>
            </a:r>
            <a:r>
              <a:rPr lang="en-US" b="1" dirty="0" err="1"/>
              <a:t>activității</a:t>
            </a:r>
            <a:r>
              <a:rPr lang="en-US" b="1" dirty="0"/>
              <a:t> </a:t>
            </a:r>
            <a:r>
              <a:rPr lang="en-US" b="1" dirty="0" err="1"/>
              <a:t>ionice</a:t>
            </a:r>
            <a:r>
              <a:rPr lang="en-US" b="1" dirty="0"/>
              <a:t> de </a:t>
            </a:r>
            <a:r>
              <a:rPr lang="en-US" b="1" dirty="0" err="1"/>
              <a:t>hidrogen</a:t>
            </a:r>
            <a:r>
              <a:rPr lang="en-US" b="1" dirty="0"/>
              <a:t> </a:t>
            </a:r>
            <a:r>
              <a:rPr lang="en-US" b="1" dirty="0" err="1"/>
              <a:t>în</a:t>
            </a:r>
            <a:r>
              <a:rPr lang="en-US" b="1" dirty="0"/>
              <a:t> </a:t>
            </a:r>
            <a:r>
              <a:rPr lang="en-US" b="1" dirty="0" err="1"/>
              <a:t>grame</a:t>
            </a:r>
            <a:r>
              <a:rPr lang="en-US" b="1" dirty="0"/>
              <a:t> </a:t>
            </a:r>
            <a:r>
              <a:rPr lang="en-US" b="1" dirty="0" err="1"/>
              <a:t>pe</a:t>
            </a:r>
            <a:r>
              <a:rPr lang="en-US" b="1" dirty="0"/>
              <a:t> </a:t>
            </a:r>
            <a:r>
              <a:rPr lang="en-US" b="1" dirty="0" err="1"/>
              <a:t>litru</a:t>
            </a:r>
            <a:r>
              <a:rPr lang="en-US" b="1" dirty="0"/>
              <a:t> de </a:t>
            </a:r>
            <a:r>
              <a:rPr lang="en-US" b="1" dirty="0" err="1" smtClean="0"/>
              <a:t>soluție</a:t>
            </a:r>
            <a:r>
              <a:rPr lang="en-US" b="1" dirty="0" smtClean="0"/>
              <a:t>;</a:t>
            </a:r>
          </a:p>
          <a:p>
            <a:endParaRPr lang="en-US" b="1" dirty="0" smtClean="0"/>
          </a:p>
          <a:p>
            <a:pPr algn="just"/>
            <a:r>
              <a:rPr lang="en-US" b="1" dirty="0" smtClean="0"/>
              <a:t>     </a:t>
            </a:r>
            <a:r>
              <a:rPr lang="en-US" b="1" dirty="0" err="1" smtClean="0"/>
              <a:t>Scara</a:t>
            </a:r>
            <a:r>
              <a:rPr lang="en-US" b="1" dirty="0" smtClean="0"/>
              <a:t> </a:t>
            </a:r>
            <a:r>
              <a:rPr lang="en-US" b="1" dirty="0"/>
              <a:t>pH-</a:t>
            </a:r>
            <a:r>
              <a:rPr lang="en-US" b="1" dirty="0" err="1"/>
              <a:t>ului</a:t>
            </a:r>
            <a:r>
              <a:rPr lang="en-US" b="1" dirty="0"/>
              <a:t> </a:t>
            </a:r>
            <a:r>
              <a:rPr lang="en-US" b="1" dirty="0" err="1"/>
              <a:t>este</a:t>
            </a:r>
            <a:r>
              <a:rPr lang="en-US" b="1" dirty="0"/>
              <a:t> </a:t>
            </a:r>
            <a:r>
              <a:rPr lang="en-US" b="1" dirty="0" err="1"/>
              <a:t>logaritmică</a:t>
            </a:r>
            <a:r>
              <a:rPr lang="en-US" b="1" dirty="0"/>
              <a:t> </a:t>
            </a:r>
            <a:r>
              <a:rPr lang="en-US" b="1" dirty="0" err="1"/>
              <a:t>și</a:t>
            </a:r>
            <a:r>
              <a:rPr lang="en-US" b="1" dirty="0"/>
              <a:t> invers </a:t>
            </a:r>
            <a:r>
              <a:rPr lang="en-US" b="1" dirty="0" err="1"/>
              <a:t>indică</a:t>
            </a:r>
            <a:r>
              <a:rPr lang="en-US" b="1" dirty="0"/>
              <a:t> </a:t>
            </a:r>
            <a:r>
              <a:rPr lang="en-US" b="1" dirty="0" err="1"/>
              <a:t>concentrația</a:t>
            </a:r>
            <a:r>
              <a:rPr lang="en-US" b="1" dirty="0"/>
              <a:t> </a:t>
            </a:r>
            <a:r>
              <a:rPr lang="en-US" b="1" dirty="0" err="1"/>
              <a:t>ionilor</a:t>
            </a:r>
            <a:r>
              <a:rPr lang="en-US" b="1" dirty="0"/>
              <a:t> de </a:t>
            </a:r>
            <a:r>
              <a:rPr lang="en-US" b="1" dirty="0" err="1"/>
              <a:t>hidrogen</a:t>
            </a:r>
            <a:r>
              <a:rPr lang="en-US" b="1" dirty="0"/>
              <a:t> </a:t>
            </a:r>
            <a:r>
              <a:rPr lang="en-US" b="1" dirty="0" err="1"/>
              <a:t>în</a:t>
            </a:r>
            <a:r>
              <a:rPr lang="en-US" b="1" dirty="0"/>
              <a:t> </a:t>
            </a:r>
            <a:r>
              <a:rPr lang="en-US" b="1" dirty="0" err="1"/>
              <a:t>soluție</a:t>
            </a:r>
            <a:r>
              <a:rPr lang="en-US" b="1" dirty="0"/>
              <a:t> (un pH </a:t>
            </a:r>
            <a:r>
              <a:rPr lang="en-US" b="1" dirty="0" err="1"/>
              <a:t>mai</a:t>
            </a:r>
            <a:r>
              <a:rPr lang="en-US" b="1" dirty="0"/>
              <a:t> mic </a:t>
            </a:r>
            <a:r>
              <a:rPr lang="en-US" b="1" dirty="0" err="1"/>
              <a:t>indică</a:t>
            </a:r>
            <a:r>
              <a:rPr lang="en-US" b="1" dirty="0"/>
              <a:t> o </a:t>
            </a:r>
            <a:r>
              <a:rPr lang="en-US" b="1" dirty="0" err="1"/>
              <a:t>concentrație</a:t>
            </a:r>
            <a:r>
              <a:rPr lang="en-US" b="1" dirty="0"/>
              <a:t> </a:t>
            </a:r>
            <a:r>
              <a:rPr lang="en-US" b="1" dirty="0" err="1"/>
              <a:t>mai</a:t>
            </a:r>
            <a:r>
              <a:rPr lang="en-US" b="1" dirty="0"/>
              <a:t> mare de </a:t>
            </a:r>
            <a:r>
              <a:rPr lang="en-US" b="1" dirty="0" err="1"/>
              <a:t>ioni</a:t>
            </a:r>
            <a:r>
              <a:rPr lang="en-US" b="1" dirty="0"/>
              <a:t> de </a:t>
            </a:r>
            <a:r>
              <a:rPr lang="en-US" b="1" dirty="0" err="1"/>
              <a:t>hidrogen</a:t>
            </a:r>
            <a:r>
              <a:rPr lang="en-US" b="1" dirty="0"/>
              <a:t>). </a:t>
            </a:r>
            <a:r>
              <a:rPr lang="en-US" b="1" dirty="0" err="1"/>
              <a:t>Aceasta</a:t>
            </a:r>
            <a:r>
              <a:rPr lang="en-US" b="1" dirty="0"/>
              <a:t> </a:t>
            </a:r>
            <a:r>
              <a:rPr lang="en-US" b="1" dirty="0" err="1"/>
              <a:t>deoarece</a:t>
            </a:r>
            <a:r>
              <a:rPr lang="en-US" b="1" dirty="0"/>
              <a:t> formula </a:t>
            </a:r>
            <a:r>
              <a:rPr lang="en-US" b="1" dirty="0" err="1"/>
              <a:t>utilizată</a:t>
            </a:r>
            <a:r>
              <a:rPr lang="en-US" b="1" dirty="0"/>
              <a:t> </a:t>
            </a:r>
            <a:r>
              <a:rPr lang="en-US" b="1" dirty="0" err="1"/>
              <a:t>pentru</a:t>
            </a:r>
            <a:r>
              <a:rPr lang="en-US" b="1" dirty="0"/>
              <a:t> </a:t>
            </a:r>
            <a:r>
              <a:rPr lang="en-US" b="1" dirty="0" err="1"/>
              <a:t>calcularea</a:t>
            </a:r>
            <a:r>
              <a:rPr lang="en-US" b="1" dirty="0"/>
              <a:t> pH-</a:t>
            </a:r>
            <a:r>
              <a:rPr lang="en-US" b="1" dirty="0" err="1"/>
              <a:t>ului</a:t>
            </a:r>
            <a:r>
              <a:rPr lang="en-US" b="1" dirty="0"/>
              <a:t> </a:t>
            </a:r>
            <a:r>
              <a:rPr lang="en-US" b="1" dirty="0" err="1"/>
              <a:t>aproximează</a:t>
            </a:r>
            <a:r>
              <a:rPr lang="en-US" b="1" dirty="0"/>
              <a:t> </a:t>
            </a:r>
            <a:r>
              <a:rPr lang="en-US" b="1" dirty="0" err="1"/>
              <a:t>valoarea</a:t>
            </a:r>
            <a:r>
              <a:rPr lang="en-US" b="1" dirty="0"/>
              <a:t> </a:t>
            </a:r>
            <a:r>
              <a:rPr lang="en-US" b="1" dirty="0" err="1"/>
              <a:t>negativă</a:t>
            </a:r>
            <a:r>
              <a:rPr lang="en-US" b="1" dirty="0"/>
              <a:t> a </a:t>
            </a:r>
            <a:r>
              <a:rPr lang="en-US" b="1" dirty="0" err="1"/>
              <a:t>logaritmului</a:t>
            </a:r>
            <a:r>
              <a:rPr lang="en-US" b="1" dirty="0"/>
              <a:t> de </a:t>
            </a:r>
            <a:r>
              <a:rPr lang="en-US" b="1" dirty="0" err="1"/>
              <a:t>bază</a:t>
            </a:r>
            <a:r>
              <a:rPr lang="en-US" b="1" dirty="0"/>
              <a:t> 10 al </a:t>
            </a:r>
            <a:r>
              <a:rPr lang="en-US" b="1" dirty="0" err="1"/>
              <a:t>concentrației</a:t>
            </a:r>
            <a:r>
              <a:rPr lang="en-US" b="1" dirty="0"/>
              <a:t> </a:t>
            </a:r>
            <a:r>
              <a:rPr lang="en-US" b="1" dirty="0" err="1" smtClean="0"/>
              <a:t>molare</a:t>
            </a:r>
            <a:r>
              <a:rPr lang="en-US" b="1" dirty="0" smtClean="0"/>
              <a:t> </a:t>
            </a:r>
            <a:r>
              <a:rPr lang="en-US" b="1" dirty="0"/>
              <a:t>a </a:t>
            </a:r>
            <a:r>
              <a:rPr lang="en-US" b="1" dirty="0" err="1"/>
              <a:t>ionilor</a:t>
            </a:r>
            <a:r>
              <a:rPr lang="en-US" b="1" dirty="0"/>
              <a:t> de </a:t>
            </a:r>
            <a:r>
              <a:rPr lang="en-US" b="1" dirty="0" err="1"/>
              <a:t>hidrogen</a:t>
            </a:r>
            <a:r>
              <a:rPr lang="en-US" b="1" dirty="0"/>
              <a:t> </a:t>
            </a:r>
            <a:r>
              <a:rPr lang="en-US" b="1" dirty="0" err="1"/>
              <a:t>în</a:t>
            </a:r>
            <a:r>
              <a:rPr lang="en-US" b="1" dirty="0"/>
              <a:t> </a:t>
            </a:r>
            <a:r>
              <a:rPr lang="en-US" b="1" dirty="0" err="1"/>
              <a:t>soluție</a:t>
            </a:r>
            <a:r>
              <a:rPr lang="en-US" b="1" dirty="0"/>
              <a:t>. Mai precis, pH-</a:t>
            </a:r>
            <a:r>
              <a:rPr lang="en-US" b="1" dirty="0" err="1"/>
              <a:t>ul</a:t>
            </a:r>
            <a:r>
              <a:rPr lang="en-US" b="1" dirty="0"/>
              <a:t> </a:t>
            </a:r>
            <a:r>
              <a:rPr lang="en-US" b="1" dirty="0" err="1"/>
              <a:t>este</a:t>
            </a:r>
            <a:r>
              <a:rPr lang="en-US" b="1" dirty="0"/>
              <a:t> </a:t>
            </a:r>
            <a:r>
              <a:rPr lang="en-US" b="1" dirty="0" err="1"/>
              <a:t>negativ</a:t>
            </a:r>
            <a:r>
              <a:rPr lang="en-US" b="1" dirty="0"/>
              <a:t> al </a:t>
            </a:r>
            <a:r>
              <a:rPr lang="en-US" b="1" dirty="0" err="1"/>
              <a:t>logaritmului</a:t>
            </a:r>
            <a:r>
              <a:rPr lang="en-US" b="1" dirty="0"/>
              <a:t> de </a:t>
            </a:r>
            <a:r>
              <a:rPr lang="en-US" b="1" dirty="0" err="1"/>
              <a:t>bază</a:t>
            </a:r>
            <a:r>
              <a:rPr lang="en-US" b="1" dirty="0"/>
              <a:t> 10 al </a:t>
            </a:r>
            <a:r>
              <a:rPr lang="en-US" b="1" dirty="0" err="1"/>
              <a:t>activității</a:t>
            </a:r>
            <a:r>
              <a:rPr lang="en-US" b="1" dirty="0"/>
              <a:t> </a:t>
            </a:r>
            <a:r>
              <a:rPr lang="en-US" b="1" dirty="0" err="1"/>
              <a:t>ionilor</a:t>
            </a:r>
            <a:r>
              <a:rPr lang="en-US" b="1" dirty="0"/>
              <a:t> de </a:t>
            </a:r>
            <a:r>
              <a:rPr lang="en-US" b="1" dirty="0" err="1"/>
              <a:t>hidrogen</a:t>
            </a:r>
            <a:r>
              <a:rPr lang="en-US" b="1" dirty="0" smtClean="0"/>
              <a:t>.</a:t>
            </a:r>
            <a:endParaRPr lang="en-US" dirty="0"/>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1065" y="4413717"/>
            <a:ext cx="4705846" cy="2333478"/>
          </a:xfrm>
          <a:prstGeom prst="rect">
            <a:avLst/>
          </a:prstGeom>
        </p:spPr>
      </p:pic>
    </p:spTree>
    <p:extLst>
      <p:ext uri="{BB962C8B-B14F-4D97-AF65-F5344CB8AC3E}">
        <p14:creationId xmlns:p14="http://schemas.microsoft.com/office/powerpoint/2010/main" val="646783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9953" y="476672"/>
            <a:ext cx="7687816" cy="908720"/>
          </a:xfrm>
        </p:spPr>
        <p:txBody>
          <a:bodyPr/>
          <a:lstStyle/>
          <a:p>
            <a:pPr algn="ctr"/>
            <a:r>
              <a:rPr lang="en-GB" sz="3200" dirty="0" smtClean="0"/>
              <a:t>pOH</a:t>
            </a:r>
            <a:endParaRPr lang="en-US" sz="3200" dirty="0"/>
          </a:p>
        </p:txBody>
      </p:sp>
      <p:sp>
        <p:nvSpPr>
          <p:cNvPr id="3" name="TextBox 2"/>
          <p:cNvSpPr txBox="1"/>
          <p:nvPr/>
        </p:nvSpPr>
        <p:spPr>
          <a:xfrm>
            <a:off x="404782" y="5157192"/>
            <a:ext cx="8280920" cy="1477328"/>
          </a:xfrm>
          <a:prstGeom prst="rect">
            <a:avLst/>
          </a:prstGeom>
          <a:noFill/>
        </p:spPr>
        <p:txBody>
          <a:bodyPr wrap="square" rtlCol="0">
            <a:spAutoFit/>
          </a:bodyPr>
          <a:lstStyle/>
          <a:p>
            <a:pPr marL="285750" indent="-285750" algn="just">
              <a:buFont typeface="Wingdings" panose="05000000000000000000" pitchFamily="2" charset="2"/>
              <a:buChar char="Ø"/>
            </a:pPr>
            <a:r>
              <a:rPr lang="en-GB" dirty="0" smtClean="0"/>
              <a:t>     </a:t>
            </a:r>
            <a:r>
              <a:rPr lang="vi-VN" dirty="0" smtClean="0"/>
              <a:t>POH este o măsură a concentrației de ioni de hidroxid (OH-). Se utilizează pentru a exprima alcalinitatea unei soluții.</a:t>
            </a:r>
          </a:p>
          <a:p>
            <a:pPr marL="285750" indent="-285750">
              <a:buFont typeface="Wingdings" panose="05000000000000000000" pitchFamily="2" charset="2"/>
              <a:buChar char="Ø"/>
            </a:pPr>
            <a:endParaRPr lang="vi-VN" dirty="0" smtClean="0"/>
          </a:p>
          <a:p>
            <a:pPr marL="285750" indent="-285750" algn="just">
              <a:buFont typeface="Wingdings" panose="05000000000000000000" pitchFamily="2" charset="2"/>
              <a:buChar char="Ø"/>
            </a:pPr>
            <a:r>
              <a:rPr lang="en-GB" dirty="0" smtClean="0"/>
              <a:t>    </a:t>
            </a:r>
            <a:r>
              <a:rPr lang="vi-VN" dirty="0" smtClean="0"/>
              <a:t>Soluțiile apoase la 25 de grade Celsius cu pOH sub 7 sunt alcaline, pOH mai mare de 7 sunt acide, iar pOH egal cu 7 sunt neutre.</a:t>
            </a:r>
            <a:endParaRPr lang="en-US" dirty="0"/>
          </a:p>
        </p:txBody>
      </p:sp>
      <p:sp>
        <p:nvSpPr>
          <p:cNvPr id="5" name="Rectangle 4"/>
          <p:cNvSpPr/>
          <p:nvPr/>
        </p:nvSpPr>
        <p:spPr>
          <a:xfrm>
            <a:off x="1556910" y="3212976"/>
            <a:ext cx="5976664" cy="145006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0898" y="3338991"/>
            <a:ext cx="4266964" cy="1198032"/>
          </a:xfrm>
          <a:prstGeom prst="rect">
            <a:avLst/>
          </a:prstGeom>
        </p:spPr>
      </p:pic>
      <p:sp>
        <p:nvSpPr>
          <p:cNvPr id="7" name="TextBox 6"/>
          <p:cNvSpPr txBox="1"/>
          <p:nvPr/>
        </p:nvSpPr>
        <p:spPr>
          <a:xfrm>
            <a:off x="342020" y="1484784"/>
            <a:ext cx="8343682" cy="1200329"/>
          </a:xfrm>
          <a:prstGeom prst="rect">
            <a:avLst/>
          </a:prstGeom>
          <a:noFill/>
        </p:spPr>
        <p:txBody>
          <a:bodyPr wrap="square" rtlCol="0">
            <a:spAutoFit/>
          </a:bodyPr>
          <a:lstStyle/>
          <a:p>
            <a:pPr algn="just"/>
            <a:r>
              <a:rPr lang="en-US" dirty="0"/>
              <a:t> </a:t>
            </a:r>
            <a:r>
              <a:rPr lang="en-US" dirty="0" smtClean="0"/>
              <a:t>   </a:t>
            </a:r>
            <a:r>
              <a:rPr lang="en-US" dirty="0" err="1" smtClean="0"/>
              <a:t>Relația</a:t>
            </a:r>
            <a:r>
              <a:rPr lang="en-US" dirty="0" smtClean="0"/>
              <a:t> </a:t>
            </a:r>
            <a:r>
              <a:rPr lang="en-US" dirty="0" err="1"/>
              <a:t>dintre</a:t>
            </a:r>
            <a:r>
              <a:rPr lang="en-US" dirty="0"/>
              <a:t> p[OH] </a:t>
            </a:r>
            <a:r>
              <a:rPr lang="en-US" dirty="0" err="1"/>
              <a:t>și</a:t>
            </a:r>
            <a:r>
              <a:rPr lang="en-US" dirty="0"/>
              <a:t> p[H] (</a:t>
            </a:r>
            <a:r>
              <a:rPr lang="en-US" dirty="0" err="1"/>
              <a:t>roșu</a:t>
            </a:r>
            <a:r>
              <a:rPr lang="en-US" dirty="0"/>
              <a:t> = </a:t>
            </a:r>
            <a:r>
              <a:rPr lang="en-US" dirty="0" err="1"/>
              <a:t>regiune</a:t>
            </a:r>
            <a:r>
              <a:rPr lang="en-US" dirty="0"/>
              <a:t> </a:t>
            </a:r>
            <a:r>
              <a:rPr lang="en-US" dirty="0" err="1"/>
              <a:t>acidă</a:t>
            </a:r>
            <a:r>
              <a:rPr lang="en-US" dirty="0"/>
              <a:t>, </a:t>
            </a:r>
            <a:r>
              <a:rPr lang="en-US" dirty="0" err="1"/>
              <a:t>albastru</a:t>
            </a:r>
            <a:r>
              <a:rPr lang="en-US" dirty="0"/>
              <a:t> = </a:t>
            </a:r>
            <a:r>
              <a:rPr lang="en-US" dirty="0" err="1"/>
              <a:t>regiune</a:t>
            </a:r>
            <a:r>
              <a:rPr lang="en-US" dirty="0"/>
              <a:t> </a:t>
            </a:r>
            <a:r>
              <a:rPr lang="en-US" dirty="0" smtClean="0"/>
              <a:t>de </a:t>
            </a:r>
            <a:r>
              <a:rPr lang="en-US" dirty="0" err="1" smtClean="0"/>
              <a:t>bază</a:t>
            </a:r>
            <a:r>
              <a:rPr lang="en-US" dirty="0"/>
              <a:t>)</a:t>
            </a:r>
            <a:br>
              <a:rPr lang="en-US" dirty="0"/>
            </a:br>
            <a:r>
              <a:rPr lang="en-US" dirty="0"/>
              <a:t>POH se </a:t>
            </a:r>
            <a:r>
              <a:rPr lang="en-US" dirty="0" err="1"/>
              <a:t>folosește</a:t>
            </a:r>
            <a:r>
              <a:rPr lang="en-US" dirty="0"/>
              <a:t> </a:t>
            </a:r>
            <a:r>
              <a:rPr lang="en-US" dirty="0" err="1"/>
              <a:t>uneori</a:t>
            </a:r>
            <a:r>
              <a:rPr lang="en-US" dirty="0"/>
              <a:t> ca </a:t>
            </a:r>
            <a:r>
              <a:rPr lang="en-US" dirty="0" err="1"/>
              <a:t>măsură</a:t>
            </a:r>
            <a:r>
              <a:rPr lang="en-US" dirty="0"/>
              <a:t> a </a:t>
            </a:r>
            <a:r>
              <a:rPr lang="en-US" dirty="0" err="1"/>
              <a:t>concentrației</a:t>
            </a:r>
            <a:r>
              <a:rPr lang="en-US" dirty="0"/>
              <a:t> </a:t>
            </a:r>
            <a:r>
              <a:rPr lang="en-US" dirty="0" err="1"/>
              <a:t>ionilor</a:t>
            </a:r>
            <a:r>
              <a:rPr lang="en-US" dirty="0"/>
              <a:t> de </a:t>
            </a:r>
            <a:r>
              <a:rPr lang="en-US" dirty="0" err="1"/>
              <a:t>hidroxid</a:t>
            </a:r>
            <a:r>
              <a:rPr lang="en-US" dirty="0"/>
              <a:t>. O, </a:t>
            </a:r>
            <a:r>
              <a:rPr lang="en-US" dirty="0" err="1"/>
              <a:t>valorile</a:t>
            </a:r>
            <a:r>
              <a:rPr lang="en-US" dirty="0"/>
              <a:t> pOH </a:t>
            </a:r>
            <a:r>
              <a:rPr lang="en-US" dirty="0" err="1"/>
              <a:t>sunt</a:t>
            </a:r>
            <a:r>
              <a:rPr lang="en-US" dirty="0"/>
              <a:t> derivate din </a:t>
            </a:r>
            <a:r>
              <a:rPr lang="en-US" dirty="0" err="1"/>
              <a:t>măsurarea</a:t>
            </a:r>
            <a:r>
              <a:rPr lang="en-US" dirty="0"/>
              <a:t> pH-</a:t>
            </a:r>
            <a:r>
              <a:rPr lang="en-US" dirty="0" err="1"/>
              <a:t>ului</a:t>
            </a:r>
            <a:r>
              <a:rPr lang="en-US" dirty="0"/>
              <a:t>. </a:t>
            </a:r>
            <a:r>
              <a:rPr lang="en-US" dirty="0" err="1"/>
              <a:t>Concentrația</a:t>
            </a:r>
            <a:r>
              <a:rPr lang="en-US" dirty="0"/>
              <a:t> </a:t>
            </a:r>
            <a:r>
              <a:rPr lang="en-US" dirty="0" err="1"/>
              <a:t>ionilor</a:t>
            </a:r>
            <a:r>
              <a:rPr lang="en-US" dirty="0"/>
              <a:t> de </a:t>
            </a:r>
            <a:r>
              <a:rPr lang="en-US" dirty="0" err="1"/>
              <a:t>hidroxid</a:t>
            </a:r>
            <a:r>
              <a:rPr lang="en-US" dirty="0"/>
              <a:t> </a:t>
            </a:r>
            <a:r>
              <a:rPr lang="en-US" dirty="0" err="1"/>
              <a:t>în</a:t>
            </a:r>
            <a:r>
              <a:rPr lang="en-US" dirty="0"/>
              <a:t> </a:t>
            </a:r>
            <a:r>
              <a:rPr lang="en-US" dirty="0" err="1"/>
              <a:t>apă</a:t>
            </a:r>
            <a:r>
              <a:rPr lang="en-US" dirty="0"/>
              <a:t> </a:t>
            </a:r>
            <a:r>
              <a:rPr lang="en-US" dirty="0" err="1"/>
              <a:t>este</a:t>
            </a:r>
            <a:r>
              <a:rPr lang="en-US" dirty="0"/>
              <a:t> </a:t>
            </a:r>
            <a:r>
              <a:rPr lang="en-US" dirty="0" err="1"/>
              <a:t>legată</a:t>
            </a:r>
            <a:r>
              <a:rPr lang="en-US" dirty="0"/>
              <a:t> de </a:t>
            </a:r>
            <a:r>
              <a:rPr lang="en-US" dirty="0" err="1"/>
              <a:t>concentrația</a:t>
            </a:r>
            <a:r>
              <a:rPr lang="en-US" dirty="0"/>
              <a:t> </a:t>
            </a:r>
            <a:r>
              <a:rPr lang="en-US" dirty="0" err="1"/>
              <a:t>ionilor</a:t>
            </a:r>
            <a:r>
              <a:rPr lang="en-US" dirty="0"/>
              <a:t> de </a:t>
            </a:r>
            <a:r>
              <a:rPr lang="en-US" dirty="0" err="1"/>
              <a:t>hidrogen</a:t>
            </a:r>
            <a:r>
              <a:rPr lang="en-US" dirty="0"/>
              <a:t> </a:t>
            </a:r>
            <a:r>
              <a:rPr lang="en-US" dirty="0" err="1"/>
              <a:t>prin</a:t>
            </a:r>
            <a:endParaRPr lang="en-US" dirty="0"/>
          </a:p>
        </p:txBody>
      </p:sp>
    </p:spTree>
    <p:extLst>
      <p:ext uri="{BB962C8B-B14F-4D97-AF65-F5344CB8AC3E}">
        <p14:creationId xmlns:p14="http://schemas.microsoft.com/office/powerpoint/2010/main" val="27672013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764704"/>
            <a:ext cx="7543800" cy="626368"/>
          </a:xfrm>
        </p:spPr>
        <p:txBody>
          <a:bodyPr anchor="t"/>
          <a:lstStyle/>
          <a:p>
            <a:pPr algn="ctr"/>
            <a:r>
              <a:rPr lang="en-GB" sz="3200" dirty="0" err="1" smtClean="0"/>
              <a:t>Concentratia</a:t>
            </a:r>
            <a:r>
              <a:rPr lang="en-GB" sz="2800" dirty="0" smtClean="0"/>
              <a:t> pH-</a:t>
            </a:r>
            <a:r>
              <a:rPr lang="en-GB" sz="2800" dirty="0" err="1" smtClean="0"/>
              <a:t>ului</a:t>
            </a:r>
            <a:r>
              <a:rPr lang="en-GB" sz="2800" dirty="0" smtClean="0"/>
              <a:t> in </a:t>
            </a:r>
            <a:r>
              <a:rPr lang="en-GB" sz="2800" dirty="0" err="1" smtClean="0"/>
              <a:t>sange</a:t>
            </a:r>
            <a:endParaRPr lang="en-US" sz="2800" dirty="0"/>
          </a:p>
        </p:txBody>
      </p:sp>
      <p:sp>
        <p:nvSpPr>
          <p:cNvPr id="3" name="TextBox 2"/>
          <p:cNvSpPr txBox="1"/>
          <p:nvPr/>
        </p:nvSpPr>
        <p:spPr>
          <a:xfrm>
            <a:off x="251520" y="1844824"/>
            <a:ext cx="8640960" cy="3693319"/>
          </a:xfrm>
          <a:prstGeom prst="rect">
            <a:avLst/>
          </a:prstGeom>
          <a:noFill/>
        </p:spPr>
        <p:txBody>
          <a:bodyPr wrap="square" rtlCol="0" anchor="ctr">
            <a:spAutoFit/>
          </a:bodyPr>
          <a:lstStyle/>
          <a:p>
            <a:pPr algn="just"/>
            <a:r>
              <a:rPr lang="en-US" dirty="0" smtClean="0"/>
              <a:t>        PH-</a:t>
            </a:r>
            <a:r>
              <a:rPr lang="en-US" dirty="0" err="1" smtClean="0"/>
              <a:t>ul</a:t>
            </a:r>
            <a:r>
              <a:rPr lang="en-US" dirty="0" smtClean="0"/>
              <a:t> </a:t>
            </a:r>
            <a:r>
              <a:rPr lang="en-US" dirty="0" err="1"/>
              <a:t>sângelui</a:t>
            </a:r>
            <a:r>
              <a:rPr lang="en-US" dirty="0"/>
              <a:t> arterial </a:t>
            </a:r>
            <a:r>
              <a:rPr lang="en-US" dirty="0" err="1"/>
              <a:t>este</a:t>
            </a:r>
            <a:r>
              <a:rPr lang="en-US" dirty="0"/>
              <a:t> </a:t>
            </a:r>
            <a:r>
              <a:rPr lang="en-US" dirty="0" err="1"/>
              <a:t>variabila</a:t>
            </a:r>
            <a:r>
              <a:rPr lang="en-US" dirty="0"/>
              <a:t> </a:t>
            </a:r>
            <a:r>
              <a:rPr lang="en-US" dirty="0" err="1"/>
              <a:t>extracelulară</a:t>
            </a:r>
            <a:r>
              <a:rPr lang="en-US" dirty="0"/>
              <a:t> </a:t>
            </a:r>
            <a:r>
              <a:rPr lang="en-US" dirty="0" err="1"/>
              <a:t>relevantă</a:t>
            </a:r>
            <a:r>
              <a:rPr lang="en-US" dirty="0"/>
              <a:t> clinic, </a:t>
            </a:r>
            <a:r>
              <a:rPr lang="en-US" dirty="0" err="1"/>
              <a:t>deoarece</a:t>
            </a:r>
            <a:r>
              <a:rPr lang="en-US" dirty="0"/>
              <a:t> </a:t>
            </a:r>
            <a:r>
              <a:rPr lang="en-US" dirty="0" err="1"/>
              <a:t>modificările</a:t>
            </a:r>
            <a:r>
              <a:rPr lang="en-US" dirty="0"/>
              <a:t> </a:t>
            </a:r>
            <a:r>
              <a:rPr lang="en-US" dirty="0" err="1"/>
              <a:t>respiratorii</a:t>
            </a:r>
            <a:r>
              <a:rPr lang="en-US" dirty="0"/>
              <a:t> </a:t>
            </a:r>
            <a:r>
              <a:rPr lang="en-US" dirty="0" err="1"/>
              <a:t>modifică</a:t>
            </a:r>
            <a:r>
              <a:rPr lang="en-US" dirty="0"/>
              <a:t> direct PaCO2. PaCO2 </a:t>
            </a:r>
            <a:r>
              <a:rPr lang="en-US" dirty="0" err="1"/>
              <a:t>este</a:t>
            </a:r>
            <a:r>
              <a:rPr lang="en-US" dirty="0"/>
              <a:t> </a:t>
            </a:r>
            <a:r>
              <a:rPr lang="en-US" dirty="0" err="1"/>
              <a:t>determinat</a:t>
            </a:r>
            <a:r>
              <a:rPr lang="en-US" dirty="0"/>
              <a:t> de </a:t>
            </a:r>
            <a:r>
              <a:rPr lang="en-US" dirty="0" err="1"/>
              <a:t>raportul</a:t>
            </a:r>
            <a:r>
              <a:rPr lang="en-US" dirty="0"/>
              <a:t> </a:t>
            </a:r>
            <a:r>
              <a:rPr lang="en-US" dirty="0" err="1"/>
              <a:t>dintre</a:t>
            </a:r>
            <a:r>
              <a:rPr lang="en-US" dirty="0"/>
              <a:t> </a:t>
            </a:r>
            <a:r>
              <a:rPr lang="en-US" dirty="0" err="1"/>
              <a:t>producția</a:t>
            </a:r>
            <a:r>
              <a:rPr lang="en-US" dirty="0"/>
              <a:t> de CO2 </a:t>
            </a:r>
            <a:r>
              <a:rPr lang="en-US" dirty="0" err="1"/>
              <a:t>și</a:t>
            </a:r>
            <a:r>
              <a:rPr lang="en-US" dirty="0"/>
              <a:t> </a:t>
            </a:r>
            <a:r>
              <a:rPr lang="en-US" dirty="0" err="1"/>
              <a:t>ventilația</a:t>
            </a:r>
            <a:r>
              <a:rPr lang="en-US" dirty="0"/>
              <a:t> </a:t>
            </a:r>
            <a:r>
              <a:rPr lang="en-US" dirty="0" err="1"/>
              <a:t>alveolară</a:t>
            </a:r>
            <a:r>
              <a:rPr lang="en-US" dirty="0"/>
              <a:t>. </a:t>
            </a:r>
            <a:r>
              <a:rPr lang="en-US" dirty="0" err="1"/>
              <a:t>Pentru</a:t>
            </a:r>
            <a:r>
              <a:rPr lang="en-US" dirty="0"/>
              <a:t> o </a:t>
            </a:r>
            <a:r>
              <a:rPr lang="en-US" dirty="0" err="1"/>
              <a:t>viteză</a:t>
            </a:r>
            <a:r>
              <a:rPr lang="en-US" dirty="0"/>
              <a:t> </a:t>
            </a:r>
            <a:r>
              <a:rPr lang="en-US" dirty="0" err="1"/>
              <a:t>metabolică</a:t>
            </a:r>
            <a:r>
              <a:rPr lang="en-US" dirty="0"/>
              <a:t> </a:t>
            </a:r>
            <a:r>
              <a:rPr lang="en-US" dirty="0" err="1"/>
              <a:t>constantă</a:t>
            </a:r>
            <a:r>
              <a:rPr lang="en-US" dirty="0"/>
              <a:t> (</a:t>
            </a:r>
            <a:r>
              <a:rPr lang="en-US" dirty="0" err="1"/>
              <a:t>și</a:t>
            </a:r>
            <a:r>
              <a:rPr lang="en-US" dirty="0"/>
              <a:t> </a:t>
            </a:r>
            <a:r>
              <a:rPr lang="en-US" dirty="0" err="1"/>
              <a:t>producția</a:t>
            </a:r>
            <a:r>
              <a:rPr lang="en-US" dirty="0"/>
              <a:t> de CO2), o </a:t>
            </a:r>
            <a:r>
              <a:rPr lang="en-US" dirty="0" err="1"/>
              <a:t>creștere</a:t>
            </a:r>
            <a:r>
              <a:rPr lang="en-US" dirty="0"/>
              <a:t> a </a:t>
            </a:r>
            <a:r>
              <a:rPr lang="en-US" dirty="0" err="1"/>
              <a:t>ventilației</a:t>
            </a:r>
            <a:r>
              <a:rPr lang="en-US" dirty="0"/>
              <a:t> </a:t>
            </a:r>
            <a:r>
              <a:rPr lang="en-US" dirty="0" err="1"/>
              <a:t>alveolare</a:t>
            </a:r>
            <a:r>
              <a:rPr lang="en-US" dirty="0"/>
              <a:t> </a:t>
            </a:r>
            <a:r>
              <a:rPr lang="en-US" dirty="0" err="1"/>
              <a:t>va</a:t>
            </a:r>
            <a:r>
              <a:rPr lang="en-US" dirty="0"/>
              <a:t> </a:t>
            </a:r>
            <a:r>
              <a:rPr lang="en-US" dirty="0" err="1"/>
              <a:t>scădea</a:t>
            </a:r>
            <a:r>
              <a:rPr lang="en-US" dirty="0"/>
              <a:t> PaCO2 </a:t>
            </a:r>
            <a:r>
              <a:rPr lang="en-US" dirty="0" err="1"/>
              <a:t>și</a:t>
            </a:r>
            <a:r>
              <a:rPr lang="en-US" dirty="0"/>
              <a:t>, invers, o </a:t>
            </a:r>
            <a:r>
              <a:rPr lang="en-US" dirty="0" err="1"/>
              <a:t>scădere</a:t>
            </a:r>
            <a:r>
              <a:rPr lang="en-US" dirty="0"/>
              <a:t> a </a:t>
            </a:r>
            <a:r>
              <a:rPr lang="en-US" dirty="0" err="1"/>
              <a:t>ventilației</a:t>
            </a:r>
            <a:r>
              <a:rPr lang="en-US" dirty="0"/>
              <a:t> </a:t>
            </a:r>
            <a:r>
              <a:rPr lang="en-US" dirty="0" err="1"/>
              <a:t>alveolare</a:t>
            </a:r>
            <a:r>
              <a:rPr lang="en-US" dirty="0"/>
              <a:t> </a:t>
            </a:r>
            <a:r>
              <a:rPr lang="en-US" dirty="0" err="1"/>
              <a:t>va</a:t>
            </a:r>
            <a:r>
              <a:rPr lang="en-US" dirty="0"/>
              <a:t> </a:t>
            </a:r>
            <a:r>
              <a:rPr lang="en-US" dirty="0" err="1"/>
              <a:t>ridica</a:t>
            </a:r>
            <a:r>
              <a:rPr lang="en-US" dirty="0"/>
              <a:t> PaCO2. </a:t>
            </a:r>
            <a:r>
              <a:rPr lang="en-US" dirty="0" err="1"/>
              <a:t>Ambele</a:t>
            </a:r>
            <a:r>
              <a:rPr lang="en-US" dirty="0"/>
              <a:t> </a:t>
            </a:r>
            <a:r>
              <a:rPr lang="en-US" dirty="0" err="1"/>
              <a:t>evenimente</a:t>
            </a:r>
            <a:r>
              <a:rPr lang="en-US" dirty="0"/>
              <a:t> au </a:t>
            </a:r>
            <a:r>
              <a:rPr lang="en-US" dirty="0" err="1"/>
              <a:t>consecințe</a:t>
            </a:r>
            <a:r>
              <a:rPr lang="en-US" dirty="0"/>
              <a:t> </a:t>
            </a:r>
            <a:r>
              <a:rPr lang="en-US" dirty="0" err="1"/>
              <a:t>pe</a:t>
            </a:r>
            <a:r>
              <a:rPr lang="en-US" dirty="0"/>
              <a:t> </a:t>
            </a:r>
            <a:r>
              <a:rPr lang="en-US" dirty="0" err="1"/>
              <a:t>bază</a:t>
            </a:r>
            <a:r>
              <a:rPr lang="en-US" dirty="0"/>
              <a:t> de acid. </a:t>
            </a:r>
            <a:r>
              <a:rPr lang="en-US" dirty="0" err="1"/>
              <a:t>Hiperventilația</a:t>
            </a:r>
            <a:r>
              <a:rPr lang="en-US" dirty="0"/>
              <a:t> </a:t>
            </a:r>
            <a:r>
              <a:rPr lang="en-US" dirty="0" err="1"/>
              <a:t>elimină</a:t>
            </a:r>
            <a:r>
              <a:rPr lang="en-US" dirty="0"/>
              <a:t> CO2 </a:t>
            </a:r>
            <a:r>
              <a:rPr lang="en-US" dirty="0" err="1"/>
              <a:t>mai</a:t>
            </a:r>
            <a:r>
              <a:rPr lang="en-US" dirty="0"/>
              <a:t> </a:t>
            </a:r>
            <a:r>
              <a:rPr lang="en-US" dirty="0" err="1"/>
              <a:t>repede</a:t>
            </a:r>
            <a:r>
              <a:rPr lang="en-US" dirty="0"/>
              <a:t> </a:t>
            </a:r>
            <a:r>
              <a:rPr lang="en-US" dirty="0" err="1"/>
              <a:t>decât</a:t>
            </a:r>
            <a:r>
              <a:rPr lang="en-US" dirty="0"/>
              <a:t> se produce </a:t>
            </a:r>
            <a:r>
              <a:rPr lang="en-US" dirty="0" err="1"/>
              <a:t>și</a:t>
            </a:r>
            <a:r>
              <a:rPr lang="en-US" dirty="0"/>
              <a:t>, </a:t>
            </a:r>
            <a:r>
              <a:rPr lang="en-US" dirty="0" err="1"/>
              <a:t>prin</a:t>
            </a:r>
            <a:r>
              <a:rPr lang="en-US" dirty="0"/>
              <a:t> </a:t>
            </a:r>
            <a:r>
              <a:rPr lang="en-US" dirty="0" err="1"/>
              <a:t>urmare</a:t>
            </a:r>
            <a:r>
              <a:rPr lang="en-US" dirty="0"/>
              <a:t>, pH-</a:t>
            </a:r>
            <a:r>
              <a:rPr lang="en-US" dirty="0" err="1"/>
              <a:t>ul</a:t>
            </a:r>
            <a:r>
              <a:rPr lang="en-US" dirty="0"/>
              <a:t> </a:t>
            </a:r>
            <a:r>
              <a:rPr lang="en-US" dirty="0" err="1"/>
              <a:t>crește</a:t>
            </a:r>
            <a:r>
              <a:rPr lang="en-US" dirty="0"/>
              <a:t>; </a:t>
            </a:r>
            <a:r>
              <a:rPr lang="en-US" dirty="0" err="1"/>
              <a:t>hipoventilația</a:t>
            </a:r>
            <a:r>
              <a:rPr lang="en-US" dirty="0"/>
              <a:t> </a:t>
            </a:r>
            <a:r>
              <a:rPr lang="en-US" dirty="0" err="1"/>
              <a:t>elimină</a:t>
            </a:r>
            <a:r>
              <a:rPr lang="en-US" dirty="0"/>
              <a:t> CO2 </a:t>
            </a:r>
            <a:r>
              <a:rPr lang="en-US" dirty="0" err="1"/>
              <a:t>mai</a:t>
            </a:r>
            <a:r>
              <a:rPr lang="en-US" dirty="0"/>
              <a:t> </a:t>
            </a:r>
            <a:r>
              <a:rPr lang="en-US" dirty="0" err="1"/>
              <a:t>încet</a:t>
            </a:r>
            <a:r>
              <a:rPr lang="en-US" dirty="0"/>
              <a:t> </a:t>
            </a:r>
            <a:r>
              <a:rPr lang="en-US" dirty="0" err="1"/>
              <a:t>decât</a:t>
            </a:r>
            <a:r>
              <a:rPr lang="en-US" dirty="0"/>
              <a:t> se produce </a:t>
            </a:r>
            <a:r>
              <a:rPr lang="en-US" dirty="0" err="1"/>
              <a:t>și</a:t>
            </a:r>
            <a:r>
              <a:rPr lang="en-US" dirty="0"/>
              <a:t>, </a:t>
            </a:r>
            <a:r>
              <a:rPr lang="en-US" dirty="0" err="1"/>
              <a:t>prin</a:t>
            </a:r>
            <a:r>
              <a:rPr lang="en-US" dirty="0"/>
              <a:t> </a:t>
            </a:r>
            <a:r>
              <a:rPr lang="en-US" dirty="0" err="1"/>
              <a:t>urmare</a:t>
            </a:r>
            <a:r>
              <a:rPr lang="en-US" dirty="0"/>
              <a:t>, </a:t>
            </a:r>
            <a:r>
              <a:rPr lang="en-US" dirty="0" err="1"/>
              <a:t>scade</a:t>
            </a:r>
            <a:r>
              <a:rPr lang="en-US" dirty="0"/>
              <a:t> pH-</a:t>
            </a:r>
            <a:r>
              <a:rPr lang="en-US" dirty="0" err="1"/>
              <a:t>ul</a:t>
            </a:r>
            <a:r>
              <a:rPr lang="en-US" dirty="0"/>
              <a:t>. </a:t>
            </a:r>
            <a:r>
              <a:rPr lang="en-US" dirty="0" err="1"/>
              <a:t>Modificările</a:t>
            </a:r>
            <a:r>
              <a:rPr lang="en-US" dirty="0"/>
              <a:t> nu </a:t>
            </a:r>
            <a:r>
              <a:rPr lang="en-US" dirty="0" err="1"/>
              <a:t>sunt</a:t>
            </a:r>
            <a:r>
              <a:rPr lang="en-US" dirty="0"/>
              <a:t> </a:t>
            </a:r>
            <a:r>
              <a:rPr lang="en-US" dirty="0" err="1"/>
              <a:t>mici</a:t>
            </a:r>
            <a:r>
              <a:rPr lang="en-US" dirty="0"/>
              <a:t> din </a:t>
            </a:r>
            <a:r>
              <a:rPr lang="en-US" dirty="0" err="1"/>
              <a:t>punct</a:t>
            </a:r>
            <a:r>
              <a:rPr lang="en-US" dirty="0"/>
              <a:t> de </a:t>
            </a:r>
            <a:r>
              <a:rPr lang="en-US" dirty="0" err="1"/>
              <a:t>vedere</a:t>
            </a:r>
            <a:r>
              <a:rPr lang="en-US" dirty="0"/>
              <a:t> </a:t>
            </a:r>
            <a:r>
              <a:rPr lang="en-US" dirty="0" err="1"/>
              <a:t>cantitativ</a:t>
            </a:r>
            <a:r>
              <a:rPr lang="en-US" dirty="0" smtClean="0"/>
              <a:t>.</a:t>
            </a:r>
            <a:r>
              <a:rPr lang="en-US" dirty="0"/>
              <a:t> . </a:t>
            </a:r>
            <a:r>
              <a:rPr lang="en-US" dirty="0" err="1"/>
              <a:t>Dacă</a:t>
            </a:r>
            <a:r>
              <a:rPr lang="en-US" dirty="0"/>
              <a:t> </a:t>
            </a:r>
            <a:r>
              <a:rPr lang="en-US" dirty="0" err="1"/>
              <a:t>ventilația</a:t>
            </a:r>
            <a:r>
              <a:rPr lang="en-US" dirty="0"/>
              <a:t> </a:t>
            </a:r>
            <a:r>
              <a:rPr lang="en-US" dirty="0" err="1"/>
              <a:t>alveolară</a:t>
            </a:r>
            <a:r>
              <a:rPr lang="en-US" dirty="0"/>
              <a:t> se </a:t>
            </a:r>
            <a:r>
              <a:rPr lang="en-US" dirty="0" err="1"/>
              <a:t>dublează</a:t>
            </a:r>
            <a:r>
              <a:rPr lang="en-US" dirty="0"/>
              <a:t>, PaCO2 normal de 40 mm Hg </a:t>
            </a:r>
            <a:r>
              <a:rPr lang="en-US" dirty="0" err="1"/>
              <a:t>va</a:t>
            </a:r>
            <a:r>
              <a:rPr lang="en-US" dirty="0"/>
              <a:t> </a:t>
            </a:r>
            <a:r>
              <a:rPr lang="en-US" dirty="0" err="1"/>
              <a:t>atinge</a:t>
            </a:r>
            <a:r>
              <a:rPr lang="en-US" dirty="0"/>
              <a:t> rapid o </a:t>
            </a:r>
            <a:r>
              <a:rPr lang="en-US" dirty="0" err="1"/>
              <a:t>nouă</a:t>
            </a:r>
            <a:r>
              <a:rPr lang="en-US" dirty="0"/>
              <a:t> </a:t>
            </a:r>
            <a:r>
              <a:rPr lang="en-US" dirty="0" err="1"/>
              <a:t>valoare</a:t>
            </a:r>
            <a:r>
              <a:rPr lang="en-US" dirty="0"/>
              <a:t> de 20 mm Hg. PH-</a:t>
            </a:r>
            <a:r>
              <a:rPr lang="en-US" dirty="0" err="1"/>
              <a:t>ul</a:t>
            </a:r>
            <a:r>
              <a:rPr lang="en-US" dirty="0"/>
              <a:t> arterial se </a:t>
            </a:r>
            <a:r>
              <a:rPr lang="en-US" dirty="0" err="1"/>
              <a:t>va</a:t>
            </a:r>
            <a:r>
              <a:rPr lang="en-US" dirty="0"/>
              <a:t> </a:t>
            </a:r>
            <a:r>
              <a:rPr lang="en-US" dirty="0" err="1"/>
              <a:t>modifica</a:t>
            </a:r>
            <a:r>
              <a:rPr lang="en-US" dirty="0"/>
              <a:t> rapid de la </a:t>
            </a:r>
            <a:r>
              <a:rPr lang="en-US" dirty="0" err="1"/>
              <a:t>valoarea</a:t>
            </a:r>
            <a:r>
              <a:rPr lang="en-US" dirty="0"/>
              <a:t> </a:t>
            </a:r>
            <a:r>
              <a:rPr lang="en-US" dirty="0" err="1"/>
              <a:t>normală</a:t>
            </a:r>
            <a:r>
              <a:rPr lang="en-US" dirty="0"/>
              <a:t> de la 7.40 la 7.70. Invers, </a:t>
            </a:r>
            <a:r>
              <a:rPr lang="en-US" dirty="0" err="1"/>
              <a:t>dacă</a:t>
            </a:r>
            <a:r>
              <a:rPr lang="en-US" dirty="0"/>
              <a:t> </a:t>
            </a:r>
            <a:r>
              <a:rPr lang="en-US" dirty="0" err="1"/>
              <a:t>ventilația</a:t>
            </a:r>
            <a:r>
              <a:rPr lang="en-US" dirty="0"/>
              <a:t> </a:t>
            </a:r>
            <a:r>
              <a:rPr lang="en-US" dirty="0" err="1"/>
              <a:t>alveolară</a:t>
            </a:r>
            <a:r>
              <a:rPr lang="en-US" dirty="0"/>
              <a:t> </a:t>
            </a:r>
            <a:r>
              <a:rPr lang="en-US" dirty="0" err="1"/>
              <a:t>este</a:t>
            </a:r>
            <a:r>
              <a:rPr lang="en-US" dirty="0"/>
              <a:t> </a:t>
            </a:r>
            <a:r>
              <a:rPr lang="en-US" dirty="0" err="1"/>
              <a:t>redusă</a:t>
            </a:r>
            <a:r>
              <a:rPr lang="en-US" dirty="0"/>
              <a:t> la </a:t>
            </a:r>
            <a:r>
              <a:rPr lang="en-US" dirty="0" err="1"/>
              <a:t>jumătate</a:t>
            </a:r>
            <a:r>
              <a:rPr lang="en-US" dirty="0"/>
              <a:t>, PCO2 arterial </a:t>
            </a:r>
            <a:r>
              <a:rPr lang="en-US" dirty="0" err="1"/>
              <a:t>va</a:t>
            </a:r>
            <a:r>
              <a:rPr lang="en-US" dirty="0"/>
              <a:t> </a:t>
            </a:r>
            <a:r>
              <a:rPr lang="en-US" dirty="0" err="1"/>
              <a:t>atinge</a:t>
            </a:r>
            <a:r>
              <a:rPr lang="en-US" dirty="0"/>
              <a:t> rapid o </a:t>
            </a:r>
            <a:r>
              <a:rPr lang="en-US" dirty="0" err="1"/>
              <a:t>nouă</a:t>
            </a:r>
            <a:r>
              <a:rPr lang="en-US" dirty="0"/>
              <a:t> </a:t>
            </a:r>
            <a:r>
              <a:rPr lang="en-US" dirty="0" err="1"/>
              <a:t>valoare</a:t>
            </a:r>
            <a:r>
              <a:rPr lang="en-US" dirty="0"/>
              <a:t> de 80 mm Hg. PH-</a:t>
            </a:r>
            <a:r>
              <a:rPr lang="en-US" dirty="0" err="1"/>
              <a:t>ul</a:t>
            </a:r>
            <a:r>
              <a:rPr lang="en-US" dirty="0"/>
              <a:t> arterial se </a:t>
            </a:r>
            <a:r>
              <a:rPr lang="en-US" dirty="0" err="1"/>
              <a:t>va</a:t>
            </a:r>
            <a:r>
              <a:rPr lang="en-US" dirty="0"/>
              <a:t> </a:t>
            </a:r>
            <a:r>
              <a:rPr lang="en-US" dirty="0" err="1"/>
              <a:t>modifica</a:t>
            </a:r>
            <a:r>
              <a:rPr lang="en-US" dirty="0"/>
              <a:t> de la </a:t>
            </a:r>
            <a:r>
              <a:rPr lang="en-US" dirty="0" err="1"/>
              <a:t>valoarea</a:t>
            </a:r>
            <a:r>
              <a:rPr lang="en-US" dirty="0"/>
              <a:t> </a:t>
            </a:r>
            <a:r>
              <a:rPr lang="en-US" dirty="0" err="1"/>
              <a:t>normală</a:t>
            </a:r>
            <a:r>
              <a:rPr lang="en-US" dirty="0"/>
              <a:t> de 7.4 la 7.10. </a:t>
            </a:r>
          </a:p>
        </p:txBody>
      </p:sp>
      <p:sp>
        <p:nvSpPr>
          <p:cNvPr id="4" name="TextBox 3"/>
          <p:cNvSpPr txBox="1"/>
          <p:nvPr/>
        </p:nvSpPr>
        <p:spPr>
          <a:xfrm>
            <a:off x="467544" y="5877272"/>
            <a:ext cx="7992888" cy="738664"/>
          </a:xfrm>
          <a:prstGeom prst="rect">
            <a:avLst/>
          </a:prstGeom>
          <a:noFill/>
        </p:spPr>
        <p:txBody>
          <a:bodyPr wrap="square" rtlCol="0" anchor="b">
            <a:spAutoFit/>
          </a:bodyPr>
          <a:lstStyle/>
          <a:p>
            <a:r>
              <a:rPr lang="en-US" sz="1400" dirty="0" smtClean="0"/>
              <a:t>PaCO2=</a:t>
            </a:r>
            <a:r>
              <a:rPr lang="en-US" sz="1400" dirty="0" err="1" smtClean="0"/>
              <a:t>Presiunea</a:t>
            </a:r>
            <a:r>
              <a:rPr lang="en-US" sz="1400" dirty="0" smtClean="0"/>
              <a:t> </a:t>
            </a:r>
            <a:r>
              <a:rPr lang="en-US" sz="1400" dirty="0" err="1"/>
              <a:t>parțială</a:t>
            </a:r>
            <a:r>
              <a:rPr lang="en-US" sz="1400" dirty="0"/>
              <a:t> a </a:t>
            </a:r>
            <a:r>
              <a:rPr lang="en-US" sz="1400" dirty="0" err="1"/>
              <a:t>dioxidului</a:t>
            </a:r>
            <a:r>
              <a:rPr lang="en-US" sz="1400" dirty="0"/>
              <a:t> de carbon din </a:t>
            </a:r>
            <a:r>
              <a:rPr lang="en-US" sz="1400" dirty="0" err="1"/>
              <a:t>sângele</a:t>
            </a:r>
            <a:r>
              <a:rPr lang="en-US" sz="1400" dirty="0"/>
              <a:t> arterial; </a:t>
            </a:r>
            <a:r>
              <a:rPr lang="en-US" sz="1400" dirty="0" err="1"/>
              <a:t>concentrația</a:t>
            </a:r>
            <a:r>
              <a:rPr lang="en-US" sz="1400" dirty="0"/>
              <a:t> </a:t>
            </a:r>
            <a:r>
              <a:rPr lang="en-US" sz="1400" dirty="0" err="1"/>
              <a:t>sau</a:t>
            </a:r>
            <a:r>
              <a:rPr lang="en-US" sz="1400" dirty="0"/>
              <a:t> </a:t>
            </a:r>
            <a:r>
              <a:rPr lang="en-US" sz="1400" dirty="0" err="1"/>
              <a:t>tensiunea</a:t>
            </a:r>
            <a:r>
              <a:rPr lang="en-US" sz="1400" dirty="0"/>
              <a:t> </a:t>
            </a:r>
            <a:r>
              <a:rPr lang="en-US" sz="1400" dirty="0" err="1"/>
              <a:t>dioxidului</a:t>
            </a:r>
            <a:r>
              <a:rPr lang="en-US" sz="1400" dirty="0"/>
              <a:t> de carbon arterial. </a:t>
            </a:r>
            <a:r>
              <a:rPr lang="en-US" sz="1400" dirty="0" err="1"/>
              <a:t>Acesta</a:t>
            </a:r>
            <a:r>
              <a:rPr lang="en-US" sz="1400" dirty="0"/>
              <a:t> </a:t>
            </a:r>
            <a:r>
              <a:rPr lang="en-US" sz="1400" dirty="0" err="1"/>
              <a:t>este</a:t>
            </a:r>
            <a:r>
              <a:rPr lang="en-US" sz="1400" dirty="0"/>
              <a:t> </a:t>
            </a:r>
            <a:r>
              <a:rPr lang="en-US" sz="1400" dirty="0" err="1"/>
              <a:t>exprimat</a:t>
            </a:r>
            <a:r>
              <a:rPr lang="en-US" sz="1400" dirty="0"/>
              <a:t>, de </a:t>
            </a:r>
            <a:r>
              <a:rPr lang="en-US" sz="1400" dirty="0" err="1"/>
              <a:t>obicei</a:t>
            </a:r>
            <a:r>
              <a:rPr lang="en-US" sz="1400" dirty="0"/>
              <a:t>, </a:t>
            </a:r>
            <a:r>
              <a:rPr lang="en-US" sz="1400" dirty="0" err="1"/>
              <a:t>în</a:t>
            </a:r>
            <a:r>
              <a:rPr lang="en-US" sz="1400" dirty="0"/>
              <a:t> </a:t>
            </a:r>
            <a:r>
              <a:rPr lang="en-US" sz="1400" dirty="0" err="1"/>
              <a:t>milimetri</a:t>
            </a:r>
            <a:r>
              <a:rPr lang="en-US" sz="1400" dirty="0"/>
              <a:t> de </a:t>
            </a:r>
            <a:r>
              <a:rPr lang="en-US" sz="1400" dirty="0" err="1"/>
              <a:t>mercur</a:t>
            </a:r>
            <a:r>
              <a:rPr lang="en-US" sz="1400" dirty="0"/>
              <a:t> (mm Hg</a:t>
            </a:r>
            <a:r>
              <a:rPr lang="en-US" sz="1400" dirty="0" smtClean="0"/>
              <a:t>)</a:t>
            </a:r>
          </a:p>
          <a:p>
            <a:r>
              <a:rPr lang="en-GB" sz="1400" dirty="0" smtClean="0"/>
              <a:t>PCO2=</a:t>
            </a:r>
            <a:r>
              <a:rPr lang="vi-VN" sz="1400" dirty="0" smtClean="0"/>
              <a:t>Presiune parțială de CO2 în sânge, exprimată în kilopascali</a:t>
            </a:r>
            <a:endParaRPr lang="en-US" sz="1400" dirty="0"/>
          </a:p>
        </p:txBody>
      </p:sp>
    </p:spTree>
    <p:extLst>
      <p:ext uri="{BB962C8B-B14F-4D97-AF65-F5344CB8AC3E}">
        <p14:creationId xmlns:p14="http://schemas.microsoft.com/office/powerpoint/2010/main" val="35442859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628800"/>
            <a:ext cx="8352928" cy="3693319"/>
          </a:xfrm>
          <a:prstGeom prst="rect">
            <a:avLst/>
          </a:prstGeom>
          <a:noFill/>
        </p:spPr>
        <p:txBody>
          <a:bodyPr wrap="square" rtlCol="0" anchor="ctr">
            <a:spAutoFit/>
          </a:bodyPr>
          <a:lstStyle/>
          <a:p>
            <a:pPr algn="just"/>
            <a:r>
              <a:rPr lang="en-US" dirty="0" smtClean="0"/>
              <a:t>         </a:t>
            </a:r>
            <a:r>
              <a:rPr lang="en-US" dirty="0" err="1"/>
              <a:t>Modificările</a:t>
            </a:r>
            <a:r>
              <a:rPr lang="en-US" dirty="0"/>
              <a:t> </a:t>
            </a:r>
            <a:r>
              <a:rPr lang="en-US" dirty="0" err="1"/>
              <a:t>ventilației</a:t>
            </a:r>
            <a:r>
              <a:rPr lang="en-US" dirty="0"/>
              <a:t> </a:t>
            </a:r>
            <a:r>
              <a:rPr lang="en-US" dirty="0" err="1"/>
              <a:t>alveolare</a:t>
            </a:r>
            <a:r>
              <a:rPr lang="en-US" dirty="0"/>
              <a:t> </a:t>
            </a:r>
            <a:r>
              <a:rPr lang="en-US" dirty="0" err="1"/>
              <a:t>afectează</a:t>
            </a:r>
            <a:r>
              <a:rPr lang="en-US" dirty="0"/>
              <a:t> rapid </a:t>
            </a:r>
            <a:r>
              <a:rPr lang="en-US" dirty="0" err="1"/>
              <a:t>și</a:t>
            </a:r>
            <a:r>
              <a:rPr lang="en-US" dirty="0"/>
              <a:t> dramatic PaCO2 </a:t>
            </a:r>
            <a:r>
              <a:rPr lang="en-US" dirty="0" err="1"/>
              <a:t>și</a:t>
            </a:r>
            <a:r>
              <a:rPr lang="en-US" dirty="0"/>
              <a:t> pH-</a:t>
            </a:r>
            <a:r>
              <a:rPr lang="en-US" dirty="0" err="1"/>
              <a:t>ul</a:t>
            </a:r>
            <a:r>
              <a:rPr lang="en-US" dirty="0"/>
              <a:t>. O </a:t>
            </a:r>
            <a:r>
              <a:rPr lang="en-US" dirty="0" err="1"/>
              <a:t>creștere</a:t>
            </a:r>
            <a:r>
              <a:rPr lang="en-US" dirty="0"/>
              <a:t> de 10% a </a:t>
            </a:r>
            <a:r>
              <a:rPr lang="en-US" dirty="0" err="1"/>
              <a:t>ventilației</a:t>
            </a:r>
            <a:r>
              <a:rPr lang="en-US" dirty="0"/>
              <a:t> </a:t>
            </a:r>
            <a:r>
              <a:rPr lang="en-US" dirty="0" err="1"/>
              <a:t>alveolare</a:t>
            </a:r>
            <a:r>
              <a:rPr lang="en-US" dirty="0"/>
              <a:t> </a:t>
            </a:r>
            <a:r>
              <a:rPr lang="en-US" dirty="0" err="1"/>
              <a:t>va</a:t>
            </a:r>
            <a:r>
              <a:rPr lang="en-US" dirty="0"/>
              <a:t> </a:t>
            </a:r>
            <a:r>
              <a:rPr lang="en-US" dirty="0" err="1"/>
              <a:t>scădea</a:t>
            </a:r>
            <a:r>
              <a:rPr lang="en-US" dirty="0"/>
              <a:t> PaCO2 cu 4 mm Hg </a:t>
            </a:r>
            <a:r>
              <a:rPr lang="en-US" dirty="0" err="1"/>
              <a:t>și</a:t>
            </a:r>
            <a:r>
              <a:rPr lang="en-US" dirty="0"/>
              <a:t> </a:t>
            </a:r>
            <a:r>
              <a:rPr lang="en-US" dirty="0" err="1"/>
              <a:t>va</a:t>
            </a:r>
            <a:r>
              <a:rPr lang="en-US" dirty="0"/>
              <a:t> </a:t>
            </a:r>
            <a:r>
              <a:rPr lang="en-US" dirty="0" err="1"/>
              <a:t>crește</a:t>
            </a:r>
            <a:r>
              <a:rPr lang="en-US" dirty="0"/>
              <a:t> pH-</a:t>
            </a:r>
            <a:r>
              <a:rPr lang="en-US" dirty="0" err="1"/>
              <a:t>ul</a:t>
            </a:r>
            <a:r>
              <a:rPr lang="en-US" dirty="0"/>
              <a:t> arterial de la 7.40 la 7.45 </a:t>
            </a:r>
            <a:r>
              <a:rPr lang="en-US" dirty="0" err="1"/>
              <a:t>în</a:t>
            </a:r>
            <a:r>
              <a:rPr lang="en-US" dirty="0"/>
              <a:t> </a:t>
            </a:r>
            <a:r>
              <a:rPr lang="en-US" dirty="0" err="1"/>
              <a:t>câteva</a:t>
            </a:r>
            <a:r>
              <a:rPr lang="en-US" dirty="0"/>
              <a:t> </a:t>
            </a:r>
            <a:r>
              <a:rPr lang="en-US" dirty="0" err="1"/>
              <a:t>secunde</a:t>
            </a:r>
            <a:r>
              <a:rPr lang="en-US" dirty="0"/>
              <a:t>. </a:t>
            </a:r>
            <a:r>
              <a:rPr lang="en-US" dirty="0" err="1"/>
              <a:t>Această</a:t>
            </a:r>
            <a:r>
              <a:rPr lang="en-US" dirty="0"/>
              <a:t> </a:t>
            </a:r>
            <a:r>
              <a:rPr lang="en-US" dirty="0" err="1"/>
              <a:t>modificare</a:t>
            </a:r>
            <a:r>
              <a:rPr lang="en-US" dirty="0"/>
              <a:t> a pH-</a:t>
            </a:r>
            <a:r>
              <a:rPr lang="en-US" dirty="0" err="1"/>
              <a:t>ului</a:t>
            </a:r>
            <a:r>
              <a:rPr lang="en-US" dirty="0"/>
              <a:t> arterial </a:t>
            </a:r>
            <a:r>
              <a:rPr lang="en-US" dirty="0" err="1"/>
              <a:t>este</a:t>
            </a:r>
            <a:r>
              <a:rPr lang="en-US" dirty="0"/>
              <a:t> </a:t>
            </a:r>
            <a:r>
              <a:rPr lang="en-US" dirty="0" err="1"/>
              <a:t>determinată</a:t>
            </a:r>
            <a:r>
              <a:rPr lang="en-US" dirty="0"/>
              <a:t> de </a:t>
            </a:r>
            <a:r>
              <a:rPr lang="en-US" dirty="0" err="1"/>
              <a:t>scăderea</a:t>
            </a:r>
            <a:r>
              <a:rPr lang="en-US" dirty="0"/>
              <a:t> PCO2 </a:t>
            </a:r>
            <a:r>
              <a:rPr lang="en-US" dirty="0" err="1"/>
              <a:t>și</a:t>
            </a:r>
            <a:r>
              <a:rPr lang="en-US" dirty="0"/>
              <a:t> de </a:t>
            </a:r>
            <a:r>
              <a:rPr lang="en-US" dirty="0" err="1"/>
              <a:t>eficacitatea</a:t>
            </a:r>
            <a:r>
              <a:rPr lang="en-US" dirty="0"/>
              <a:t> </a:t>
            </a:r>
            <a:r>
              <a:rPr lang="en-US" dirty="0" err="1"/>
              <a:t>tampoanelor</a:t>
            </a:r>
            <a:r>
              <a:rPr lang="en-US" dirty="0"/>
              <a:t> sanguine, care </a:t>
            </a:r>
            <a:r>
              <a:rPr lang="en-US" dirty="0" err="1"/>
              <a:t>includ</a:t>
            </a:r>
            <a:r>
              <a:rPr lang="en-US" dirty="0"/>
              <a:t>, </a:t>
            </a:r>
            <a:r>
              <a:rPr lang="en-US" dirty="0" err="1"/>
              <a:t>cel</a:t>
            </a:r>
            <a:r>
              <a:rPr lang="en-US" dirty="0"/>
              <a:t> </a:t>
            </a:r>
            <a:r>
              <a:rPr lang="en-US" dirty="0" err="1"/>
              <a:t>mai</a:t>
            </a:r>
            <a:r>
              <a:rPr lang="en-US" dirty="0"/>
              <a:t> important, </a:t>
            </a:r>
            <a:r>
              <a:rPr lang="en-US" dirty="0" err="1"/>
              <a:t>concentrația</a:t>
            </a:r>
            <a:r>
              <a:rPr lang="en-US" dirty="0"/>
              <a:t> de </a:t>
            </a:r>
            <a:r>
              <a:rPr lang="en-US" dirty="0" err="1"/>
              <a:t>hemoglobină</a:t>
            </a:r>
            <a:r>
              <a:rPr lang="en-US" dirty="0"/>
              <a:t> a </a:t>
            </a:r>
            <a:r>
              <a:rPr lang="en-US" dirty="0" err="1"/>
              <a:t>celulei</a:t>
            </a:r>
            <a:r>
              <a:rPr lang="en-US" dirty="0"/>
              <a:t> sanguine </a:t>
            </a:r>
            <a:r>
              <a:rPr lang="en-US" dirty="0" err="1"/>
              <a:t>roșii</a:t>
            </a:r>
            <a:r>
              <a:rPr lang="en-US" dirty="0"/>
              <a:t>. </a:t>
            </a:r>
            <a:r>
              <a:rPr lang="en-US" dirty="0" err="1"/>
              <a:t>În</a:t>
            </a:r>
            <a:r>
              <a:rPr lang="en-US" dirty="0"/>
              <a:t> </a:t>
            </a:r>
            <a:r>
              <a:rPr lang="en-US" dirty="0" err="1"/>
              <a:t>absența</a:t>
            </a:r>
            <a:r>
              <a:rPr lang="en-US" dirty="0"/>
              <a:t> </a:t>
            </a:r>
            <a:r>
              <a:rPr lang="en-US" dirty="0" err="1"/>
              <a:t>rezervelor</a:t>
            </a:r>
            <a:r>
              <a:rPr lang="en-US" dirty="0"/>
              <a:t> de </a:t>
            </a:r>
            <a:r>
              <a:rPr lang="en-US" dirty="0" err="1"/>
              <a:t>proteine</a:t>
            </a:r>
            <a:r>
              <a:rPr lang="en-US" dirty="0"/>
              <a:t>, </a:t>
            </a:r>
            <a:r>
              <a:rPr lang="en-US" dirty="0" err="1"/>
              <a:t>modificarea</a:t>
            </a:r>
            <a:r>
              <a:rPr lang="en-US" dirty="0"/>
              <a:t> pH-</a:t>
            </a:r>
            <a:r>
              <a:rPr lang="en-US" dirty="0" err="1"/>
              <a:t>ului</a:t>
            </a:r>
            <a:r>
              <a:rPr lang="en-US" dirty="0"/>
              <a:t> </a:t>
            </a:r>
            <a:r>
              <a:rPr lang="en-US" dirty="0" err="1"/>
              <a:t>ar</a:t>
            </a:r>
            <a:r>
              <a:rPr lang="en-US" dirty="0"/>
              <a:t> fi </a:t>
            </a:r>
            <a:r>
              <a:rPr lang="en-US" dirty="0" err="1"/>
              <a:t>mult</a:t>
            </a:r>
            <a:r>
              <a:rPr lang="en-US" dirty="0"/>
              <a:t> </a:t>
            </a:r>
            <a:r>
              <a:rPr lang="en-US" dirty="0" err="1"/>
              <a:t>mai</a:t>
            </a:r>
            <a:r>
              <a:rPr lang="en-US" dirty="0"/>
              <a:t> mare. </a:t>
            </a:r>
            <a:r>
              <a:rPr lang="en-US" dirty="0" err="1"/>
              <a:t>Dacă</a:t>
            </a:r>
            <a:r>
              <a:rPr lang="en-US" dirty="0"/>
              <a:t> </a:t>
            </a:r>
            <a:r>
              <a:rPr lang="en-US" dirty="0" err="1"/>
              <a:t>hiperventilația</a:t>
            </a:r>
            <a:r>
              <a:rPr lang="en-US" dirty="0"/>
              <a:t> </a:t>
            </a:r>
            <a:r>
              <a:rPr lang="en-US" dirty="0" err="1"/>
              <a:t>și</a:t>
            </a:r>
            <a:r>
              <a:rPr lang="en-US" dirty="0"/>
              <a:t> </a:t>
            </a:r>
            <a:r>
              <a:rPr lang="en-US" dirty="0" err="1"/>
              <a:t>ipiparapnia</a:t>
            </a:r>
            <a:r>
              <a:rPr lang="en-US" dirty="0"/>
              <a:t> </a:t>
            </a:r>
            <a:r>
              <a:rPr lang="en-US" dirty="0" err="1"/>
              <a:t>sunt</a:t>
            </a:r>
            <a:r>
              <a:rPr lang="en-US" dirty="0"/>
              <a:t> </a:t>
            </a:r>
            <a:r>
              <a:rPr lang="en-US" dirty="0" err="1"/>
              <a:t>menținute</a:t>
            </a:r>
            <a:r>
              <a:rPr lang="en-US" dirty="0"/>
              <a:t>, </a:t>
            </a:r>
            <a:r>
              <a:rPr lang="en-US" dirty="0" err="1"/>
              <a:t>există</a:t>
            </a:r>
            <a:r>
              <a:rPr lang="en-US" dirty="0"/>
              <a:t> </a:t>
            </a:r>
            <a:r>
              <a:rPr lang="en-US" dirty="0" err="1"/>
              <a:t>ajustări</a:t>
            </a:r>
            <a:r>
              <a:rPr lang="en-US" dirty="0"/>
              <a:t> </a:t>
            </a:r>
            <a:r>
              <a:rPr lang="en-US" dirty="0" err="1"/>
              <a:t>renale</a:t>
            </a:r>
            <a:r>
              <a:rPr lang="en-US" dirty="0"/>
              <a:t> </a:t>
            </a:r>
            <a:r>
              <a:rPr lang="en-US" dirty="0" err="1"/>
              <a:t>secundare</a:t>
            </a:r>
            <a:r>
              <a:rPr lang="en-US" dirty="0"/>
              <a:t> care </a:t>
            </a:r>
            <a:r>
              <a:rPr lang="en-US" dirty="0" err="1"/>
              <a:t>acționează</a:t>
            </a:r>
            <a:r>
              <a:rPr lang="en-US" dirty="0"/>
              <a:t> </a:t>
            </a:r>
            <a:r>
              <a:rPr lang="en-US" dirty="0" err="1"/>
              <a:t>pentru</a:t>
            </a:r>
            <a:r>
              <a:rPr lang="en-US" dirty="0"/>
              <a:t> a excreta </a:t>
            </a:r>
            <a:r>
              <a:rPr lang="en-US" dirty="0" err="1"/>
              <a:t>mai</a:t>
            </a:r>
            <a:r>
              <a:rPr lang="en-US" dirty="0"/>
              <a:t> </a:t>
            </a:r>
            <a:r>
              <a:rPr lang="en-US" dirty="0" err="1"/>
              <a:t>mult</a:t>
            </a:r>
            <a:r>
              <a:rPr lang="en-US" dirty="0"/>
              <a:t> </a:t>
            </a:r>
            <a:r>
              <a:rPr lang="en-US" dirty="0" err="1"/>
              <a:t>bicarbonat</a:t>
            </a:r>
            <a:r>
              <a:rPr lang="en-US" dirty="0"/>
              <a:t> </a:t>
            </a:r>
            <a:r>
              <a:rPr lang="en-US" dirty="0" err="1"/>
              <a:t>și</a:t>
            </a:r>
            <a:r>
              <a:rPr lang="en-US" dirty="0"/>
              <a:t> </a:t>
            </a:r>
            <a:r>
              <a:rPr lang="en-US" dirty="0" err="1"/>
              <a:t>pentru</a:t>
            </a:r>
            <a:r>
              <a:rPr lang="en-US" dirty="0"/>
              <a:t> a reduce </a:t>
            </a:r>
            <a:r>
              <a:rPr lang="en-US" dirty="0" err="1"/>
              <a:t>alcalinitatea</a:t>
            </a:r>
            <a:r>
              <a:rPr lang="en-US" dirty="0"/>
              <a:t> </a:t>
            </a:r>
            <a:r>
              <a:rPr lang="en-US" dirty="0" err="1"/>
              <a:t>inițială</a:t>
            </a:r>
            <a:r>
              <a:rPr lang="en-US" dirty="0"/>
              <a:t>. </a:t>
            </a:r>
            <a:r>
              <a:rPr lang="en-US" dirty="0" err="1"/>
              <a:t>Aceste</a:t>
            </a:r>
            <a:r>
              <a:rPr lang="en-US" dirty="0"/>
              <a:t> </a:t>
            </a:r>
            <a:r>
              <a:rPr lang="en-US" dirty="0" err="1"/>
              <a:t>evenimente</a:t>
            </a:r>
            <a:r>
              <a:rPr lang="en-US" dirty="0"/>
              <a:t> </a:t>
            </a:r>
            <a:r>
              <a:rPr lang="en-US" dirty="0" err="1"/>
              <a:t>durează</a:t>
            </a:r>
            <a:r>
              <a:rPr lang="en-US" dirty="0"/>
              <a:t> minute </a:t>
            </a:r>
            <a:r>
              <a:rPr lang="en-US" dirty="0" err="1"/>
              <a:t>până</a:t>
            </a:r>
            <a:r>
              <a:rPr lang="en-US" dirty="0"/>
              <a:t> la ore </a:t>
            </a:r>
            <a:r>
              <a:rPr lang="en-US" dirty="0" err="1"/>
              <a:t>și</a:t>
            </a:r>
            <a:r>
              <a:rPr lang="en-US" dirty="0"/>
              <a:t> </a:t>
            </a:r>
            <a:r>
              <a:rPr lang="en-US" dirty="0" err="1"/>
              <a:t>sunt</a:t>
            </a:r>
            <a:r>
              <a:rPr lang="en-US" dirty="0"/>
              <a:t> </a:t>
            </a:r>
            <a:r>
              <a:rPr lang="en-US" dirty="0" err="1"/>
              <a:t>guvernate</a:t>
            </a:r>
            <a:r>
              <a:rPr lang="en-US" dirty="0"/>
              <a:t> de PCO2 </a:t>
            </a:r>
            <a:r>
              <a:rPr lang="en-US" dirty="0" err="1"/>
              <a:t>coborât</a:t>
            </a:r>
            <a:r>
              <a:rPr lang="en-US" dirty="0"/>
              <a:t>. </a:t>
            </a:r>
            <a:r>
              <a:rPr lang="en-US" dirty="0" err="1"/>
              <a:t>Modificările</a:t>
            </a:r>
            <a:r>
              <a:rPr lang="en-US" dirty="0"/>
              <a:t> PCO2, </a:t>
            </a:r>
            <a:r>
              <a:rPr lang="en-US" dirty="0" err="1"/>
              <a:t>indiferent</a:t>
            </a:r>
            <a:r>
              <a:rPr lang="en-US" dirty="0"/>
              <a:t> </a:t>
            </a:r>
            <a:r>
              <a:rPr lang="en-US" dirty="0" err="1"/>
              <a:t>dacă</a:t>
            </a:r>
            <a:r>
              <a:rPr lang="en-US" dirty="0"/>
              <a:t> </a:t>
            </a:r>
            <a:r>
              <a:rPr lang="en-US" dirty="0" err="1"/>
              <a:t>sunt</a:t>
            </a:r>
            <a:r>
              <a:rPr lang="en-US" dirty="0"/>
              <a:t> </a:t>
            </a:r>
            <a:r>
              <a:rPr lang="en-US" dirty="0" err="1"/>
              <a:t>în</a:t>
            </a:r>
            <a:r>
              <a:rPr lang="en-US" dirty="0"/>
              <a:t> </a:t>
            </a:r>
            <a:r>
              <a:rPr lang="en-US" dirty="0" err="1"/>
              <a:t>scădere</a:t>
            </a:r>
            <a:r>
              <a:rPr lang="en-US" dirty="0"/>
              <a:t> </a:t>
            </a:r>
            <a:r>
              <a:rPr lang="en-US" dirty="0" err="1"/>
              <a:t>sau</a:t>
            </a:r>
            <a:r>
              <a:rPr lang="en-US" dirty="0"/>
              <a:t> </a:t>
            </a:r>
            <a:r>
              <a:rPr lang="en-US" dirty="0" err="1"/>
              <a:t>în</a:t>
            </a:r>
            <a:r>
              <a:rPr lang="en-US" dirty="0"/>
              <a:t> </a:t>
            </a:r>
            <a:r>
              <a:rPr lang="en-US" dirty="0" err="1"/>
              <a:t>creștere</a:t>
            </a:r>
            <a:r>
              <a:rPr lang="en-US" dirty="0"/>
              <a:t>, </a:t>
            </a:r>
            <a:r>
              <a:rPr lang="en-US" dirty="0" err="1"/>
              <a:t>sunt</a:t>
            </a:r>
            <a:r>
              <a:rPr lang="en-US" dirty="0"/>
              <a:t> </a:t>
            </a:r>
            <a:r>
              <a:rPr lang="en-US" dirty="0" err="1"/>
              <a:t>reflectate</a:t>
            </a:r>
            <a:r>
              <a:rPr lang="en-US" dirty="0"/>
              <a:t> rapid </a:t>
            </a:r>
            <a:r>
              <a:rPr lang="en-US" dirty="0" err="1"/>
              <a:t>în</a:t>
            </a:r>
            <a:r>
              <a:rPr lang="en-US" dirty="0"/>
              <a:t> </a:t>
            </a:r>
            <a:r>
              <a:rPr lang="en-US" dirty="0" err="1"/>
              <a:t>toate</a:t>
            </a:r>
            <a:r>
              <a:rPr lang="en-US" dirty="0"/>
              <a:t> </a:t>
            </a:r>
            <a:r>
              <a:rPr lang="en-US" dirty="0" err="1"/>
              <a:t>compartimentele</a:t>
            </a:r>
            <a:r>
              <a:rPr lang="en-US" dirty="0"/>
              <a:t> de </a:t>
            </a:r>
            <a:r>
              <a:rPr lang="en-US" dirty="0" err="1"/>
              <a:t>sânge</a:t>
            </a:r>
            <a:r>
              <a:rPr lang="en-US" dirty="0"/>
              <a:t> </a:t>
            </a:r>
            <a:r>
              <a:rPr lang="en-US" dirty="0" err="1"/>
              <a:t>și</a:t>
            </a:r>
            <a:r>
              <a:rPr lang="en-US" dirty="0"/>
              <a:t> </a:t>
            </a:r>
            <a:r>
              <a:rPr lang="en-US" dirty="0" err="1"/>
              <a:t>țesut</a:t>
            </a:r>
            <a:r>
              <a:rPr lang="en-US" dirty="0"/>
              <a:t>, din </a:t>
            </a:r>
            <a:r>
              <a:rPr lang="en-US" dirty="0" err="1"/>
              <a:t>cauza</a:t>
            </a:r>
            <a:r>
              <a:rPr lang="en-US" dirty="0"/>
              <a:t> </a:t>
            </a:r>
            <a:r>
              <a:rPr lang="en-US" dirty="0" err="1"/>
              <a:t>capacității</a:t>
            </a:r>
            <a:r>
              <a:rPr lang="en-US" dirty="0"/>
              <a:t> de </a:t>
            </a:r>
            <a:r>
              <a:rPr lang="en-US" dirty="0" err="1"/>
              <a:t>difuzie</a:t>
            </a:r>
            <a:r>
              <a:rPr lang="en-US" dirty="0"/>
              <a:t> a CO2.</a:t>
            </a:r>
          </a:p>
          <a:p>
            <a:r>
              <a:rPr lang="en-US" dirty="0"/>
              <a:t> </a:t>
            </a:r>
          </a:p>
        </p:txBody>
      </p:sp>
    </p:spTree>
    <p:extLst>
      <p:ext uri="{BB962C8B-B14F-4D97-AF65-F5344CB8AC3E}">
        <p14:creationId xmlns:p14="http://schemas.microsoft.com/office/powerpoint/2010/main" val="1769465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36712"/>
            <a:ext cx="8280920" cy="914400"/>
          </a:xfrm>
        </p:spPr>
        <p:txBody>
          <a:bodyPr anchor="t"/>
          <a:lstStyle/>
          <a:p>
            <a:pPr algn="ctr"/>
            <a:r>
              <a:rPr lang="en-GB" sz="3200" dirty="0" err="1" smtClean="0"/>
              <a:t>Acidoza</a:t>
            </a:r>
            <a:r>
              <a:rPr lang="en-GB" sz="3200" dirty="0" smtClean="0"/>
              <a:t> </a:t>
            </a:r>
            <a:r>
              <a:rPr lang="en-GB" sz="3200" dirty="0" err="1" smtClean="0"/>
              <a:t>metabolica</a:t>
            </a:r>
            <a:r>
              <a:rPr lang="en-GB" sz="3200" dirty="0" smtClean="0"/>
              <a:t> </a:t>
            </a:r>
            <a:r>
              <a:rPr lang="en-GB" sz="3200" dirty="0" err="1" smtClean="0"/>
              <a:t>si</a:t>
            </a:r>
            <a:r>
              <a:rPr lang="en-GB" sz="3200" dirty="0" smtClean="0"/>
              <a:t> </a:t>
            </a:r>
            <a:r>
              <a:rPr lang="en-GB" sz="3200" dirty="0" err="1" smtClean="0"/>
              <a:t>alcaloza</a:t>
            </a:r>
            <a:r>
              <a:rPr lang="en-GB" sz="3200" dirty="0"/>
              <a:t> </a:t>
            </a:r>
            <a:r>
              <a:rPr lang="en-GB" sz="3200" dirty="0" err="1" smtClean="0"/>
              <a:t>metabolica</a:t>
            </a:r>
            <a:endParaRPr lang="en-US" sz="3200" dirty="0"/>
          </a:p>
        </p:txBody>
      </p:sp>
      <p:sp>
        <p:nvSpPr>
          <p:cNvPr id="3" name="TextBox 2"/>
          <p:cNvSpPr txBox="1"/>
          <p:nvPr/>
        </p:nvSpPr>
        <p:spPr>
          <a:xfrm>
            <a:off x="683568" y="1778333"/>
            <a:ext cx="7776864" cy="3693319"/>
          </a:xfrm>
          <a:prstGeom prst="rect">
            <a:avLst/>
          </a:prstGeom>
          <a:noFill/>
        </p:spPr>
        <p:txBody>
          <a:bodyPr wrap="square" rtlCol="0" anchor="ctr">
            <a:spAutoFit/>
          </a:bodyPr>
          <a:lstStyle/>
          <a:p>
            <a:pPr algn="just"/>
            <a:r>
              <a:rPr lang="en-US" dirty="0" smtClean="0"/>
              <a:t>         </a:t>
            </a:r>
            <a:r>
              <a:rPr lang="en-US" dirty="0" err="1" smtClean="0"/>
              <a:t>Atunci</a:t>
            </a:r>
            <a:r>
              <a:rPr lang="en-US" dirty="0" smtClean="0"/>
              <a:t> </a:t>
            </a:r>
            <a:r>
              <a:rPr lang="en-US" dirty="0" err="1"/>
              <a:t>când</a:t>
            </a:r>
            <a:r>
              <a:rPr lang="en-US" dirty="0"/>
              <a:t> pH-</a:t>
            </a:r>
            <a:r>
              <a:rPr lang="en-US" dirty="0" err="1"/>
              <a:t>ul</a:t>
            </a:r>
            <a:r>
              <a:rPr lang="en-US" dirty="0"/>
              <a:t> </a:t>
            </a:r>
            <a:r>
              <a:rPr lang="en-US" dirty="0" err="1"/>
              <a:t>sângelui</a:t>
            </a:r>
            <a:r>
              <a:rPr lang="en-US" dirty="0"/>
              <a:t> arterial </a:t>
            </a:r>
            <a:r>
              <a:rPr lang="en-US" dirty="0" err="1"/>
              <a:t>este</a:t>
            </a:r>
            <a:r>
              <a:rPr lang="en-US" dirty="0"/>
              <a:t> de 7.4 (</a:t>
            </a:r>
            <a:r>
              <a:rPr lang="en-US" dirty="0" err="1"/>
              <a:t>adică</a:t>
            </a:r>
            <a:r>
              <a:rPr lang="en-US" dirty="0"/>
              <a:t>, </a:t>
            </a:r>
            <a:r>
              <a:rPr lang="en-US" dirty="0" err="1"/>
              <a:t>concentrația</a:t>
            </a:r>
            <a:r>
              <a:rPr lang="en-US" dirty="0"/>
              <a:t> H+ </a:t>
            </a:r>
            <a:r>
              <a:rPr lang="en-US" dirty="0" err="1"/>
              <a:t>este</a:t>
            </a:r>
            <a:r>
              <a:rPr lang="en-US" dirty="0"/>
              <a:t> &gt; 40 NEQ/L). </a:t>
            </a:r>
            <a:r>
              <a:rPr lang="en-US" dirty="0" err="1"/>
              <a:t>Animalul</a:t>
            </a:r>
            <a:r>
              <a:rPr lang="en-US" dirty="0"/>
              <a:t> are </a:t>
            </a:r>
            <a:r>
              <a:rPr lang="en-US" dirty="0" err="1"/>
              <a:t>acidemie</a:t>
            </a:r>
            <a:r>
              <a:rPr lang="en-US" dirty="0"/>
              <a:t> </a:t>
            </a:r>
            <a:r>
              <a:rPr lang="en-US" dirty="0" err="1"/>
              <a:t>și</a:t>
            </a:r>
            <a:r>
              <a:rPr lang="en-US" dirty="0"/>
              <a:t> </a:t>
            </a:r>
            <a:r>
              <a:rPr lang="en-US" dirty="0" err="1"/>
              <a:t>când</a:t>
            </a:r>
            <a:r>
              <a:rPr lang="en-US" dirty="0"/>
              <a:t> pH-</a:t>
            </a:r>
            <a:r>
              <a:rPr lang="en-US" dirty="0" err="1"/>
              <a:t>ul</a:t>
            </a:r>
            <a:r>
              <a:rPr lang="en-US" dirty="0"/>
              <a:t> </a:t>
            </a:r>
            <a:r>
              <a:rPr lang="en-US" dirty="0" err="1"/>
              <a:t>sângelui</a:t>
            </a:r>
            <a:r>
              <a:rPr lang="en-US" dirty="0"/>
              <a:t> arterial </a:t>
            </a:r>
            <a:r>
              <a:rPr lang="en-US" dirty="0" err="1"/>
              <a:t>este</a:t>
            </a:r>
            <a:r>
              <a:rPr lang="en-US" dirty="0"/>
              <a:t> de 7.4, </a:t>
            </a:r>
            <a:r>
              <a:rPr lang="en-US" dirty="0" err="1"/>
              <a:t>este</a:t>
            </a:r>
            <a:r>
              <a:rPr lang="en-US" dirty="0"/>
              <a:t> </a:t>
            </a:r>
            <a:r>
              <a:rPr lang="en-US" dirty="0" err="1"/>
              <a:t>prezentă</a:t>
            </a:r>
            <a:r>
              <a:rPr lang="en-US" dirty="0"/>
              <a:t> </a:t>
            </a:r>
            <a:r>
              <a:rPr lang="en-US" dirty="0" err="1"/>
              <a:t>alemia</a:t>
            </a:r>
            <a:r>
              <a:rPr lang="en-US" dirty="0"/>
              <a:t>. „</a:t>
            </a:r>
            <a:r>
              <a:rPr lang="en-US" dirty="0" err="1"/>
              <a:t>procesele</a:t>
            </a:r>
            <a:r>
              <a:rPr lang="en-US" dirty="0"/>
              <a:t>” care </a:t>
            </a:r>
            <a:r>
              <a:rPr lang="en-US" dirty="0" err="1"/>
              <a:t>cauzează</a:t>
            </a:r>
            <a:r>
              <a:rPr lang="en-US" dirty="0"/>
              <a:t> </a:t>
            </a:r>
            <a:r>
              <a:rPr lang="en-US" dirty="0" err="1"/>
              <a:t>aceste</a:t>
            </a:r>
            <a:r>
              <a:rPr lang="en-US" dirty="0"/>
              <a:t> </a:t>
            </a:r>
            <a:r>
              <a:rPr lang="en-US" dirty="0" err="1"/>
              <a:t>anomalii</a:t>
            </a:r>
            <a:r>
              <a:rPr lang="en-US" dirty="0"/>
              <a:t> </a:t>
            </a:r>
            <a:r>
              <a:rPr lang="en-US" dirty="0" err="1"/>
              <a:t>sunt</a:t>
            </a:r>
            <a:r>
              <a:rPr lang="en-US" dirty="0"/>
              <a:t> </a:t>
            </a:r>
            <a:r>
              <a:rPr lang="en-US" dirty="0" err="1"/>
              <a:t>denumite</a:t>
            </a:r>
            <a:r>
              <a:rPr lang="en-US" dirty="0"/>
              <a:t> </a:t>
            </a:r>
            <a:r>
              <a:rPr lang="en-US" dirty="0" err="1"/>
              <a:t>acidoză</a:t>
            </a:r>
            <a:r>
              <a:rPr lang="en-US" dirty="0"/>
              <a:t> </a:t>
            </a:r>
            <a:r>
              <a:rPr lang="en-US" dirty="0" err="1"/>
              <a:t>și</a:t>
            </a:r>
            <a:r>
              <a:rPr lang="en-US" dirty="0"/>
              <a:t>, </a:t>
            </a:r>
            <a:r>
              <a:rPr lang="en-US" dirty="0" err="1"/>
              <a:t>respectiv</a:t>
            </a:r>
            <a:r>
              <a:rPr lang="en-US" dirty="0"/>
              <a:t>, </a:t>
            </a:r>
            <a:r>
              <a:rPr lang="en-US" dirty="0" err="1"/>
              <a:t>alcaloză</a:t>
            </a:r>
            <a:r>
              <a:rPr lang="en-US" dirty="0"/>
              <a:t>. </a:t>
            </a:r>
            <a:r>
              <a:rPr lang="en-US" dirty="0" err="1"/>
              <a:t>Acidoza</a:t>
            </a:r>
            <a:r>
              <a:rPr lang="en-US" dirty="0"/>
              <a:t> </a:t>
            </a:r>
            <a:r>
              <a:rPr lang="en-US" dirty="0" err="1"/>
              <a:t>metabolică</a:t>
            </a:r>
            <a:r>
              <a:rPr lang="en-US" dirty="0"/>
              <a:t> </a:t>
            </a:r>
            <a:r>
              <a:rPr lang="en-US" dirty="0" err="1"/>
              <a:t>poate</a:t>
            </a:r>
            <a:r>
              <a:rPr lang="en-US" dirty="0"/>
              <a:t> </a:t>
            </a:r>
            <a:r>
              <a:rPr lang="en-US" dirty="0" err="1"/>
              <a:t>proveni</a:t>
            </a:r>
            <a:r>
              <a:rPr lang="en-US" dirty="0"/>
              <a:t> din </a:t>
            </a:r>
            <a:r>
              <a:rPr lang="en-US" dirty="0" err="1"/>
              <a:t>îndepărtarea</a:t>
            </a:r>
            <a:r>
              <a:rPr lang="en-US" dirty="0"/>
              <a:t> </a:t>
            </a:r>
            <a:r>
              <a:rPr lang="en-US" dirty="0" err="1"/>
              <a:t>excesivă</a:t>
            </a:r>
            <a:r>
              <a:rPr lang="en-US" dirty="0"/>
              <a:t> a HCO3-ului din organism </a:t>
            </a:r>
            <a:r>
              <a:rPr lang="en-US" dirty="0" err="1"/>
              <a:t>în</a:t>
            </a:r>
            <a:r>
              <a:rPr lang="en-US" dirty="0"/>
              <a:t> </a:t>
            </a:r>
            <a:r>
              <a:rPr lang="en-US" dirty="0" err="1"/>
              <a:t>lichide</a:t>
            </a:r>
            <a:r>
              <a:rPr lang="en-US" dirty="0"/>
              <a:t> </a:t>
            </a:r>
            <a:r>
              <a:rPr lang="en-US" dirty="0" err="1"/>
              <a:t>alcaline</a:t>
            </a:r>
            <a:r>
              <a:rPr lang="en-US" dirty="0"/>
              <a:t> (de </a:t>
            </a:r>
            <a:r>
              <a:rPr lang="en-US" dirty="0" err="1"/>
              <a:t>exemplu</a:t>
            </a:r>
            <a:r>
              <a:rPr lang="en-US" dirty="0"/>
              <a:t>, </a:t>
            </a:r>
            <a:r>
              <a:rPr lang="en-US" dirty="0" err="1"/>
              <a:t>diaree</a:t>
            </a:r>
            <a:r>
              <a:rPr lang="en-US" dirty="0"/>
              <a:t> </a:t>
            </a:r>
            <a:r>
              <a:rPr lang="en-US" dirty="0" err="1"/>
              <a:t>sau</a:t>
            </a:r>
            <a:r>
              <a:rPr lang="en-US" dirty="0"/>
              <a:t> </a:t>
            </a:r>
            <a:r>
              <a:rPr lang="en-US" dirty="0" err="1"/>
              <a:t>urină</a:t>
            </a:r>
            <a:r>
              <a:rPr lang="en-US" dirty="0"/>
              <a:t>), din </a:t>
            </a:r>
            <a:r>
              <a:rPr lang="en-US" dirty="0" err="1"/>
              <a:t>reducerea</a:t>
            </a:r>
            <a:r>
              <a:rPr lang="en-US" dirty="0"/>
              <a:t> </a:t>
            </a:r>
            <a:r>
              <a:rPr lang="en-US" dirty="0" err="1"/>
              <a:t>excreției</a:t>
            </a:r>
            <a:r>
              <a:rPr lang="en-US" dirty="0"/>
              <a:t> </a:t>
            </a:r>
            <a:r>
              <a:rPr lang="en-US" dirty="0" err="1"/>
              <a:t>acide</a:t>
            </a:r>
            <a:r>
              <a:rPr lang="en-US" dirty="0"/>
              <a:t> de </a:t>
            </a:r>
            <a:r>
              <a:rPr lang="en-US" dirty="0" err="1"/>
              <a:t>către</a:t>
            </a:r>
            <a:r>
              <a:rPr lang="en-US" dirty="0"/>
              <a:t> </a:t>
            </a:r>
            <a:r>
              <a:rPr lang="en-US" dirty="0" err="1"/>
              <a:t>rinichi</a:t>
            </a:r>
            <a:r>
              <a:rPr lang="en-US" dirty="0"/>
              <a:t> (de </a:t>
            </a:r>
            <a:r>
              <a:rPr lang="en-US" dirty="0" err="1"/>
              <a:t>exemplu</a:t>
            </a:r>
            <a:r>
              <a:rPr lang="en-US" dirty="0"/>
              <a:t>, </a:t>
            </a:r>
            <a:r>
              <a:rPr lang="en-US" dirty="0" err="1"/>
              <a:t>boala</a:t>
            </a:r>
            <a:r>
              <a:rPr lang="en-US" dirty="0"/>
              <a:t> </a:t>
            </a:r>
            <a:r>
              <a:rPr lang="en-US" dirty="0" err="1"/>
              <a:t>renală</a:t>
            </a:r>
            <a:r>
              <a:rPr lang="en-US" dirty="0"/>
              <a:t>) </a:t>
            </a:r>
            <a:r>
              <a:rPr lang="en-US" dirty="0" err="1"/>
              <a:t>sau</a:t>
            </a:r>
            <a:r>
              <a:rPr lang="en-US" dirty="0"/>
              <a:t> </a:t>
            </a:r>
            <a:r>
              <a:rPr lang="en-US" dirty="0" err="1"/>
              <a:t>prin</a:t>
            </a:r>
            <a:r>
              <a:rPr lang="en-US" dirty="0"/>
              <a:t> </a:t>
            </a:r>
            <a:r>
              <a:rPr lang="en-US" dirty="0" err="1"/>
              <a:t>adăugarea</a:t>
            </a:r>
            <a:r>
              <a:rPr lang="en-US" dirty="0"/>
              <a:t> </a:t>
            </a:r>
            <a:r>
              <a:rPr lang="en-US" dirty="0" err="1"/>
              <a:t>excesivă</a:t>
            </a:r>
            <a:r>
              <a:rPr lang="en-US" dirty="0"/>
              <a:t> de </a:t>
            </a:r>
            <a:r>
              <a:rPr lang="en-US" dirty="0" err="1"/>
              <a:t>protoni</a:t>
            </a:r>
            <a:r>
              <a:rPr lang="en-US" dirty="0"/>
              <a:t> la </a:t>
            </a:r>
            <a:r>
              <a:rPr lang="en-US" dirty="0" err="1"/>
              <a:t>corp</a:t>
            </a:r>
            <a:r>
              <a:rPr lang="en-US" dirty="0"/>
              <a:t> (de </a:t>
            </a:r>
            <a:r>
              <a:rPr lang="en-US" dirty="0" err="1"/>
              <a:t>exemplu</a:t>
            </a:r>
            <a:r>
              <a:rPr lang="en-US" dirty="0"/>
              <a:t>, </a:t>
            </a:r>
            <a:r>
              <a:rPr lang="en-US" dirty="0" err="1"/>
              <a:t>ingerarea</a:t>
            </a:r>
            <a:r>
              <a:rPr lang="en-US" dirty="0"/>
              <a:t> de NH4Cl </a:t>
            </a:r>
            <a:r>
              <a:rPr lang="en-US" dirty="0" err="1"/>
              <a:t>sau</a:t>
            </a:r>
            <a:r>
              <a:rPr lang="en-US" dirty="0"/>
              <a:t> </a:t>
            </a:r>
            <a:r>
              <a:rPr lang="en-US" dirty="0" err="1"/>
              <a:t>producția</a:t>
            </a:r>
            <a:r>
              <a:rPr lang="en-US" dirty="0"/>
              <a:t> </a:t>
            </a:r>
            <a:r>
              <a:rPr lang="en-US" dirty="0" err="1"/>
              <a:t>crescută</a:t>
            </a:r>
            <a:r>
              <a:rPr lang="en-US" dirty="0"/>
              <a:t> de acid lactic </a:t>
            </a:r>
            <a:r>
              <a:rPr lang="en-US" dirty="0" err="1"/>
              <a:t>sau</a:t>
            </a:r>
            <a:r>
              <a:rPr lang="en-US" dirty="0"/>
              <a:t> de </a:t>
            </a:r>
            <a:r>
              <a:rPr lang="en-US" dirty="0" err="1"/>
              <a:t>corpul</a:t>
            </a:r>
            <a:r>
              <a:rPr lang="en-US" dirty="0"/>
              <a:t> de </a:t>
            </a:r>
            <a:r>
              <a:rPr lang="en-US" dirty="0" err="1"/>
              <a:t>cetonă</a:t>
            </a:r>
            <a:r>
              <a:rPr lang="en-US" dirty="0"/>
              <a:t>). </a:t>
            </a:r>
            <a:endParaRPr lang="en-US" dirty="0" smtClean="0"/>
          </a:p>
          <a:p>
            <a:pPr algn="just"/>
            <a:r>
              <a:rPr lang="en-US" dirty="0"/>
              <a:t> </a:t>
            </a:r>
            <a:r>
              <a:rPr lang="en-US" dirty="0" smtClean="0"/>
              <a:t>      </a:t>
            </a:r>
            <a:r>
              <a:rPr lang="en-US" dirty="0" err="1" smtClean="0"/>
              <a:t>În</a:t>
            </a:r>
            <a:r>
              <a:rPr lang="en-US" dirty="0" smtClean="0"/>
              <a:t> </a:t>
            </a:r>
            <a:r>
              <a:rPr lang="en-US" dirty="0" err="1"/>
              <a:t>schimb</a:t>
            </a:r>
            <a:r>
              <a:rPr lang="en-US" dirty="0"/>
              <a:t>, </a:t>
            </a:r>
            <a:r>
              <a:rPr lang="en-US" dirty="0" err="1"/>
              <a:t>alcaloza</a:t>
            </a:r>
            <a:r>
              <a:rPr lang="en-US" dirty="0"/>
              <a:t> </a:t>
            </a:r>
            <a:r>
              <a:rPr lang="en-US" dirty="0" err="1"/>
              <a:t>metabolică</a:t>
            </a:r>
            <a:r>
              <a:rPr lang="en-US" dirty="0"/>
              <a:t> </a:t>
            </a:r>
            <a:r>
              <a:rPr lang="en-US" dirty="0" err="1"/>
              <a:t>este</a:t>
            </a:r>
            <a:r>
              <a:rPr lang="en-US" dirty="0"/>
              <a:t> </a:t>
            </a:r>
            <a:r>
              <a:rPr lang="en-US" dirty="0" err="1"/>
              <a:t>asociată</a:t>
            </a:r>
            <a:r>
              <a:rPr lang="en-US" dirty="0"/>
              <a:t> cu </a:t>
            </a:r>
            <a:r>
              <a:rPr lang="en-US" dirty="0" err="1"/>
              <a:t>creșterea</a:t>
            </a:r>
            <a:r>
              <a:rPr lang="en-US" dirty="0"/>
              <a:t> pH-</a:t>
            </a:r>
            <a:r>
              <a:rPr lang="en-US" dirty="0" err="1"/>
              <a:t>ului</a:t>
            </a:r>
            <a:r>
              <a:rPr lang="en-US" dirty="0"/>
              <a:t> </a:t>
            </a:r>
            <a:r>
              <a:rPr lang="en-US" dirty="0" err="1"/>
              <a:t>plasmei</a:t>
            </a:r>
            <a:r>
              <a:rPr lang="en-US" dirty="0"/>
              <a:t> </a:t>
            </a:r>
            <a:r>
              <a:rPr lang="en-US" dirty="0" err="1"/>
              <a:t>și</a:t>
            </a:r>
            <a:r>
              <a:rPr lang="en-US" dirty="0"/>
              <a:t> cu </a:t>
            </a:r>
            <a:r>
              <a:rPr lang="en-US" dirty="0" err="1"/>
              <a:t>creșterea</a:t>
            </a:r>
            <a:r>
              <a:rPr lang="en-US" dirty="0"/>
              <a:t> </a:t>
            </a:r>
            <a:r>
              <a:rPr lang="en-US" dirty="0" err="1"/>
              <a:t>concentrației</a:t>
            </a:r>
            <a:r>
              <a:rPr lang="en-US" dirty="0"/>
              <a:t> de </a:t>
            </a:r>
            <a:r>
              <a:rPr lang="en-US" dirty="0" err="1"/>
              <a:t>plasmă</a:t>
            </a:r>
            <a:r>
              <a:rPr lang="en-US" dirty="0"/>
              <a:t> HCO3-ul. </a:t>
            </a:r>
            <a:r>
              <a:rPr lang="en-US" dirty="0" err="1"/>
              <a:t>Această</a:t>
            </a:r>
            <a:r>
              <a:rPr lang="en-US" dirty="0"/>
              <a:t> </a:t>
            </a:r>
            <a:r>
              <a:rPr lang="en-US" dirty="0" err="1"/>
              <a:t>afecțiune</a:t>
            </a:r>
            <a:r>
              <a:rPr lang="en-US" dirty="0"/>
              <a:t> </a:t>
            </a:r>
            <a:r>
              <a:rPr lang="en-US" dirty="0" err="1"/>
              <a:t>acidă</a:t>
            </a:r>
            <a:r>
              <a:rPr lang="en-US" dirty="0"/>
              <a:t> </a:t>
            </a:r>
            <a:r>
              <a:rPr lang="en-US" dirty="0" err="1"/>
              <a:t>este</a:t>
            </a:r>
            <a:r>
              <a:rPr lang="en-US" dirty="0"/>
              <a:t> </a:t>
            </a:r>
            <a:r>
              <a:rPr lang="en-US" dirty="0" err="1"/>
              <a:t>comună</a:t>
            </a:r>
            <a:r>
              <a:rPr lang="en-US" dirty="0"/>
              <a:t> </a:t>
            </a:r>
            <a:r>
              <a:rPr lang="en-US" dirty="0" err="1"/>
              <a:t>vărsărilor</a:t>
            </a:r>
            <a:r>
              <a:rPr lang="en-US" dirty="0"/>
              <a:t> (de </a:t>
            </a:r>
            <a:r>
              <a:rPr lang="en-US" dirty="0" err="1"/>
              <a:t>exemplu</a:t>
            </a:r>
            <a:r>
              <a:rPr lang="en-US" dirty="0"/>
              <a:t>, </a:t>
            </a:r>
            <a:r>
              <a:rPr lang="en-US" dirty="0" err="1"/>
              <a:t>pierderea</a:t>
            </a:r>
            <a:r>
              <a:rPr lang="en-US" dirty="0"/>
              <a:t> de H+, Cl), K+ </a:t>
            </a:r>
            <a:r>
              <a:rPr lang="en-US" dirty="0" err="1"/>
              <a:t>și</a:t>
            </a:r>
            <a:r>
              <a:rPr lang="en-US" dirty="0"/>
              <a:t> H2O din organism).</a:t>
            </a:r>
          </a:p>
        </p:txBody>
      </p:sp>
    </p:spTree>
    <p:extLst>
      <p:ext uri="{BB962C8B-B14F-4D97-AF65-F5344CB8AC3E}">
        <p14:creationId xmlns:p14="http://schemas.microsoft.com/office/powerpoint/2010/main" val="12266823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604446"/>
            <a:ext cx="8064896" cy="584775"/>
          </a:xfrm>
          <a:prstGeom prst="rect">
            <a:avLst/>
          </a:prstGeom>
          <a:noFill/>
        </p:spPr>
        <p:txBody>
          <a:bodyPr wrap="square" rtlCol="0">
            <a:spAutoFit/>
          </a:bodyPr>
          <a:lstStyle/>
          <a:p>
            <a:pPr algn="ctr"/>
            <a:r>
              <a:rPr lang="en-GB" dirty="0" smtClean="0"/>
              <a:t> </a:t>
            </a:r>
            <a:r>
              <a:rPr lang="en-GB" sz="3200" dirty="0" smtClean="0"/>
              <a:t>pH-</a:t>
            </a:r>
            <a:r>
              <a:rPr lang="en-GB" sz="3200" dirty="0" err="1" smtClean="0"/>
              <a:t>ul</a:t>
            </a:r>
            <a:r>
              <a:rPr lang="en-GB" sz="3200" dirty="0" smtClean="0"/>
              <a:t> in </a:t>
            </a:r>
            <a:r>
              <a:rPr lang="en-GB" sz="3200" dirty="0" err="1" smtClean="0"/>
              <a:t>solvati</a:t>
            </a:r>
            <a:endParaRPr lang="en-US" dirty="0"/>
          </a:p>
        </p:txBody>
      </p:sp>
      <p:sp>
        <p:nvSpPr>
          <p:cNvPr id="3" name="TextBox 2"/>
          <p:cNvSpPr txBox="1"/>
          <p:nvPr/>
        </p:nvSpPr>
        <p:spPr>
          <a:xfrm>
            <a:off x="539552" y="1556792"/>
            <a:ext cx="8064896" cy="4247317"/>
          </a:xfrm>
          <a:prstGeom prst="rect">
            <a:avLst/>
          </a:prstGeom>
          <a:noFill/>
        </p:spPr>
        <p:txBody>
          <a:bodyPr wrap="square" rtlCol="0" anchor="ctr">
            <a:spAutoFit/>
          </a:bodyPr>
          <a:lstStyle/>
          <a:p>
            <a:pPr marL="285750" indent="-285750" algn="just">
              <a:buFont typeface="Wingdings" panose="05000000000000000000" pitchFamily="2" charset="2"/>
              <a:buChar char="Ø"/>
            </a:pPr>
            <a:r>
              <a:rPr lang="en-US" dirty="0" smtClean="0"/>
              <a:t>     </a:t>
            </a:r>
            <a:r>
              <a:rPr lang="en-US" dirty="0" err="1" smtClean="0"/>
              <a:t>Intervalul</a:t>
            </a:r>
            <a:r>
              <a:rPr lang="en-US" dirty="0" smtClean="0"/>
              <a:t> </a:t>
            </a:r>
            <a:r>
              <a:rPr lang="en-US" dirty="0" err="1"/>
              <a:t>obisnuit</a:t>
            </a:r>
            <a:r>
              <a:rPr lang="en-US" dirty="0"/>
              <a:t> de </a:t>
            </a:r>
            <a:r>
              <a:rPr lang="en-US" dirty="0" err="1"/>
              <a:t>valori</a:t>
            </a:r>
            <a:r>
              <a:rPr lang="en-US" dirty="0"/>
              <a:t> ale pH-</a:t>
            </a:r>
            <a:r>
              <a:rPr lang="en-US" dirty="0" err="1"/>
              <a:t>ului</a:t>
            </a:r>
            <a:r>
              <a:rPr lang="en-US" dirty="0"/>
              <a:t> </a:t>
            </a:r>
            <a:r>
              <a:rPr lang="en-US" dirty="0" err="1"/>
              <a:t>intalnit</a:t>
            </a:r>
            <a:r>
              <a:rPr lang="en-US" dirty="0"/>
              <a:t> </a:t>
            </a:r>
            <a:r>
              <a:rPr lang="en-US" dirty="0" err="1"/>
              <a:t>este</a:t>
            </a:r>
            <a:r>
              <a:rPr lang="en-US" dirty="0"/>
              <a:t> </a:t>
            </a:r>
            <a:r>
              <a:rPr lang="en-US" dirty="0" err="1"/>
              <a:t>intre</a:t>
            </a:r>
            <a:r>
              <a:rPr lang="en-US" dirty="0"/>
              <a:t> 0 </a:t>
            </a:r>
            <a:r>
              <a:rPr lang="en-US" dirty="0" err="1"/>
              <a:t>si</a:t>
            </a:r>
            <a:r>
              <a:rPr lang="en-US" dirty="0"/>
              <a:t> 14, 0 </a:t>
            </a:r>
            <a:r>
              <a:rPr lang="en-US" dirty="0" err="1"/>
              <a:t>fiind</a:t>
            </a:r>
            <a:r>
              <a:rPr lang="en-US" dirty="0"/>
              <a:t> </a:t>
            </a:r>
            <a:r>
              <a:rPr lang="en-US" dirty="0" err="1"/>
              <a:t>valoarea</a:t>
            </a:r>
            <a:r>
              <a:rPr lang="en-US" dirty="0"/>
              <a:t> </a:t>
            </a:r>
            <a:r>
              <a:rPr lang="en-US" dirty="0" err="1"/>
              <a:t>acidului</a:t>
            </a:r>
            <a:r>
              <a:rPr lang="en-US" dirty="0"/>
              <a:t> </a:t>
            </a:r>
            <a:r>
              <a:rPr lang="en-US" dirty="0" err="1"/>
              <a:t>clorhidric</a:t>
            </a:r>
            <a:r>
              <a:rPr lang="en-US" dirty="0"/>
              <a:t> </a:t>
            </a:r>
            <a:r>
              <a:rPr lang="en-US" dirty="0" err="1"/>
              <a:t>concentrat</a:t>
            </a:r>
            <a:r>
              <a:rPr lang="en-US" dirty="0"/>
              <a:t> (1 M </a:t>
            </a:r>
            <a:r>
              <a:rPr lang="en-US" dirty="0" err="1"/>
              <a:t>HCl</a:t>
            </a:r>
            <a:r>
              <a:rPr lang="en-US" dirty="0"/>
              <a:t>), 7 </a:t>
            </a:r>
            <a:r>
              <a:rPr lang="en-US" dirty="0" err="1"/>
              <a:t>valoarea</a:t>
            </a:r>
            <a:r>
              <a:rPr lang="en-US" dirty="0"/>
              <a:t> </a:t>
            </a:r>
            <a:r>
              <a:rPr lang="en-US" dirty="0" err="1"/>
              <a:t>pentru</a:t>
            </a:r>
            <a:r>
              <a:rPr lang="en-US" dirty="0"/>
              <a:t> </a:t>
            </a:r>
            <a:r>
              <a:rPr lang="en-US" dirty="0" err="1"/>
              <a:t>apa</a:t>
            </a:r>
            <a:r>
              <a:rPr lang="en-US" dirty="0"/>
              <a:t> </a:t>
            </a:r>
            <a:r>
              <a:rPr lang="en-US" dirty="0" err="1"/>
              <a:t>pura</a:t>
            </a:r>
            <a:r>
              <a:rPr lang="en-US" dirty="0"/>
              <a:t> (pH </a:t>
            </a:r>
            <a:r>
              <a:rPr lang="en-US" dirty="0" err="1"/>
              <a:t>neutru</a:t>
            </a:r>
            <a:r>
              <a:rPr lang="en-US" dirty="0"/>
              <a:t>) </a:t>
            </a:r>
            <a:r>
              <a:rPr lang="en-US" dirty="0" err="1"/>
              <a:t>si</a:t>
            </a:r>
            <a:r>
              <a:rPr lang="en-US" dirty="0"/>
              <a:t> 14 </a:t>
            </a:r>
            <a:r>
              <a:rPr lang="en-US" dirty="0" err="1"/>
              <a:t>fiind</a:t>
            </a:r>
            <a:r>
              <a:rPr lang="en-US" dirty="0"/>
              <a:t> </a:t>
            </a:r>
            <a:r>
              <a:rPr lang="en-US" dirty="0" err="1"/>
              <a:t>valoarea</a:t>
            </a:r>
            <a:r>
              <a:rPr lang="en-US" dirty="0"/>
              <a:t> </a:t>
            </a:r>
            <a:r>
              <a:rPr lang="en-US" dirty="0" err="1"/>
              <a:t>pentru</a:t>
            </a:r>
            <a:r>
              <a:rPr lang="en-US" dirty="0"/>
              <a:t> </a:t>
            </a:r>
            <a:r>
              <a:rPr lang="en-US" dirty="0" err="1"/>
              <a:t>hidroxidul</a:t>
            </a:r>
            <a:r>
              <a:rPr lang="en-US" dirty="0"/>
              <a:t> de </a:t>
            </a:r>
            <a:r>
              <a:rPr lang="en-US" dirty="0" err="1"/>
              <a:t>sodiu</a:t>
            </a:r>
            <a:r>
              <a:rPr lang="en-US" dirty="0"/>
              <a:t> </a:t>
            </a:r>
            <a:r>
              <a:rPr lang="en-US" dirty="0" err="1"/>
              <a:t>concentrat</a:t>
            </a:r>
            <a:r>
              <a:rPr lang="en-US" dirty="0"/>
              <a:t> (1 M </a:t>
            </a:r>
            <a:r>
              <a:rPr lang="en-US" dirty="0" err="1"/>
              <a:t>NaOH</a:t>
            </a:r>
            <a:r>
              <a:rPr lang="en-US" dirty="0"/>
              <a:t>). Este </a:t>
            </a:r>
            <a:r>
              <a:rPr lang="en-US" dirty="0" err="1"/>
              <a:t>posibil</a:t>
            </a:r>
            <a:r>
              <a:rPr lang="en-US" dirty="0"/>
              <a:t> </a:t>
            </a:r>
            <a:r>
              <a:rPr lang="en-US" dirty="0" err="1"/>
              <a:t>să</a:t>
            </a:r>
            <a:r>
              <a:rPr lang="en-US" dirty="0"/>
              <a:t> se </a:t>
            </a:r>
            <a:r>
              <a:rPr lang="en-US" dirty="0" err="1"/>
              <a:t>obțină</a:t>
            </a:r>
            <a:r>
              <a:rPr lang="en-US" dirty="0"/>
              <a:t> un pH de -1 cu </a:t>
            </a:r>
            <a:r>
              <a:rPr lang="en-US" dirty="0" err="1"/>
              <a:t>HCl</a:t>
            </a:r>
            <a:r>
              <a:rPr lang="en-US" dirty="0"/>
              <a:t> 10 m, </a:t>
            </a:r>
            <a:r>
              <a:rPr lang="en-US" dirty="0" err="1"/>
              <a:t>dar</a:t>
            </a:r>
            <a:r>
              <a:rPr lang="en-US" dirty="0"/>
              <a:t> </a:t>
            </a:r>
            <a:r>
              <a:rPr lang="en-US" dirty="0" err="1"/>
              <a:t>aceasta</a:t>
            </a:r>
            <a:r>
              <a:rPr lang="en-US" dirty="0"/>
              <a:t> </a:t>
            </a:r>
            <a:r>
              <a:rPr lang="en-US" dirty="0" err="1"/>
              <a:t>este</a:t>
            </a:r>
            <a:r>
              <a:rPr lang="en-US" dirty="0"/>
              <a:t> o </a:t>
            </a:r>
            <a:r>
              <a:rPr lang="en-US" dirty="0" err="1"/>
              <a:t>limită</a:t>
            </a:r>
            <a:r>
              <a:rPr lang="en-US" dirty="0"/>
              <a:t> </a:t>
            </a:r>
            <a:r>
              <a:rPr lang="en-US" dirty="0" err="1"/>
              <a:t>practică</a:t>
            </a:r>
            <a:r>
              <a:rPr lang="en-US" dirty="0"/>
              <a:t> a </a:t>
            </a:r>
            <a:r>
              <a:rPr lang="en-US" dirty="0" err="1"/>
              <a:t>acidității</a:t>
            </a:r>
            <a:r>
              <a:rPr lang="en-US" dirty="0"/>
              <a:t>. La </a:t>
            </a:r>
            <a:r>
              <a:rPr lang="en-US" dirty="0" err="1"/>
              <a:t>cealaltă</a:t>
            </a:r>
            <a:r>
              <a:rPr lang="en-US" dirty="0"/>
              <a:t> </a:t>
            </a:r>
            <a:r>
              <a:rPr lang="en-US" dirty="0" err="1"/>
              <a:t>extremă</a:t>
            </a:r>
            <a:r>
              <a:rPr lang="en-US" dirty="0"/>
              <a:t>, o </a:t>
            </a:r>
            <a:r>
              <a:rPr lang="en-US" dirty="0" err="1"/>
              <a:t>soluție</a:t>
            </a:r>
            <a:r>
              <a:rPr lang="en-US" dirty="0"/>
              <a:t> de </a:t>
            </a:r>
            <a:r>
              <a:rPr lang="en-US" dirty="0" err="1"/>
              <a:t>NaOH</a:t>
            </a:r>
            <a:r>
              <a:rPr lang="en-US" dirty="0"/>
              <a:t> de 10 M </a:t>
            </a:r>
            <a:r>
              <a:rPr lang="en-US" dirty="0" err="1"/>
              <a:t>ar</a:t>
            </a:r>
            <a:r>
              <a:rPr lang="en-US" dirty="0"/>
              <a:t> </a:t>
            </a:r>
            <a:r>
              <a:rPr lang="en-US" dirty="0" err="1"/>
              <a:t>avea</a:t>
            </a:r>
            <a:r>
              <a:rPr lang="en-US" dirty="0"/>
              <a:t> un pH de 15</a:t>
            </a:r>
            <a:r>
              <a:rPr lang="en-US" dirty="0" smtClean="0"/>
              <a:t>.</a:t>
            </a:r>
          </a:p>
          <a:p>
            <a:pPr marL="285750" indent="-285750">
              <a:buFont typeface="Wingdings" panose="05000000000000000000" pitchFamily="2" charset="2"/>
              <a:buChar char="Ø"/>
            </a:pPr>
            <a:endParaRPr lang="en-US" dirty="0" smtClean="0"/>
          </a:p>
          <a:p>
            <a:pPr marL="285750" indent="-285750">
              <a:buFont typeface="Wingdings" panose="05000000000000000000" pitchFamily="2" charset="2"/>
              <a:buChar char="Ø"/>
            </a:pPr>
            <a:r>
              <a:rPr lang="en-US" dirty="0" smtClean="0"/>
              <a:t>      </a:t>
            </a:r>
            <a:r>
              <a:rPr lang="en-US" dirty="0" err="1" smtClean="0"/>
              <a:t>apă</a:t>
            </a:r>
            <a:r>
              <a:rPr lang="en-US" dirty="0" smtClean="0"/>
              <a:t> </a:t>
            </a:r>
            <a:r>
              <a:rPr lang="en-US" dirty="0" err="1"/>
              <a:t>pură</a:t>
            </a:r>
            <a:r>
              <a:rPr lang="en-US" dirty="0"/>
              <a:t>, </a:t>
            </a:r>
            <a:r>
              <a:rPr lang="en-US" dirty="0" err="1"/>
              <a:t>concentrația</a:t>
            </a:r>
            <a:r>
              <a:rPr lang="en-US" dirty="0"/>
              <a:t> </a:t>
            </a:r>
            <a:r>
              <a:rPr lang="en-US" dirty="0" err="1"/>
              <a:t>molară</a:t>
            </a:r>
            <a:r>
              <a:rPr lang="en-US" dirty="0"/>
              <a:t> a </a:t>
            </a:r>
            <a:r>
              <a:rPr lang="en-US" dirty="0" err="1"/>
              <a:t>ionilor</a:t>
            </a:r>
            <a:r>
              <a:rPr lang="en-US" dirty="0"/>
              <a:t> H+ </a:t>
            </a:r>
            <a:r>
              <a:rPr lang="en-US" dirty="0" err="1"/>
              <a:t>este</a:t>
            </a:r>
            <a:r>
              <a:rPr lang="en-US" dirty="0"/>
              <a:t> de 10-7 M, </a:t>
            </a:r>
            <a:r>
              <a:rPr lang="en-US" dirty="0" err="1"/>
              <a:t>iar</a:t>
            </a:r>
            <a:r>
              <a:rPr lang="en-US" dirty="0"/>
              <a:t> </a:t>
            </a:r>
            <a:r>
              <a:rPr lang="en-US" dirty="0" err="1"/>
              <a:t>concentrația</a:t>
            </a:r>
            <a:r>
              <a:rPr lang="en-US" dirty="0"/>
              <a:t> </a:t>
            </a:r>
            <a:r>
              <a:rPr lang="en-US" dirty="0" err="1"/>
              <a:t>ionilor</a:t>
            </a:r>
            <a:r>
              <a:rPr lang="en-US" dirty="0"/>
              <a:t> OH </a:t>
            </a:r>
            <a:r>
              <a:rPr lang="en-US" dirty="0" err="1"/>
              <a:t>este</a:t>
            </a:r>
            <a:r>
              <a:rPr lang="en-US" dirty="0"/>
              <a:t> de </a:t>
            </a:r>
            <a:r>
              <a:rPr lang="en-US" dirty="0" err="1"/>
              <a:t>asemenea</a:t>
            </a:r>
            <a:r>
              <a:rPr lang="en-US" dirty="0"/>
              <a:t> de 10-7 M. de </a:t>
            </a:r>
            <a:r>
              <a:rPr lang="en-US" dirty="0" err="1"/>
              <a:t>fapt</a:t>
            </a:r>
            <a:r>
              <a:rPr lang="en-US" dirty="0"/>
              <a:t>, </a:t>
            </a:r>
            <a:r>
              <a:rPr lang="en-US" dirty="0" err="1"/>
              <a:t>atunci</a:t>
            </a:r>
            <a:r>
              <a:rPr lang="en-US" dirty="0"/>
              <a:t> </a:t>
            </a:r>
            <a:r>
              <a:rPr lang="en-US" dirty="0" err="1"/>
              <a:t>când</a:t>
            </a:r>
            <a:r>
              <a:rPr lang="en-US" dirty="0"/>
              <a:t> </a:t>
            </a:r>
            <a:r>
              <a:rPr lang="en-US" dirty="0" err="1"/>
              <a:t>sunt</a:t>
            </a:r>
            <a:r>
              <a:rPr lang="en-US" dirty="0"/>
              <a:t> </a:t>
            </a:r>
            <a:r>
              <a:rPr lang="en-US" dirty="0" err="1"/>
              <a:t>analizate</a:t>
            </a:r>
            <a:r>
              <a:rPr lang="en-US" dirty="0"/>
              <a:t> </a:t>
            </a:r>
            <a:r>
              <a:rPr lang="en-US" dirty="0" err="1"/>
              <a:t>în</a:t>
            </a:r>
            <a:r>
              <a:rPr lang="en-US" dirty="0"/>
              <a:t> </a:t>
            </a:r>
            <a:r>
              <a:rPr lang="en-US" dirty="0" err="1"/>
              <a:t>detaliu</a:t>
            </a:r>
            <a:r>
              <a:rPr lang="en-US" dirty="0"/>
              <a:t>, </a:t>
            </a:r>
            <a:r>
              <a:rPr lang="en-US" dirty="0" err="1"/>
              <a:t>este</a:t>
            </a:r>
            <a:r>
              <a:rPr lang="en-US" dirty="0"/>
              <a:t> </a:t>
            </a:r>
            <a:r>
              <a:rPr lang="en-US" dirty="0" err="1"/>
              <a:t>mai</a:t>
            </a:r>
            <a:r>
              <a:rPr lang="en-US" dirty="0"/>
              <a:t> </a:t>
            </a:r>
            <a:r>
              <a:rPr lang="en-US" dirty="0" err="1"/>
              <a:t>precisă</a:t>
            </a:r>
            <a:r>
              <a:rPr lang="en-US" dirty="0"/>
              <a:t> </a:t>
            </a:r>
            <a:r>
              <a:rPr lang="en-US" dirty="0" err="1"/>
              <a:t>clasificarea</a:t>
            </a:r>
            <a:r>
              <a:rPr lang="en-US" dirty="0"/>
              <a:t> </a:t>
            </a:r>
            <a:r>
              <a:rPr lang="en-US" dirty="0" err="1"/>
              <a:t>concentrațiilor</a:t>
            </a:r>
            <a:r>
              <a:rPr lang="en-US" dirty="0"/>
              <a:t> ca </a:t>
            </a:r>
            <a:r>
              <a:rPr lang="en-US" dirty="0" err="1"/>
              <a:t>fiind</a:t>
            </a:r>
            <a:r>
              <a:rPr lang="en-US" dirty="0"/>
              <a:t> </a:t>
            </a:r>
            <a:r>
              <a:rPr lang="en-US" dirty="0" err="1"/>
              <a:t>cele</a:t>
            </a:r>
            <a:r>
              <a:rPr lang="en-US" dirty="0"/>
              <a:t> ale [H3O]+ </a:t>
            </a:r>
            <a:r>
              <a:rPr lang="en-US" dirty="0" err="1"/>
              <a:t>și</a:t>
            </a:r>
            <a:r>
              <a:rPr lang="en-US" dirty="0"/>
              <a:t> [OH]-. </a:t>
            </a:r>
            <a:r>
              <a:rPr lang="en-US" dirty="0" err="1"/>
              <a:t>Produsul</a:t>
            </a:r>
            <a:r>
              <a:rPr lang="en-US" dirty="0"/>
              <a:t> </a:t>
            </a:r>
            <a:r>
              <a:rPr lang="en-US" dirty="0" err="1"/>
              <a:t>concentrațiilor</a:t>
            </a:r>
            <a:r>
              <a:rPr lang="en-US" dirty="0"/>
              <a:t> de </a:t>
            </a:r>
            <a:r>
              <a:rPr lang="en-US" dirty="0" err="1"/>
              <a:t>ioni</a:t>
            </a:r>
            <a:r>
              <a:rPr lang="en-US" dirty="0"/>
              <a:t> </a:t>
            </a:r>
            <a:r>
              <a:rPr lang="en-US" dirty="0" err="1" smtClean="0"/>
              <a:t>pozitivi</a:t>
            </a:r>
            <a:r>
              <a:rPr lang="en-US" dirty="0" smtClean="0"/>
              <a:t> </a:t>
            </a:r>
            <a:r>
              <a:rPr lang="en-US" dirty="0" err="1"/>
              <a:t>și</a:t>
            </a:r>
            <a:r>
              <a:rPr lang="en-US" dirty="0"/>
              <a:t> </a:t>
            </a:r>
            <a:r>
              <a:rPr lang="en-US" dirty="0" err="1" smtClean="0"/>
              <a:t>negativi</a:t>
            </a:r>
            <a:r>
              <a:rPr lang="en-US" dirty="0" smtClean="0"/>
              <a:t> </a:t>
            </a:r>
            <a:r>
              <a:rPr lang="en-US" dirty="0" err="1"/>
              <a:t>este</a:t>
            </a:r>
            <a:r>
              <a:rPr lang="en-US" dirty="0"/>
              <a:t> 10-14 </a:t>
            </a:r>
            <a:r>
              <a:rPr lang="en-US" dirty="0" err="1"/>
              <a:t>în</a:t>
            </a:r>
            <a:r>
              <a:rPr lang="en-US" dirty="0"/>
              <a:t> </a:t>
            </a:r>
            <a:r>
              <a:rPr lang="en-US" dirty="0" err="1"/>
              <a:t>orice</a:t>
            </a:r>
            <a:r>
              <a:rPr lang="en-US" dirty="0"/>
              <a:t> </a:t>
            </a:r>
            <a:r>
              <a:rPr lang="en-US" dirty="0" err="1"/>
              <a:t>soluție</a:t>
            </a:r>
            <a:r>
              <a:rPr lang="en-US" dirty="0"/>
              <a:t> </a:t>
            </a:r>
            <a:r>
              <a:rPr lang="en-US" dirty="0" err="1"/>
              <a:t>apoasă</a:t>
            </a:r>
            <a:r>
              <a:rPr lang="en-US" dirty="0"/>
              <a:t> la 25°C.</a:t>
            </a:r>
          </a:p>
          <a:p>
            <a:pPr marL="285750" indent="-285750">
              <a:buFont typeface="Wingdings" panose="05000000000000000000" pitchFamily="2" charset="2"/>
              <a:buChar char="Ø"/>
            </a:pPr>
            <a:endParaRPr lang="en-US" dirty="0" smtClean="0"/>
          </a:p>
          <a:p>
            <a:pPr marL="285750" indent="-285750">
              <a:buFont typeface="Wingdings" panose="05000000000000000000" pitchFamily="2" charset="2"/>
              <a:buChar char="Ø"/>
            </a:pPr>
            <a:endParaRPr lang="en-US" dirty="0"/>
          </a:p>
          <a:p>
            <a:r>
              <a:rPr lang="en-US" dirty="0"/>
              <a:t> </a:t>
            </a:r>
          </a:p>
        </p:txBody>
      </p:sp>
    </p:spTree>
    <p:extLst>
      <p:ext uri="{BB962C8B-B14F-4D97-AF65-F5344CB8AC3E}">
        <p14:creationId xmlns:p14="http://schemas.microsoft.com/office/powerpoint/2010/main" val="35255490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8696" y="404664"/>
            <a:ext cx="8352928" cy="584775"/>
          </a:xfrm>
          <a:prstGeom prst="rect">
            <a:avLst/>
          </a:prstGeom>
          <a:noFill/>
        </p:spPr>
        <p:txBody>
          <a:bodyPr wrap="square" rtlCol="0">
            <a:spAutoFit/>
          </a:bodyPr>
          <a:lstStyle/>
          <a:p>
            <a:pPr algn="ctr"/>
            <a:r>
              <a:rPr lang="pt-BR" sz="3200" dirty="0" smtClean="0"/>
              <a:t>Metode de masurare a pH-ului  </a:t>
            </a:r>
            <a:endParaRPr lang="pt-BR" sz="3200" dirty="0"/>
          </a:p>
        </p:txBody>
      </p:sp>
      <p:sp>
        <p:nvSpPr>
          <p:cNvPr id="6" name="TextBox 5"/>
          <p:cNvSpPr txBox="1"/>
          <p:nvPr/>
        </p:nvSpPr>
        <p:spPr>
          <a:xfrm>
            <a:off x="452712" y="1052736"/>
            <a:ext cx="8208912" cy="6463308"/>
          </a:xfrm>
          <a:prstGeom prst="rect">
            <a:avLst/>
          </a:prstGeom>
          <a:noFill/>
        </p:spPr>
        <p:txBody>
          <a:bodyPr wrap="square" rtlCol="0" anchor="ctr">
            <a:spAutoFit/>
          </a:bodyPr>
          <a:lstStyle/>
          <a:p>
            <a:pPr marL="285750" indent="-285750" algn="just">
              <a:buFont typeface="Wingdings" panose="05000000000000000000" pitchFamily="2" charset="2"/>
              <a:buChar char="Ø"/>
            </a:pPr>
            <a:r>
              <a:rPr lang="en-US" dirty="0" smtClean="0"/>
              <a:t>    </a:t>
            </a:r>
            <a:r>
              <a:rPr lang="en-US" dirty="0" err="1" smtClean="0"/>
              <a:t>Contoarele</a:t>
            </a:r>
            <a:r>
              <a:rPr lang="en-US" dirty="0" smtClean="0"/>
              <a:t> </a:t>
            </a:r>
            <a:r>
              <a:rPr lang="en-US" dirty="0" err="1"/>
              <a:t>pentru</a:t>
            </a:r>
            <a:r>
              <a:rPr lang="en-US" dirty="0"/>
              <a:t> </a:t>
            </a:r>
            <a:r>
              <a:rPr lang="en-US" dirty="0" err="1"/>
              <a:t>măsurarea</a:t>
            </a:r>
            <a:r>
              <a:rPr lang="en-US" dirty="0"/>
              <a:t> pH-</a:t>
            </a:r>
            <a:r>
              <a:rPr lang="en-US" dirty="0" err="1"/>
              <a:t>ului</a:t>
            </a:r>
            <a:r>
              <a:rPr lang="en-US" dirty="0"/>
              <a:t> pot da </a:t>
            </a:r>
            <a:r>
              <a:rPr lang="en-US" dirty="0" err="1"/>
              <a:t>valori</a:t>
            </a:r>
            <a:r>
              <a:rPr lang="en-US" dirty="0"/>
              <a:t> </a:t>
            </a:r>
            <a:r>
              <a:rPr lang="en-US" dirty="0" err="1"/>
              <a:t>numerice</a:t>
            </a:r>
            <a:r>
              <a:rPr lang="en-US" dirty="0"/>
              <a:t> precise, </a:t>
            </a:r>
            <a:r>
              <a:rPr lang="en-US" dirty="0" err="1"/>
              <a:t>dar</a:t>
            </a:r>
            <a:r>
              <a:rPr lang="en-US" dirty="0"/>
              <a:t> se pot </a:t>
            </a:r>
            <a:r>
              <a:rPr lang="en-US" dirty="0" err="1"/>
              <a:t>obține</a:t>
            </a:r>
            <a:r>
              <a:rPr lang="en-US" dirty="0"/>
              <a:t> </a:t>
            </a:r>
            <a:r>
              <a:rPr lang="en-US" dirty="0" err="1"/>
              <a:t>valori</a:t>
            </a:r>
            <a:r>
              <a:rPr lang="en-US" dirty="0"/>
              <a:t> </a:t>
            </a:r>
            <a:r>
              <a:rPr lang="en-US" dirty="0" err="1"/>
              <a:t>aproximative</a:t>
            </a:r>
            <a:r>
              <a:rPr lang="en-US" dirty="0"/>
              <a:t> cu </a:t>
            </a:r>
            <a:r>
              <a:rPr lang="en-US" dirty="0" err="1"/>
              <a:t>diferiți</a:t>
            </a:r>
            <a:r>
              <a:rPr lang="en-US" dirty="0"/>
              <a:t> </a:t>
            </a:r>
            <a:r>
              <a:rPr lang="en-US" dirty="0" err="1"/>
              <a:t>indicatori</a:t>
            </a:r>
            <a:r>
              <a:rPr lang="en-US" dirty="0"/>
              <a:t>. </a:t>
            </a:r>
            <a:r>
              <a:rPr lang="en-US" dirty="0" err="1"/>
              <a:t>Hârtia</a:t>
            </a:r>
            <a:r>
              <a:rPr lang="en-US" dirty="0"/>
              <a:t> </a:t>
            </a:r>
            <a:r>
              <a:rPr lang="en-US" dirty="0" err="1"/>
              <a:t>roșie</a:t>
            </a:r>
            <a:r>
              <a:rPr lang="en-US" dirty="0"/>
              <a:t> </a:t>
            </a:r>
            <a:r>
              <a:rPr lang="en-US" dirty="0" err="1"/>
              <a:t>și</a:t>
            </a:r>
            <a:r>
              <a:rPr lang="en-US" dirty="0"/>
              <a:t> </a:t>
            </a:r>
            <a:r>
              <a:rPr lang="en-US" dirty="0" err="1"/>
              <a:t>albastră</a:t>
            </a:r>
            <a:r>
              <a:rPr lang="en-US" dirty="0"/>
              <a:t> de </a:t>
            </a:r>
            <a:r>
              <a:rPr lang="en-US" dirty="0" err="1"/>
              <a:t>turnesol</a:t>
            </a:r>
            <a:r>
              <a:rPr lang="en-US" dirty="0"/>
              <a:t> a </a:t>
            </a:r>
            <a:r>
              <a:rPr lang="en-US" dirty="0" err="1"/>
              <a:t>fost</a:t>
            </a:r>
            <a:r>
              <a:rPr lang="en-US" dirty="0"/>
              <a:t> </a:t>
            </a:r>
            <a:r>
              <a:rPr lang="en-US" dirty="0" err="1"/>
              <a:t>unul</a:t>
            </a:r>
            <a:r>
              <a:rPr lang="en-US" dirty="0"/>
              <a:t> </a:t>
            </a:r>
            <a:r>
              <a:rPr lang="en-US" dirty="0" err="1"/>
              <a:t>dintre</a:t>
            </a:r>
            <a:r>
              <a:rPr lang="en-US" dirty="0"/>
              <a:t> </a:t>
            </a:r>
            <a:r>
              <a:rPr lang="en-US" dirty="0" err="1"/>
              <a:t>indicatorii</a:t>
            </a:r>
            <a:r>
              <a:rPr lang="en-US" dirty="0"/>
              <a:t> </a:t>
            </a:r>
            <a:r>
              <a:rPr lang="en-US" dirty="0" err="1"/>
              <a:t>comuni</a:t>
            </a:r>
            <a:r>
              <a:rPr lang="en-US" dirty="0"/>
              <a:t>. </a:t>
            </a:r>
            <a:r>
              <a:rPr lang="en-US" dirty="0" err="1"/>
              <a:t>Hârtia</a:t>
            </a:r>
            <a:r>
              <a:rPr lang="en-US" dirty="0"/>
              <a:t> </a:t>
            </a:r>
            <a:r>
              <a:rPr lang="en-US" dirty="0" err="1"/>
              <a:t>roșie</a:t>
            </a:r>
            <a:r>
              <a:rPr lang="en-US" dirty="0"/>
              <a:t> de </a:t>
            </a:r>
            <a:r>
              <a:rPr lang="en-US" dirty="0" err="1"/>
              <a:t>turnesol</a:t>
            </a:r>
            <a:r>
              <a:rPr lang="en-US" dirty="0"/>
              <a:t> </a:t>
            </a:r>
            <a:r>
              <a:rPr lang="en-US" dirty="0" err="1"/>
              <a:t>devine</a:t>
            </a:r>
            <a:r>
              <a:rPr lang="en-US" dirty="0"/>
              <a:t> </a:t>
            </a:r>
            <a:r>
              <a:rPr lang="en-US" dirty="0" err="1"/>
              <a:t>albastră</a:t>
            </a:r>
            <a:r>
              <a:rPr lang="en-US" dirty="0"/>
              <a:t> la un pH de </a:t>
            </a:r>
            <a:r>
              <a:rPr lang="en-US" dirty="0" err="1"/>
              <a:t>bază</a:t>
            </a:r>
            <a:r>
              <a:rPr lang="en-US" dirty="0"/>
              <a:t> de </a:t>
            </a:r>
            <a:r>
              <a:rPr lang="en-US" dirty="0" err="1"/>
              <a:t>aproximativ</a:t>
            </a:r>
            <a:r>
              <a:rPr lang="en-US" dirty="0"/>
              <a:t> 8, </a:t>
            </a:r>
            <a:r>
              <a:rPr lang="en-US" dirty="0" err="1"/>
              <a:t>iar</a:t>
            </a:r>
            <a:r>
              <a:rPr lang="en-US" dirty="0"/>
              <a:t> </a:t>
            </a:r>
            <a:r>
              <a:rPr lang="en-US" dirty="0" err="1"/>
              <a:t>hârtia</a:t>
            </a:r>
            <a:r>
              <a:rPr lang="en-US" dirty="0"/>
              <a:t> </a:t>
            </a:r>
            <a:r>
              <a:rPr lang="en-US" dirty="0" err="1"/>
              <a:t>albastră</a:t>
            </a:r>
            <a:r>
              <a:rPr lang="en-US" dirty="0"/>
              <a:t> de </a:t>
            </a:r>
            <a:r>
              <a:rPr lang="en-US" dirty="0" err="1"/>
              <a:t>turnesol</a:t>
            </a:r>
            <a:r>
              <a:rPr lang="en-US" dirty="0"/>
              <a:t> se </a:t>
            </a:r>
            <a:r>
              <a:rPr lang="en-US" dirty="0" err="1"/>
              <a:t>înroșește</a:t>
            </a:r>
            <a:r>
              <a:rPr lang="en-US" dirty="0"/>
              <a:t> la un pH acid de </a:t>
            </a:r>
            <a:r>
              <a:rPr lang="en-US" dirty="0" err="1"/>
              <a:t>aproximativ</a:t>
            </a:r>
            <a:r>
              <a:rPr lang="en-US" dirty="0"/>
              <a:t> 5. </a:t>
            </a:r>
            <a:r>
              <a:rPr lang="en-US" dirty="0" err="1"/>
              <a:t>Valoarea</a:t>
            </a:r>
            <a:r>
              <a:rPr lang="en-US" dirty="0"/>
              <a:t> </a:t>
            </a:r>
            <a:r>
              <a:rPr lang="en-US" dirty="0" err="1"/>
              <a:t>măsurată</a:t>
            </a:r>
            <a:r>
              <a:rPr lang="en-US" dirty="0"/>
              <a:t> </a:t>
            </a:r>
            <a:r>
              <a:rPr lang="en-US" dirty="0" err="1"/>
              <a:t>pentru</a:t>
            </a:r>
            <a:r>
              <a:rPr lang="en-US" dirty="0"/>
              <a:t> </a:t>
            </a:r>
            <a:r>
              <a:rPr lang="en-US" dirty="0" err="1"/>
              <a:t>schimbarea</a:t>
            </a:r>
            <a:r>
              <a:rPr lang="en-US" dirty="0"/>
              <a:t> </a:t>
            </a:r>
            <a:r>
              <a:rPr lang="en-US" dirty="0" err="1"/>
              <a:t>culorii</a:t>
            </a:r>
            <a:r>
              <a:rPr lang="en-US" dirty="0"/>
              <a:t> </a:t>
            </a:r>
            <a:r>
              <a:rPr lang="en-US" dirty="0" err="1"/>
              <a:t>poate</a:t>
            </a:r>
            <a:r>
              <a:rPr lang="en-US" dirty="0"/>
              <a:t> </a:t>
            </a:r>
            <a:r>
              <a:rPr lang="en-US" dirty="0" err="1"/>
              <a:t>varia</a:t>
            </a:r>
            <a:r>
              <a:rPr lang="en-US" dirty="0"/>
              <a:t> </a:t>
            </a:r>
            <a:r>
              <a:rPr lang="en-US" dirty="0" err="1"/>
              <a:t>într</a:t>
            </a:r>
            <a:r>
              <a:rPr lang="en-US" dirty="0"/>
              <a:t>-un interval de </a:t>
            </a:r>
            <a:r>
              <a:rPr lang="en-US" dirty="0" err="1"/>
              <a:t>aproximativ</a:t>
            </a:r>
            <a:r>
              <a:rPr lang="en-US" dirty="0"/>
              <a:t> 4.5-8.3 . </a:t>
            </a:r>
            <a:r>
              <a:rPr lang="en-US" dirty="0" err="1"/>
              <a:t>Nici</a:t>
            </a:r>
            <a:r>
              <a:rPr lang="en-US" dirty="0"/>
              <a:t> </a:t>
            </a:r>
            <a:r>
              <a:rPr lang="en-US" dirty="0" err="1"/>
              <a:t>una</a:t>
            </a:r>
            <a:r>
              <a:rPr lang="en-US" dirty="0"/>
              <a:t> nu </a:t>
            </a:r>
            <a:r>
              <a:rPr lang="en-US" dirty="0" err="1"/>
              <a:t>își</a:t>
            </a:r>
            <a:r>
              <a:rPr lang="en-US" dirty="0"/>
              <a:t> </a:t>
            </a:r>
            <a:r>
              <a:rPr lang="en-US" dirty="0" err="1"/>
              <a:t>schimbă</a:t>
            </a:r>
            <a:r>
              <a:rPr lang="en-US" dirty="0"/>
              <a:t> </a:t>
            </a:r>
            <a:r>
              <a:rPr lang="en-US" dirty="0" err="1"/>
              <a:t>culoarea</a:t>
            </a:r>
            <a:r>
              <a:rPr lang="en-US" dirty="0"/>
              <a:t> </a:t>
            </a:r>
            <a:r>
              <a:rPr lang="en-US" dirty="0" err="1"/>
              <a:t>dacă</a:t>
            </a:r>
            <a:r>
              <a:rPr lang="en-US" dirty="0"/>
              <a:t> pH-</a:t>
            </a:r>
            <a:r>
              <a:rPr lang="en-US" dirty="0" err="1"/>
              <a:t>ul</a:t>
            </a:r>
            <a:r>
              <a:rPr lang="en-US" dirty="0"/>
              <a:t> </a:t>
            </a:r>
            <a:r>
              <a:rPr lang="en-US" dirty="0" err="1"/>
              <a:t>este</a:t>
            </a:r>
            <a:r>
              <a:rPr lang="en-US" dirty="0"/>
              <a:t> </a:t>
            </a:r>
            <a:r>
              <a:rPr lang="en-US" dirty="0" err="1"/>
              <a:t>aproape</a:t>
            </a:r>
            <a:r>
              <a:rPr lang="en-US" dirty="0"/>
              <a:t> </a:t>
            </a:r>
            <a:r>
              <a:rPr lang="en-US" dirty="0" err="1"/>
              <a:t>neutru</a:t>
            </a:r>
            <a:r>
              <a:rPr lang="en-US" dirty="0"/>
              <a:t>. </a:t>
            </a:r>
            <a:r>
              <a:rPr lang="en-US" dirty="0" err="1"/>
              <a:t>Turnesol</a:t>
            </a:r>
            <a:r>
              <a:rPr lang="en-US" dirty="0"/>
              <a:t> </a:t>
            </a:r>
            <a:r>
              <a:rPr lang="en-US" dirty="0" err="1"/>
              <a:t>este</a:t>
            </a:r>
            <a:r>
              <a:rPr lang="en-US" dirty="0"/>
              <a:t> un </a:t>
            </a:r>
            <a:r>
              <a:rPr lang="en-US" dirty="0" err="1"/>
              <a:t>compus</a:t>
            </a:r>
            <a:r>
              <a:rPr lang="en-US" dirty="0"/>
              <a:t> organic </a:t>
            </a:r>
            <a:r>
              <a:rPr lang="en-US" dirty="0" err="1"/>
              <a:t>derivat</a:t>
            </a:r>
            <a:r>
              <a:rPr lang="en-US" dirty="0"/>
              <a:t> din </a:t>
            </a:r>
            <a:r>
              <a:rPr lang="en-US" dirty="0" err="1" smtClean="0"/>
              <a:t>licheni</a:t>
            </a:r>
            <a:endParaRPr lang="en-US" dirty="0" smtClean="0"/>
          </a:p>
          <a:p>
            <a:pPr marL="285750" indent="-285750" algn="ctr">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smtClean="0"/>
              <a:t>    </a:t>
            </a:r>
            <a:r>
              <a:rPr lang="en-US" dirty="0" err="1" smtClean="0"/>
              <a:t>Fenolphalina</a:t>
            </a:r>
            <a:r>
              <a:rPr lang="en-US" dirty="0" smtClean="0"/>
              <a:t> </a:t>
            </a:r>
            <a:r>
              <a:rPr lang="en-US" dirty="0" err="1"/>
              <a:t>este</a:t>
            </a:r>
            <a:r>
              <a:rPr lang="en-US" dirty="0"/>
              <a:t>, de </a:t>
            </a:r>
            <a:r>
              <a:rPr lang="en-US" dirty="0" err="1"/>
              <a:t>asemenea</a:t>
            </a:r>
            <a:r>
              <a:rPr lang="en-US" dirty="0"/>
              <a:t>, un indicator </a:t>
            </a:r>
            <a:r>
              <a:rPr lang="en-US" dirty="0" err="1"/>
              <a:t>comun</a:t>
            </a:r>
            <a:r>
              <a:rPr lang="en-US" dirty="0"/>
              <a:t>, </a:t>
            </a:r>
            <a:r>
              <a:rPr lang="en-US" dirty="0" err="1"/>
              <a:t>fiind</a:t>
            </a:r>
            <a:r>
              <a:rPr lang="en-US" dirty="0"/>
              <a:t> </a:t>
            </a:r>
            <a:r>
              <a:rPr lang="en-US" dirty="0" err="1"/>
              <a:t>incoloră</a:t>
            </a:r>
            <a:r>
              <a:rPr lang="en-US" dirty="0"/>
              <a:t> </a:t>
            </a:r>
            <a:r>
              <a:rPr lang="en-US" dirty="0" err="1"/>
              <a:t>în</a:t>
            </a:r>
            <a:r>
              <a:rPr lang="en-US" dirty="0"/>
              <a:t> </a:t>
            </a:r>
            <a:r>
              <a:rPr lang="en-US" dirty="0" err="1"/>
              <a:t>soluție</a:t>
            </a:r>
            <a:r>
              <a:rPr lang="en-US" dirty="0"/>
              <a:t> la pH </a:t>
            </a:r>
            <a:r>
              <a:rPr lang="en-US" dirty="0" err="1"/>
              <a:t>mai</a:t>
            </a:r>
            <a:r>
              <a:rPr lang="en-US" dirty="0"/>
              <a:t> mic de 8 </a:t>
            </a:r>
            <a:r>
              <a:rPr lang="en-US" dirty="0" err="1"/>
              <a:t>și</a:t>
            </a:r>
            <a:r>
              <a:rPr lang="en-US" dirty="0"/>
              <a:t> </a:t>
            </a:r>
            <a:r>
              <a:rPr lang="en-US" dirty="0" err="1"/>
              <a:t>roz</a:t>
            </a:r>
            <a:r>
              <a:rPr lang="en-US" dirty="0"/>
              <a:t> </a:t>
            </a:r>
            <a:r>
              <a:rPr lang="en-US" dirty="0" err="1"/>
              <a:t>pentru</a:t>
            </a:r>
            <a:r>
              <a:rPr lang="en-US" dirty="0"/>
              <a:t> pH-</a:t>
            </a:r>
            <a:r>
              <a:rPr lang="en-US" dirty="0" err="1"/>
              <a:t>ul</a:t>
            </a:r>
            <a:r>
              <a:rPr lang="en-US" dirty="0"/>
              <a:t> </a:t>
            </a:r>
            <a:r>
              <a:rPr lang="en-US" dirty="0" err="1"/>
              <a:t>mai</a:t>
            </a:r>
            <a:r>
              <a:rPr lang="en-US" dirty="0"/>
              <a:t> mare de 8.</a:t>
            </a:r>
          </a:p>
          <a:p>
            <a:pPr marL="285750" indent="-285750">
              <a:buFont typeface="Wingdings" panose="05000000000000000000" pitchFamily="2" charset="2"/>
              <a:buChar char="Ø"/>
            </a:pPr>
            <a:endParaRPr lang="en-GB" dirty="0" smtClean="0"/>
          </a:p>
          <a:p>
            <a:pPr marL="285750" indent="-285750" algn="just">
              <a:buFont typeface="Wingdings" panose="05000000000000000000" pitchFamily="2" charset="2"/>
              <a:buChar char="Ø"/>
            </a:pPr>
            <a:r>
              <a:rPr lang="en-US" dirty="0" err="1"/>
              <a:t>Măsurarea</a:t>
            </a:r>
            <a:r>
              <a:rPr lang="en-US" dirty="0"/>
              <a:t> pH-</a:t>
            </a:r>
            <a:r>
              <a:rPr lang="en-US" dirty="0" err="1"/>
              <a:t>ului</a:t>
            </a:r>
            <a:r>
              <a:rPr lang="en-US" dirty="0"/>
              <a:t> </a:t>
            </a:r>
            <a:r>
              <a:rPr lang="en-US" dirty="0" err="1"/>
              <a:t>unei</a:t>
            </a:r>
            <a:r>
              <a:rPr lang="en-US" dirty="0"/>
              <a:t> probe se </a:t>
            </a:r>
            <a:r>
              <a:rPr lang="en-US" dirty="0" err="1"/>
              <a:t>poate</a:t>
            </a:r>
            <a:r>
              <a:rPr lang="en-US" dirty="0"/>
              <a:t> </a:t>
            </a:r>
            <a:r>
              <a:rPr lang="en-US" dirty="0" err="1"/>
              <a:t>efectua</a:t>
            </a:r>
            <a:r>
              <a:rPr lang="en-US" dirty="0"/>
              <a:t> </a:t>
            </a:r>
            <a:r>
              <a:rPr lang="en-US" dirty="0" err="1"/>
              <a:t>prin</a:t>
            </a:r>
            <a:r>
              <a:rPr lang="en-US" dirty="0"/>
              <a:t> </a:t>
            </a:r>
            <a:r>
              <a:rPr lang="en-US" dirty="0" err="1"/>
              <a:t>măsurarea</a:t>
            </a:r>
            <a:r>
              <a:rPr lang="en-US" dirty="0"/>
              <a:t> </a:t>
            </a:r>
            <a:r>
              <a:rPr lang="en-US" dirty="0" err="1"/>
              <a:t>potențialului</a:t>
            </a:r>
            <a:r>
              <a:rPr lang="en-US" dirty="0"/>
              <a:t> </a:t>
            </a:r>
            <a:r>
              <a:rPr lang="en-US" dirty="0" err="1"/>
              <a:t>celular</a:t>
            </a:r>
            <a:r>
              <a:rPr lang="en-US" dirty="0"/>
              <a:t> al </a:t>
            </a:r>
            <a:r>
              <a:rPr lang="en-US" dirty="0" err="1"/>
              <a:t>acesteia</a:t>
            </a:r>
            <a:r>
              <a:rPr lang="en-US" dirty="0"/>
              <a:t> </a:t>
            </a:r>
            <a:r>
              <a:rPr lang="en-US" dirty="0" err="1"/>
              <a:t>eșantion</a:t>
            </a:r>
            <a:r>
              <a:rPr lang="en-US" dirty="0"/>
              <a:t> </a:t>
            </a:r>
            <a:r>
              <a:rPr lang="en-US" dirty="0" err="1"/>
              <a:t>în</a:t>
            </a:r>
            <a:r>
              <a:rPr lang="en-US" dirty="0"/>
              <a:t> </a:t>
            </a:r>
            <a:r>
              <a:rPr lang="en-US" dirty="0" err="1"/>
              <a:t>raport</a:t>
            </a:r>
            <a:r>
              <a:rPr lang="en-US" dirty="0"/>
              <a:t> cu un </a:t>
            </a:r>
            <a:r>
              <a:rPr lang="en-US" dirty="0" err="1"/>
              <a:t>electrod</a:t>
            </a:r>
            <a:r>
              <a:rPr lang="en-US" dirty="0"/>
              <a:t> </a:t>
            </a:r>
            <a:r>
              <a:rPr lang="en-US" dirty="0" err="1"/>
              <a:t>pe</a:t>
            </a:r>
            <a:r>
              <a:rPr lang="en-US" dirty="0"/>
              <a:t> </a:t>
            </a:r>
            <a:r>
              <a:rPr lang="en-US" dirty="0" err="1"/>
              <a:t>bază</a:t>
            </a:r>
            <a:r>
              <a:rPr lang="en-US" dirty="0"/>
              <a:t> de </a:t>
            </a:r>
            <a:r>
              <a:rPr lang="en-US" dirty="0" err="1"/>
              <a:t>hidrogen</a:t>
            </a:r>
            <a:r>
              <a:rPr lang="en-US" dirty="0"/>
              <a:t> standard, ca </a:t>
            </a:r>
            <a:r>
              <a:rPr lang="en-US" dirty="0" err="1"/>
              <a:t>în</a:t>
            </a:r>
            <a:r>
              <a:rPr lang="en-US" dirty="0"/>
              <a:t> </a:t>
            </a:r>
            <a:r>
              <a:rPr lang="en-US" dirty="0" err="1"/>
              <a:t>procedura</a:t>
            </a:r>
            <a:r>
              <a:rPr lang="en-US" dirty="0"/>
              <a:t> </a:t>
            </a:r>
            <a:r>
              <a:rPr lang="en-US" dirty="0" err="1"/>
              <a:t>acceptată</a:t>
            </a:r>
            <a:r>
              <a:rPr lang="en-US" dirty="0"/>
              <a:t> </a:t>
            </a:r>
            <a:r>
              <a:rPr lang="en-US" dirty="0" err="1"/>
              <a:t>pentru</a:t>
            </a:r>
            <a:r>
              <a:rPr lang="en-US" dirty="0"/>
              <a:t> </a:t>
            </a:r>
            <a:r>
              <a:rPr lang="en-US" dirty="0" err="1"/>
              <a:t>măsurarea</a:t>
            </a:r>
            <a:r>
              <a:rPr lang="en-US" dirty="0"/>
              <a:t> </a:t>
            </a:r>
            <a:r>
              <a:rPr lang="en-US" dirty="0" err="1"/>
              <a:t>potențialelor</a:t>
            </a:r>
            <a:r>
              <a:rPr lang="en-US" dirty="0"/>
              <a:t> standard ale </a:t>
            </a:r>
            <a:r>
              <a:rPr lang="en-US" dirty="0" err="1"/>
              <a:t>electrozilor</a:t>
            </a:r>
            <a:r>
              <a:rPr lang="en-US" dirty="0"/>
              <a:t>. </a:t>
            </a:r>
            <a:r>
              <a:rPr lang="en-US" dirty="0" err="1"/>
              <a:t>Aceasta</a:t>
            </a:r>
            <a:r>
              <a:rPr lang="en-US" dirty="0"/>
              <a:t> </a:t>
            </a:r>
            <a:r>
              <a:rPr lang="en-US" dirty="0" err="1"/>
              <a:t>procedura</a:t>
            </a:r>
            <a:r>
              <a:rPr lang="en-US" dirty="0"/>
              <a:t> </a:t>
            </a:r>
            <a:r>
              <a:rPr lang="en-US" dirty="0" err="1"/>
              <a:t>ar</a:t>
            </a:r>
            <a:r>
              <a:rPr lang="en-US" dirty="0"/>
              <a:t> da o </a:t>
            </a:r>
            <a:r>
              <a:rPr lang="en-US" dirty="0" err="1"/>
              <a:t>valoare</a:t>
            </a:r>
            <a:r>
              <a:rPr lang="en-US" dirty="0"/>
              <a:t> zero </a:t>
            </a:r>
            <a:r>
              <a:rPr lang="en-US" dirty="0" err="1"/>
              <a:t>pentru</a:t>
            </a:r>
            <a:r>
              <a:rPr lang="en-US" dirty="0"/>
              <a:t> o </a:t>
            </a:r>
            <a:r>
              <a:rPr lang="en-US" dirty="0" err="1"/>
              <a:t>solutie</a:t>
            </a:r>
            <a:r>
              <a:rPr lang="en-US" dirty="0"/>
              <a:t> de 1 Molar de </a:t>
            </a:r>
            <a:r>
              <a:rPr lang="en-US" dirty="0" err="1"/>
              <a:t>ioni</a:t>
            </a:r>
            <a:r>
              <a:rPr lang="en-US" dirty="0"/>
              <a:t> H+, </a:t>
            </a:r>
            <a:r>
              <a:rPr lang="en-US" dirty="0" err="1"/>
              <a:t>astfel</a:t>
            </a:r>
            <a:r>
              <a:rPr lang="en-US" dirty="0"/>
              <a:t> </a:t>
            </a:r>
            <a:r>
              <a:rPr lang="en-US" dirty="0" err="1"/>
              <a:t>incat</a:t>
            </a:r>
            <a:r>
              <a:rPr lang="en-US" dirty="0"/>
              <a:t> </a:t>
            </a:r>
            <a:r>
              <a:rPr lang="en-US" dirty="0" err="1"/>
              <a:t>sa</a:t>
            </a:r>
            <a:r>
              <a:rPr lang="en-US" dirty="0"/>
              <a:t> se </a:t>
            </a:r>
            <a:r>
              <a:rPr lang="en-US" dirty="0" err="1"/>
              <a:t>defineasca</a:t>
            </a:r>
            <a:r>
              <a:rPr lang="en-US" dirty="0"/>
              <a:t> </a:t>
            </a:r>
            <a:r>
              <a:rPr lang="en-US" dirty="0" err="1"/>
              <a:t>valoarea</a:t>
            </a:r>
            <a:r>
              <a:rPr lang="en-US" dirty="0"/>
              <a:t> zero a </a:t>
            </a:r>
            <a:r>
              <a:rPr lang="en-US" dirty="0" err="1"/>
              <a:t>gradarii</a:t>
            </a:r>
            <a:r>
              <a:rPr lang="en-US" dirty="0"/>
              <a:t> pH-</a:t>
            </a:r>
            <a:r>
              <a:rPr lang="en-US" dirty="0" err="1"/>
              <a:t>ului</a:t>
            </a:r>
            <a:r>
              <a:rPr lang="en-US" dirty="0"/>
              <a:t>. </a:t>
            </a:r>
            <a:r>
              <a:rPr lang="en-US" dirty="0" err="1"/>
              <a:t>Potențialul</a:t>
            </a:r>
            <a:r>
              <a:rPr lang="en-US" dirty="0"/>
              <a:t> </a:t>
            </a:r>
            <a:r>
              <a:rPr lang="en-US" dirty="0" err="1"/>
              <a:t>celulei</a:t>
            </a:r>
            <a:r>
              <a:rPr lang="en-US" dirty="0"/>
              <a:t> </a:t>
            </a:r>
            <a:r>
              <a:rPr lang="en-US" dirty="0" err="1"/>
              <a:t>pentru</a:t>
            </a:r>
            <a:r>
              <a:rPr lang="en-US" dirty="0"/>
              <a:t> </a:t>
            </a:r>
            <a:r>
              <a:rPr lang="en-US" dirty="0" err="1"/>
              <a:t>orice</a:t>
            </a:r>
            <a:r>
              <a:rPr lang="en-US" dirty="0"/>
              <a:t> </a:t>
            </a:r>
            <a:r>
              <a:rPr lang="en-US" dirty="0" err="1"/>
              <a:t>altă</a:t>
            </a:r>
            <a:r>
              <a:rPr lang="en-US" dirty="0"/>
              <a:t> </a:t>
            </a:r>
            <a:r>
              <a:rPr lang="en-US" dirty="0" err="1"/>
              <a:t>valoare</a:t>
            </a:r>
            <a:r>
              <a:rPr lang="en-US" dirty="0"/>
              <a:t> a </a:t>
            </a:r>
            <a:r>
              <a:rPr lang="en-US" dirty="0" err="1"/>
              <a:t>concentrației</a:t>
            </a:r>
            <a:r>
              <a:rPr lang="en-US" dirty="0"/>
              <a:t> H+ </a:t>
            </a:r>
            <a:r>
              <a:rPr lang="en-US" dirty="0" err="1"/>
              <a:t>poate</a:t>
            </a:r>
            <a:r>
              <a:rPr lang="en-US" dirty="0"/>
              <a:t> fi </a:t>
            </a:r>
            <a:r>
              <a:rPr lang="en-US" dirty="0" err="1"/>
              <a:t>obținut</a:t>
            </a:r>
            <a:r>
              <a:rPr lang="en-US" dirty="0"/>
              <a:t> cu </a:t>
            </a:r>
            <a:r>
              <a:rPr lang="en-US" dirty="0" err="1"/>
              <a:t>ajutorul</a:t>
            </a:r>
            <a:r>
              <a:rPr lang="en-US" dirty="0"/>
              <a:t> </a:t>
            </a:r>
            <a:r>
              <a:rPr lang="en-US" dirty="0" err="1"/>
              <a:t>ecuației</a:t>
            </a:r>
            <a:r>
              <a:rPr lang="en-US" dirty="0"/>
              <a:t> Nernst. </a:t>
            </a:r>
            <a:r>
              <a:rPr lang="en-US" dirty="0" smtClean="0"/>
              <a:t> </a:t>
            </a:r>
            <a:r>
              <a:rPr lang="en-US" dirty="0"/>
              <a:t/>
            </a:r>
            <a:br>
              <a:rPr lang="en-US" dirty="0"/>
            </a:br>
            <a:endParaRPr lang="en-US" dirty="0" smtClean="0"/>
          </a:p>
          <a:p>
            <a:r>
              <a:rPr lang="en-US" dirty="0" smtClean="0"/>
              <a:t>        </a:t>
            </a:r>
            <a:endParaRPr lang="en-US" dirty="0"/>
          </a:p>
          <a:p>
            <a:r>
              <a:rPr lang="en-US" dirty="0"/>
              <a:t/>
            </a:r>
            <a:br>
              <a:rPr lang="en-US" dirty="0"/>
            </a:br>
            <a:r>
              <a:rPr lang="en-GB" dirty="0" smtClean="0"/>
              <a:t> </a:t>
            </a:r>
            <a:endParaRPr lang="en-US" dirty="0"/>
          </a:p>
        </p:txBody>
      </p:sp>
    </p:spTree>
    <p:extLst>
      <p:ext uri="{BB962C8B-B14F-4D97-AF65-F5344CB8AC3E}">
        <p14:creationId xmlns:p14="http://schemas.microsoft.com/office/powerpoint/2010/main" val="16548799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268760"/>
            <a:ext cx="8280920" cy="576064"/>
          </a:xfrm>
        </p:spPr>
        <p:txBody>
          <a:bodyPr/>
          <a:lstStyle/>
          <a:p>
            <a:pPr marL="285750" indent="-285750" algn="just">
              <a:buFont typeface="Wingdings" panose="05000000000000000000" pitchFamily="2" charset="2"/>
              <a:buChar char="Ø"/>
            </a:pPr>
            <a:r>
              <a:rPr lang="en-US" sz="1800" dirty="0" smtClean="0">
                <a:effectLst/>
              </a:rPr>
              <a:t>      </a:t>
            </a:r>
            <a:r>
              <a:rPr lang="en-US" sz="1800" dirty="0" err="1" smtClean="0">
                <a:effectLst/>
              </a:rPr>
              <a:t>În</a:t>
            </a:r>
            <a:r>
              <a:rPr lang="en-US" sz="1800" dirty="0" smtClean="0">
                <a:effectLst/>
              </a:rPr>
              <a:t> </a:t>
            </a:r>
            <a:r>
              <a:rPr lang="en-US" sz="1800" dirty="0" err="1">
                <a:effectLst/>
              </a:rPr>
              <a:t>practică</a:t>
            </a:r>
            <a:r>
              <a:rPr lang="en-US" sz="1800" dirty="0">
                <a:effectLst/>
              </a:rPr>
              <a:t>, PH-</a:t>
            </a:r>
            <a:r>
              <a:rPr lang="en-US" sz="1800" dirty="0" err="1">
                <a:effectLst/>
              </a:rPr>
              <a:t>ul</a:t>
            </a:r>
            <a:r>
              <a:rPr lang="en-US" sz="1800" dirty="0">
                <a:effectLst/>
              </a:rPr>
              <a:t> nu </a:t>
            </a:r>
            <a:r>
              <a:rPr lang="en-US" sz="1800" dirty="0" err="1">
                <a:effectLst/>
              </a:rPr>
              <a:t>este</a:t>
            </a:r>
            <a:r>
              <a:rPr lang="en-US" sz="1800" dirty="0">
                <a:effectLst/>
              </a:rPr>
              <a:t> </a:t>
            </a:r>
            <a:r>
              <a:rPr lang="en-US" sz="1800" dirty="0" err="1">
                <a:effectLst/>
              </a:rPr>
              <a:t>măsurat</a:t>
            </a:r>
            <a:r>
              <a:rPr lang="en-US" sz="1800" dirty="0">
                <a:effectLst/>
              </a:rPr>
              <a:t> </a:t>
            </a:r>
            <a:r>
              <a:rPr lang="en-US" sz="1800" dirty="0" err="1">
                <a:effectLst/>
              </a:rPr>
              <a:t>în</a:t>
            </a:r>
            <a:r>
              <a:rPr lang="en-US" sz="1800" dirty="0">
                <a:effectLst/>
              </a:rPr>
              <a:t> mod normal </a:t>
            </a:r>
            <a:r>
              <a:rPr lang="en-US" sz="1800" dirty="0" err="1">
                <a:effectLst/>
              </a:rPr>
              <a:t>în</a:t>
            </a:r>
            <a:r>
              <a:rPr lang="en-US" sz="1800" dirty="0">
                <a:effectLst/>
              </a:rPr>
              <a:t> </a:t>
            </a:r>
            <a:r>
              <a:rPr lang="en-US" sz="1800" dirty="0" err="1">
                <a:effectLst/>
              </a:rPr>
              <a:t>acest</a:t>
            </a:r>
            <a:r>
              <a:rPr lang="en-US" sz="1800" dirty="0">
                <a:effectLst/>
              </a:rPr>
              <a:t> mod, </a:t>
            </a:r>
            <a:r>
              <a:rPr lang="en-US" sz="1800" dirty="0" err="1">
                <a:effectLst/>
              </a:rPr>
              <a:t>deoarece</a:t>
            </a:r>
            <a:r>
              <a:rPr lang="en-US" sz="1800" dirty="0">
                <a:effectLst/>
              </a:rPr>
              <a:t> </a:t>
            </a:r>
            <a:r>
              <a:rPr lang="en-US" sz="1800" dirty="0" err="1">
                <a:effectLst/>
              </a:rPr>
              <a:t>necesită</a:t>
            </a:r>
            <a:r>
              <a:rPr lang="en-US" sz="1800" dirty="0">
                <a:effectLst/>
              </a:rPr>
              <a:t> </a:t>
            </a:r>
            <a:r>
              <a:rPr lang="en-US" sz="1800" dirty="0" err="1">
                <a:effectLst/>
              </a:rPr>
              <a:t>gaz</a:t>
            </a:r>
            <a:r>
              <a:rPr lang="en-US" sz="1800" dirty="0">
                <a:effectLst/>
              </a:rPr>
              <a:t> </a:t>
            </a:r>
            <a:r>
              <a:rPr lang="en-US" sz="1800" dirty="0" err="1">
                <a:effectLst/>
              </a:rPr>
              <a:t>hidrogen</a:t>
            </a:r>
            <a:r>
              <a:rPr lang="en-US" sz="1800" dirty="0">
                <a:effectLst/>
              </a:rPr>
              <a:t> la </a:t>
            </a:r>
            <a:r>
              <a:rPr lang="en-US" sz="1800" dirty="0" err="1">
                <a:effectLst/>
              </a:rPr>
              <a:t>presiune</a:t>
            </a:r>
            <a:r>
              <a:rPr lang="en-US" sz="1800" dirty="0">
                <a:effectLst/>
              </a:rPr>
              <a:t> standard, </a:t>
            </a:r>
            <a:r>
              <a:rPr lang="en-US" sz="1800" dirty="0" err="1">
                <a:effectLst/>
              </a:rPr>
              <a:t>iar</a:t>
            </a:r>
            <a:r>
              <a:rPr lang="en-US" sz="1800" dirty="0">
                <a:effectLst/>
              </a:rPr>
              <a:t> </a:t>
            </a:r>
            <a:r>
              <a:rPr lang="en-US" sz="1800" dirty="0" err="1">
                <a:effectLst/>
              </a:rPr>
              <a:t>electrodul</a:t>
            </a:r>
            <a:r>
              <a:rPr lang="en-US" sz="1800" dirty="0">
                <a:effectLst/>
              </a:rPr>
              <a:t> de </a:t>
            </a:r>
            <a:r>
              <a:rPr lang="en-US" sz="1800" dirty="0" err="1">
                <a:effectLst/>
              </a:rPr>
              <a:t>platină</a:t>
            </a:r>
            <a:r>
              <a:rPr lang="en-US" sz="1800" dirty="0">
                <a:effectLst/>
              </a:rPr>
              <a:t> </a:t>
            </a:r>
            <a:r>
              <a:rPr lang="en-US" sz="1800" dirty="0" err="1">
                <a:effectLst/>
              </a:rPr>
              <a:t>folosit</a:t>
            </a:r>
            <a:r>
              <a:rPr lang="en-US" sz="1800" dirty="0">
                <a:effectLst/>
              </a:rPr>
              <a:t> la </a:t>
            </a:r>
            <a:r>
              <a:rPr lang="en-US" sz="1800" dirty="0" err="1">
                <a:effectLst/>
              </a:rPr>
              <a:t>electrodul</a:t>
            </a:r>
            <a:r>
              <a:rPr lang="en-US" sz="1800" dirty="0">
                <a:effectLst/>
              </a:rPr>
              <a:t> standard de </a:t>
            </a:r>
            <a:r>
              <a:rPr lang="en-US" sz="1800" dirty="0" err="1">
                <a:effectLst/>
              </a:rPr>
              <a:t>hidrogen</a:t>
            </a:r>
            <a:r>
              <a:rPr lang="en-US" sz="1800" dirty="0">
                <a:effectLst/>
              </a:rPr>
              <a:t> </a:t>
            </a:r>
            <a:r>
              <a:rPr lang="en-US" sz="1800" dirty="0" err="1">
                <a:effectLst/>
              </a:rPr>
              <a:t>este</a:t>
            </a:r>
            <a:r>
              <a:rPr lang="en-US" sz="1800" dirty="0">
                <a:effectLst/>
              </a:rPr>
              <a:t> </a:t>
            </a:r>
            <a:r>
              <a:rPr lang="en-US" sz="1800" dirty="0" err="1">
                <a:effectLst/>
              </a:rPr>
              <a:t>ușor</a:t>
            </a:r>
            <a:r>
              <a:rPr lang="en-US" sz="1800" dirty="0">
                <a:effectLst/>
              </a:rPr>
              <a:t> de </a:t>
            </a:r>
            <a:r>
              <a:rPr lang="en-US" sz="1800" dirty="0" err="1">
                <a:effectLst/>
              </a:rPr>
              <a:t>înfundat</a:t>
            </a:r>
            <a:r>
              <a:rPr lang="en-US" sz="1800" dirty="0">
                <a:effectLst/>
              </a:rPr>
              <a:t> din </a:t>
            </a:r>
            <a:r>
              <a:rPr lang="en-US" sz="1800" dirty="0" err="1">
                <a:effectLst/>
              </a:rPr>
              <a:t>cauza</a:t>
            </a:r>
            <a:r>
              <a:rPr lang="en-US" sz="1800" dirty="0">
                <a:effectLst/>
              </a:rPr>
              <a:t> </a:t>
            </a:r>
            <a:r>
              <a:rPr lang="en-US" sz="1800" dirty="0" err="1">
                <a:effectLst/>
              </a:rPr>
              <a:t>prezenței</a:t>
            </a:r>
            <a:r>
              <a:rPr lang="en-US" sz="1800" dirty="0">
                <a:effectLst/>
              </a:rPr>
              <a:t> </a:t>
            </a:r>
            <a:r>
              <a:rPr lang="en-US" sz="1800" dirty="0" err="1">
                <a:effectLst/>
              </a:rPr>
              <a:t>altor</a:t>
            </a:r>
            <a:r>
              <a:rPr lang="en-US" sz="1800" dirty="0">
                <a:effectLst/>
              </a:rPr>
              <a:t> </a:t>
            </a:r>
            <a:r>
              <a:rPr lang="en-US" sz="1800" dirty="0" err="1">
                <a:effectLst/>
              </a:rPr>
              <a:t>substanțe</a:t>
            </a:r>
            <a:r>
              <a:rPr lang="en-US" sz="1800" dirty="0">
                <a:effectLst/>
              </a:rPr>
              <a:t> </a:t>
            </a:r>
            <a:r>
              <a:rPr lang="en-US" sz="1800" dirty="0" err="1">
                <a:effectLst/>
              </a:rPr>
              <a:t>în</a:t>
            </a:r>
            <a:r>
              <a:rPr lang="en-US" sz="1800" dirty="0">
                <a:effectLst/>
              </a:rPr>
              <a:t> </a:t>
            </a:r>
            <a:r>
              <a:rPr lang="en-US" sz="1800" dirty="0" err="1">
                <a:effectLst/>
              </a:rPr>
              <a:t>soluție</a:t>
            </a:r>
            <a:r>
              <a:rPr lang="en-US" sz="1800" dirty="0">
                <a:effectLst/>
              </a:rPr>
              <a:t> (</a:t>
            </a:r>
            <a:r>
              <a:rPr lang="en-US" sz="1800" dirty="0" err="1" smtClean="0">
                <a:effectLst/>
              </a:rPr>
              <a:t>dublare</a:t>
            </a:r>
            <a:r>
              <a:rPr lang="en-US" sz="1800" dirty="0" smtClean="0">
                <a:effectLst/>
              </a:rPr>
              <a:t>).</a:t>
            </a:r>
            <a:r>
              <a:rPr lang="en-GB" sz="1800" dirty="0" smtClean="0"/>
              <a:t> </a:t>
            </a:r>
            <a:endParaRPr lang="en-US" sz="1800" dirty="0"/>
          </a:p>
        </p:txBody>
      </p:sp>
      <p:sp>
        <p:nvSpPr>
          <p:cNvPr id="5" name="TextBox 4"/>
          <p:cNvSpPr txBox="1"/>
          <p:nvPr/>
        </p:nvSpPr>
        <p:spPr>
          <a:xfrm>
            <a:off x="683568" y="1772816"/>
            <a:ext cx="5328592" cy="4801314"/>
          </a:xfrm>
          <a:prstGeom prst="rect">
            <a:avLst/>
          </a:prstGeom>
          <a:noFill/>
        </p:spPr>
        <p:txBody>
          <a:bodyPr wrap="square" rtlCol="0">
            <a:spAutoFit/>
          </a:bodyPr>
          <a:lstStyle/>
          <a:p>
            <a:pPr algn="just"/>
            <a:r>
              <a:rPr lang="en-US" dirty="0"/>
              <a:t> </a:t>
            </a:r>
            <a:r>
              <a:rPr lang="en-US" dirty="0" smtClean="0"/>
              <a:t>     </a:t>
            </a:r>
            <a:r>
              <a:rPr lang="en-US" dirty="0"/>
              <a:t>Din fericire, </a:t>
            </a:r>
            <a:r>
              <a:rPr lang="en-US" dirty="0" err="1"/>
              <a:t>alte</a:t>
            </a:r>
            <a:r>
              <a:rPr lang="en-US" dirty="0"/>
              <a:t> </a:t>
            </a:r>
            <a:r>
              <a:rPr lang="en-US" dirty="0" err="1"/>
              <a:t>configurații</a:t>
            </a:r>
            <a:r>
              <a:rPr lang="en-US" dirty="0"/>
              <a:t> practice ale </a:t>
            </a:r>
            <a:r>
              <a:rPr lang="en-US" dirty="0" err="1"/>
              <a:t>electrozilor</a:t>
            </a:r>
            <a:r>
              <a:rPr lang="en-US" dirty="0"/>
              <a:t> pot fi calibrate </a:t>
            </a:r>
            <a:r>
              <a:rPr lang="en-US" dirty="0" err="1"/>
              <a:t>pentru</a:t>
            </a:r>
            <a:r>
              <a:rPr lang="en-US" dirty="0"/>
              <a:t> a </a:t>
            </a:r>
            <a:r>
              <a:rPr lang="en-US" dirty="0" err="1"/>
              <a:t>citi</a:t>
            </a:r>
            <a:r>
              <a:rPr lang="en-US" dirty="0"/>
              <a:t> </a:t>
            </a:r>
            <a:r>
              <a:rPr lang="en-US" dirty="0" err="1"/>
              <a:t>concentrația</a:t>
            </a:r>
            <a:r>
              <a:rPr lang="en-US" dirty="0"/>
              <a:t> de </a:t>
            </a:r>
            <a:r>
              <a:rPr lang="en-US" dirty="0" err="1"/>
              <a:t>ioni</a:t>
            </a:r>
            <a:r>
              <a:rPr lang="en-US" dirty="0"/>
              <a:t> H+.PH-</a:t>
            </a:r>
            <a:r>
              <a:rPr lang="en-US" dirty="0" err="1"/>
              <a:t>metrii</a:t>
            </a:r>
            <a:r>
              <a:rPr lang="en-US" dirty="0"/>
              <a:t> de </a:t>
            </a:r>
            <a:r>
              <a:rPr lang="en-US" dirty="0" err="1"/>
              <a:t>laborator</a:t>
            </a:r>
            <a:r>
              <a:rPr lang="en-US" dirty="0"/>
              <a:t> </a:t>
            </a:r>
            <a:r>
              <a:rPr lang="en-US" dirty="0" err="1"/>
              <a:t>sunt</a:t>
            </a:r>
            <a:r>
              <a:rPr lang="en-US" dirty="0"/>
              <a:t> </a:t>
            </a:r>
            <a:r>
              <a:rPr lang="en-US" dirty="0" err="1"/>
              <a:t>adesea</a:t>
            </a:r>
            <a:r>
              <a:rPr lang="en-US" dirty="0"/>
              <a:t> </a:t>
            </a:r>
            <a:r>
              <a:rPr lang="en-US" dirty="0" err="1"/>
              <a:t>realizate</a:t>
            </a:r>
            <a:r>
              <a:rPr lang="en-US" dirty="0"/>
              <a:t> cu un </a:t>
            </a:r>
            <a:r>
              <a:rPr lang="en-US" dirty="0" err="1"/>
              <a:t>electrod</a:t>
            </a:r>
            <a:r>
              <a:rPr lang="en-US" dirty="0"/>
              <a:t> de </a:t>
            </a:r>
            <a:r>
              <a:rPr lang="en-US" dirty="0" err="1"/>
              <a:t>sticlă</a:t>
            </a:r>
            <a:r>
              <a:rPr lang="en-US" dirty="0"/>
              <a:t> </a:t>
            </a:r>
            <a:r>
              <a:rPr lang="en-US" dirty="0" err="1"/>
              <a:t>constând</a:t>
            </a:r>
            <a:r>
              <a:rPr lang="en-US" dirty="0"/>
              <a:t> </a:t>
            </a:r>
            <a:r>
              <a:rPr lang="en-US" dirty="0" err="1"/>
              <a:t>dintr</a:t>
            </a:r>
            <a:r>
              <a:rPr lang="en-US" dirty="0"/>
              <a:t>-un fir </a:t>
            </a:r>
            <a:r>
              <a:rPr lang="en-US" dirty="0" err="1"/>
              <a:t>argintiu</a:t>
            </a:r>
            <a:r>
              <a:rPr lang="en-US" dirty="0"/>
              <a:t> </a:t>
            </a:r>
            <a:r>
              <a:rPr lang="en-US" dirty="0" err="1"/>
              <a:t>acoperit</a:t>
            </a:r>
            <a:r>
              <a:rPr lang="en-US" dirty="0"/>
              <a:t> cu </a:t>
            </a:r>
            <a:r>
              <a:rPr lang="en-US" dirty="0" err="1"/>
              <a:t>clorură</a:t>
            </a:r>
            <a:r>
              <a:rPr lang="en-US" dirty="0"/>
              <a:t> de </a:t>
            </a:r>
            <a:r>
              <a:rPr lang="en-US" dirty="0" err="1"/>
              <a:t>argint</a:t>
            </a:r>
            <a:r>
              <a:rPr lang="en-US" dirty="0"/>
              <a:t> </a:t>
            </a:r>
            <a:r>
              <a:rPr lang="en-US" dirty="0" err="1"/>
              <a:t>cufundat</a:t>
            </a:r>
            <a:r>
              <a:rPr lang="en-US" dirty="0"/>
              <a:t> </a:t>
            </a:r>
            <a:r>
              <a:rPr lang="en-US" dirty="0" err="1"/>
              <a:t>în</a:t>
            </a:r>
            <a:r>
              <a:rPr lang="en-US" dirty="0"/>
              <a:t> acid </a:t>
            </a:r>
            <a:r>
              <a:rPr lang="en-US" dirty="0" err="1"/>
              <a:t>clorhidric</a:t>
            </a:r>
            <a:r>
              <a:rPr lang="en-US" dirty="0"/>
              <a:t> </a:t>
            </a:r>
            <a:r>
              <a:rPr lang="en-US" dirty="0" err="1"/>
              <a:t>diluat</a:t>
            </a:r>
            <a:r>
              <a:rPr lang="en-US" dirty="0"/>
              <a:t>. Solutia de </a:t>
            </a:r>
            <a:r>
              <a:rPr lang="en-US" dirty="0" err="1"/>
              <a:t>electrod</a:t>
            </a:r>
            <a:r>
              <a:rPr lang="en-US" dirty="0"/>
              <a:t> </a:t>
            </a:r>
            <a:r>
              <a:rPr lang="en-US" dirty="0" err="1"/>
              <a:t>este</a:t>
            </a:r>
            <a:r>
              <a:rPr lang="en-US" dirty="0"/>
              <a:t> </a:t>
            </a:r>
            <a:r>
              <a:rPr lang="en-US" dirty="0" err="1"/>
              <a:t>separata</a:t>
            </a:r>
            <a:r>
              <a:rPr lang="en-US" dirty="0"/>
              <a:t> de </a:t>
            </a:r>
            <a:r>
              <a:rPr lang="en-US" dirty="0" err="1"/>
              <a:t>solutia</a:t>
            </a:r>
            <a:r>
              <a:rPr lang="en-US" dirty="0"/>
              <a:t> care </a:t>
            </a:r>
            <a:r>
              <a:rPr lang="en-US" dirty="0" err="1"/>
              <a:t>urmeaza</a:t>
            </a:r>
            <a:r>
              <a:rPr lang="en-US" dirty="0"/>
              <a:t> </a:t>
            </a:r>
            <a:r>
              <a:rPr lang="en-US" dirty="0" err="1"/>
              <a:t>sa</a:t>
            </a:r>
            <a:r>
              <a:rPr lang="en-US" dirty="0"/>
              <a:t> fie </a:t>
            </a:r>
            <a:r>
              <a:rPr lang="en-US" dirty="0" err="1"/>
              <a:t>masurata</a:t>
            </a:r>
            <a:r>
              <a:rPr lang="en-US" dirty="0"/>
              <a:t> cu o </a:t>
            </a:r>
            <a:r>
              <a:rPr lang="en-US" dirty="0" err="1"/>
              <a:t>membrana</a:t>
            </a:r>
            <a:r>
              <a:rPr lang="en-US" dirty="0"/>
              <a:t> </a:t>
            </a:r>
            <a:r>
              <a:rPr lang="en-US" dirty="0" err="1"/>
              <a:t>subtire</a:t>
            </a:r>
            <a:r>
              <a:rPr lang="en-US" dirty="0"/>
              <a:t> de </a:t>
            </a:r>
            <a:r>
              <a:rPr lang="en-US" dirty="0" err="1"/>
              <a:t>sticla</a:t>
            </a:r>
            <a:r>
              <a:rPr lang="en-US" dirty="0"/>
              <a:t>. Se </a:t>
            </a:r>
            <a:r>
              <a:rPr lang="en-US" dirty="0" err="1"/>
              <a:t>poate</a:t>
            </a:r>
            <a:r>
              <a:rPr lang="en-US" dirty="0"/>
              <a:t> </a:t>
            </a:r>
            <a:r>
              <a:rPr lang="en-US" dirty="0" err="1"/>
              <a:t>demonstra</a:t>
            </a:r>
            <a:r>
              <a:rPr lang="en-US" dirty="0"/>
              <a:t> </a:t>
            </a:r>
            <a:r>
              <a:rPr lang="en-US" dirty="0" err="1"/>
              <a:t>că</a:t>
            </a:r>
            <a:r>
              <a:rPr lang="en-US" dirty="0"/>
              <a:t> </a:t>
            </a:r>
            <a:r>
              <a:rPr lang="en-US" dirty="0" err="1"/>
              <a:t>potențialul</a:t>
            </a:r>
            <a:r>
              <a:rPr lang="en-US" dirty="0"/>
              <a:t> care </a:t>
            </a:r>
            <a:r>
              <a:rPr lang="en-US" dirty="0" err="1"/>
              <a:t>apare</a:t>
            </a:r>
            <a:r>
              <a:rPr lang="en-US" dirty="0"/>
              <a:t> </a:t>
            </a:r>
            <a:r>
              <a:rPr lang="en-US" dirty="0" err="1"/>
              <a:t>pe</a:t>
            </a:r>
            <a:r>
              <a:rPr lang="en-US" dirty="0"/>
              <a:t> </a:t>
            </a:r>
            <a:r>
              <a:rPr lang="en-US" dirty="0" err="1"/>
              <a:t>membrana</a:t>
            </a:r>
            <a:r>
              <a:rPr lang="en-US" dirty="0"/>
              <a:t> de </a:t>
            </a:r>
            <a:r>
              <a:rPr lang="en-US" dirty="0" err="1"/>
              <a:t>sticlă</a:t>
            </a:r>
            <a:r>
              <a:rPr lang="en-US" dirty="0"/>
              <a:t> </a:t>
            </a:r>
            <a:r>
              <a:rPr lang="en-US" dirty="0" err="1"/>
              <a:t>respectivă</a:t>
            </a:r>
            <a:r>
              <a:rPr lang="en-US" dirty="0"/>
              <a:t> </a:t>
            </a:r>
            <a:r>
              <a:rPr lang="en-US" dirty="0" err="1"/>
              <a:t>este</a:t>
            </a:r>
            <a:r>
              <a:rPr lang="en-US" dirty="0"/>
              <a:t> </a:t>
            </a:r>
            <a:r>
              <a:rPr lang="en-US" dirty="0" err="1"/>
              <a:t>proporțional</a:t>
            </a:r>
            <a:r>
              <a:rPr lang="en-US" dirty="0"/>
              <a:t> cu </a:t>
            </a:r>
            <a:r>
              <a:rPr lang="en-US" dirty="0" err="1"/>
              <a:t>concentrațiile</a:t>
            </a:r>
            <a:r>
              <a:rPr lang="en-US" dirty="0"/>
              <a:t> de </a:t>
            </a:r>
            <a:r>
              <a:rPr lang="en-US" dirty="0" err="1"/>
              <a:t>ioni</a:t>
            </a:r>
            <a:r>
              <a:rPr lang="en-US" dirty="0"/>
              <a:t> de </a:t>
            </a:r>
            <a:r>
              <a:rPr lang="en-US" dirty="0" err="1"/>
              <a:t>hidrogen</a:t>
            </a:r>
            <a:r>
              <a:rPr lang="en-US" dirty="0"/>
              <a:t> de </a:t>
            </a:r>
            <a:r>
              <a:rPr lang="en-US" dirty="0" err="1"/>
              <a:t>pe</a:t>
            </a:r>
            <a:r>
              <a:rPr lang="en-US" dirty="0"/>
              <a:t> </a:t>
            </a:r>
            <a:r>
              <a:rPr lang="en-US" dirty="0" err="1"/>
              <a:t>cele</a:t>
            </a:r>
            <a:r>
              <a:rPr lang="en-US" dirty="0"/>
              <a:t> </a:t>
            </a:r>
            <a:r>
              <a:rPr lang="en-US" dirty="0" err="1"/>
              <a:t>două</a:t>
            </a:r>
            <a:r>
              <a:rPr lang="en-US" dirty="0"/>
              <a:t> </a:t>
            </a:r>
            <a:r>
              <a:rPr lang="en-US" dirty="0" err="1"/>
              <a:t>suprafețe</a:t>
            </a:r>
            <a:r>
              <a:rPr lang="en-US" dirty="0"/>
              <a:t>. </a:t>
            </a:r>
            <a:r>
              <a:rPr lang="en-US" dirty="0" err="1"/>
              <a:t>În</a:t>
            </a:r>
            <a:r>
              <a:rPr lang="en-US" dirty="0"/>
              <a:t> </a:t>
            </a:r>
            <a:r>
              <a:rPr lang="en-US" dirty="0" err="1"/>
              <a:t>instrumentul</a:t>
            </a:r>
            <a:r>
              <a:rPr lang="en-US" dirty="0"/>
              <a:t> de </a:t>
            </a:r>
            <a:r>
              <a:rPr lang="en-US" dirty="0" err="1"/>
              <a:t>măsurare</a:t>
            </a:r>
            <a:r>
              <a:rPr lang="en-US" dirty="0"/>
              <a:t>, se </a:t>
            </a:r>
            <a:r>
              <a:rPr lang="en-US" dirty="0" err="1"/>
              <a:t>realizează</a:t>
            </a:r>
            <a:r>
              <a:rPr lang="en-US" dirty="0"/>
              <a:t> o </a:t>
            </a:r>
            <a:r>
              <a:rPr lang="en-US" dirty="0" err="1"/>
              <a:t>celulă</a:t>
            </a:r>
            <a:r>
              <a:rPr lang="en-US" dirty="0"/>
              <a:t>, </a:t>
            </a:r>
            <a:r>
              <a:rPr lang="en-US" dirty="0" err="1"/>
              <a:t>celălalt</a:t>
            </a:r>
            <a:r>
              <a:rPr lang="en-US" dirty="0"/>
              <a:t> </a:t>
            </a:r>
            <a:r>
              <a:rPr lang="en-US" dirty="0" err="1"/>
              <a:t>electrod</a:t>
            </a:r>
            <a:r>
              <a:rPr lang="en-US" dirty="0"/>
              <a:t> </a:t>
            </a:r>
            <a:r>
              <a:rPr lang="en-US" dirty="0" err="1"/>
              <a:t>fiind</a:t>
            </a:r>
            <a:r>
              <a:rPr lang="en-US" dirty="0"/>
              <a:t> de </a:t>
            </a:r>
            <a:r>
              <a:rPr lang="en-US" dirty="0" err="1"/>
              <a:t>obicei</a:t>
            </a:r>
            <a:r>
              <a:rPr lang="en-US" dirty="0"/>
              <a:t> un </a:t>
            </a:r>
            <a:r>
              <a:rPr lang="en-US" dirty="0" err="1"/>
              <a:t>electrod</a:t>
            </a:r>
            <a:r>
              <a:rPr lang="en-US" dirty="0"/>
              <a:t> de </a:t>
            </a:r>
            <a:r>
              <a:rPr lang="en-US" dirty="0" err="1"/>
              <a:t>clorură</a:t>
            </a:r>
            <a:r>
              <a:rPr lang="en-US" dirty="0"/>
              <a:t> de </a:t>
            </a:r>
            <a:r>
              <a:rPr lang="en-US" dirty="0" err="1"/>
              <a:t>mercur</a:t>
            </a:r>
            <a:r>
              <a:rPr lang="en-US" dirty="0"/>
              <a:t>. </a:t>
            </a:r>
            <a:r>
              <a:rPr lang="en-US" dirty="0" err="1"/>
              <a:t>Potențialul</a:t>
            </a:r>
            <a:r>
              <a:rPr lang="en-US" dirty="0"/>
              <a:t> </a:t>
            </a:r>
            <a:r>
              <a:rPr lang="en-US" dirty="0" err="1"/>
              <a:t>celular</a:t>
            </a:r>
            <a:r>
              <a:rPr lang="en-US" dirty="0"/>
              <a:t> </a:t>
            </a:r>
            <a:r>
              <a:rPr lang="en-US" dirty="0" err="1"/>
              <a:t>este</a:t>
            </a:r>
            <a:r>
              <a:rPr lang="en-US" dirty="0"/>
              <a:t> </a:t>
            </a:r>
            <a:r>
              <a:rPr lang="en-US" dirty="0" err="1"/>
              <a:t>apoi</a:t>
            </a:r>
            <a:r>
              <a:rPr lang="en-US" dirty="0"/>
              <a:t> </a:t>
            </a:r>
            <a:r>
              <a:rPr lang="en-US" dirty="0" err="1"/>
              <a:t>proporțional</a:t>
            </a:r>
            <a:r>
              <a:rPr lang="en-US" dirty="0"/>
              <a:t> </a:t>
            </a:r>
            <a:r>
              <a:rPr lang="en-US" dirty="0" err="1"/>
              <a:t>liniar</a:t>
            </a:r>
            <a:r>
              <a:rPr lang="en-US" dirty="0"/>
              <a:t> cu pH-</a:t>
            </a:r>
            <a:r>
              <a:rPr lang="en-US" dirty="0" err="1"/>
              <a:t>ul</a:t>
            </a:r>
            <a:r>
              <a:rPr lang="en-US" dirty="0"/>
              <a:t>, </a:t>
            </a:r>
            <a:r>
              <a:rPr lang="en-US" dirty="0" err="1"/>
              <a:t>iar</a:t>
            </a:r>
            <a:r>
              <a:rPr lang="en-US" dirty="0"/>
              <a:t> </a:t>
            </a:r>
            <a:r>
              <a:rPr lang="en-US" dirty="0" err="1"/>
              <a:t>aparatul</a:t>
            </a:r>
            <a:r>
              <a:rPr lang="en-US" dirty="0"/>
              <a:t> </a:t>
            </a:r>
            <a:r>
              <a:rPr lang="en-US" dirty="0" err="1"/>
              <a:t>poate</a:t>
            </a:r>
            <a:r>
              <a:rPr lang="en-US" dirty="0"/>
              <a:t> fi </a:t>
            </a:r>
            <a:r>
              <a:rPr lang="en-US" dirty="0" err="1"/>
              <a:t>etalonat</a:t>
            </a:r>
            <a:r>
              <a:rPr lang="en-US" dirty="0"/>
              <a:t> </a:t>
            </a:r>
            <a:r>
              <a:rPr lang="en-US" dirty="0" err="1"/>
              <a:t>pentru</a:t>
            </a:r>
            <a:r>
              <a:rPr lang="en-US" dirty="0"/>
              <a:t> a fi </a:t>
            </a:r>
            <a:r>
              <a:rPr lang="en-US" dirty="0" err="1"/>
              <a:t>citit</a:t>
            </a:r>
            <a:r>
              <a:rPr lang="en-US" dirty="0"/>
              <a:t> direct </a:t>
            </a:r>
            <a:r>
              <a:rPr lang="en-US" dirty="0" err="1"/>
              <a:t>în</a:t>
            </a:r>
            <a:r>
              <a:rPr lang="en-US" dirty="0"/>
              <a:t> </a:t>
            </a:r>
            <a:r>
              <a:rPr lang="en-US" dirty="0" err="1"/>
              <a:t>pH.</a:t>
            </a:r>
            <a:endParaRPr lang="en-US" dirty="0"/>
          </a:p>
        </p:txBody>
      </p:sp>
      <p:sp>
        <p:nvSpPr>
          <p:cNvPr id="7" name="Rectangle 6"/>
          <p:cNvSpPr/>
          <p:nvPr/>
        </p:nvSpPr>
        <p:spPr>
          <a:xfrm>
            <a:off x="6156176" y="1757976"/>
            <a:ext cx="2376264" cy="3960440"/>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56176" y="1918137"/>
            <a:ext cx="2347696" cy="3640117"/>
          </a:xfrm>
        </p:spPr>
      </p:pic>
    </p:spTree>
    <p:extLst>
      <p:ext uri="{BB962C8B-B14F-4D97-AF65-F5344CB8AC3E}">
        <p14:creationId xmlns:p14="http://schemas.microsoft.com/office/powerpoint/2010/main" val="556444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223</TotalTime>
  <Words>1367</Words>
  <Application>Microsoft Office PowerPoint</Application>
  <PresentationFormat>On-screen Show (4:3)</PresentationFormat>
  <Paragraphs>43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Elemental</vt:lpstr>
      <vt:lpstr>  POTENTIALUL  DE  HIDROGEN</vt:lpstr>
      <vt:lpstr>PowerPoint Presentation</vt:lpstr>
      <vt:lpstr>pOH</vt:lpstr>
      <vt:lpstr>Concentratia pH-ului in sange</vt:lpstr>
      <vt:lpstr>PowerPoint Presentation</vt:lpstr>
      <vt:lpstr>Acidoza metabolica si alcaloza metabolica</vt:lpstr>
      <vt:lpstr>PowerPoint Presentation</vt:lpstr>
      <vt:lpstr>PowerPoint Presentation</vt:lpstr>
      <vt:lpstr>      În practică, PH-ul nu este măsurat în mod normal în acest mod, deoarece necesită gaz hidrogen la presiune standard, iar electrodul de platină folosit la electrodul standard de hidrogen este ușor de înfundat din cauza prezenței altor substanțe în soluție (dublare).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18</cp:revision>
  <dcterms:created xsi:type="dcterms:W3CDTF">2020-03-26T09:49:09Z</dcterms:created>
  <dcterms:modified xsi:type="dcterms:W3CDTF">2020-03-26T15:00:55Z</dcterms:modified>
</cp:coreProperties>
</file>