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963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356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921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672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819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850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33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637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505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424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4520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920216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1891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1203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0817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2322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833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126292D-F3E7-4B9A-8607-8F7745A0C29C}" type="datetimeFigureOut">
              <a:rPr lang="en-US" smtClean="0"/>
              <a:t>16-Mar-20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1EA3BB-7405-4675-9F7B-BAB8C73F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5123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4486" y="856736"/>
            <a:ext cx="9926595" cy="3056238"/>
          </a:xfrm>
        </p:spPr>
        <p:txBody>
          <a:bodyPr/>
          <a:lstStyle/>
          <a:p>
            <a:pPr algn="ctr"/>
            <a:r>
              <a:rPr lang="ro-RO" sz="20000" dirty="0" smtClean="0">
                <a:solidFill>
                  <a:srgbClr val="C00000"/>
                </a:solidFill>
                <a:latin typeface="Bernard MT Condensed" panose="02050806060905020404" pitchFamily="18" charset="0"/>
              </a:rPr>
              <a:t>pH</a:t>
            </a:r>
            <a:endParaRPr lang="en-US" sz="20000" dirty="0">
              <a:solidFill>
                <a:srgbClr val="C00000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37903" y="4456669"/>
            <a:ext cx="6030097" cy="1474573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o-RO" sz="2400" dirty="0" smtClean="0">
                <a:solidFill>
                  <a:srgbClr val="C00000"/>
                </a:solidFill>
              </a:rPr>
              <a:t>pRezentare realizată de: </a:t>
            </a:r>
          </a:p>
          <a:p>
            <a:pPr algn="ctr"/>
            <a:r>
              <a:rPr lang="ro-RO" sz="2400" dirty="0" smtClean="0">
                <a:solidFill>
                  <a:srgbClr val="C00000"/>
                </a:solidFill>
              </a:rPr>
              <a:t>Sergiu Pârvulescu</a:t>
            </a:r>
          </a:p>
          <a:p>
            <a:pPr algn="ctr"/>
            <a:r>
              <a:rPr lang="ro-RO" sz="2400" dirty="0" smtClean="0">
                <a:solidFill>
                  <a:srgbClr val="C00000"/>
                </a:solidFill>
              </a:rPr>
              <a:t>Clasa a IX-a </a:t>
            </a:r>
            <a:r>
              <a:rPr lang="ro-RO" sz="2400" dirty="0" smtClean="0">
                <a:solidFill>
                  <a:srgbClr val="C00000"/>
                </a:solidFill>
                <a:latin typeface="Algerian" panose="04020705040A02060702" pitchFamily="82" charset="0"/>
              </a:rPr>
              <a:t>M</a:t>
            </a:r>
          </a:p>
          <a:p>
            <a:pPr algn="ctr"/>
            <a:r>
              <a:rPr lang="ro-RO" sz="2400" dirty="0" smtClean="0">
                <a:solidFill>
                  <a:srgbClr val="C00000"/>
                </a:solidFill>
              </a:rPr>
              <a:t>16.03.2020</a:t>
            </a:r>
          </a:p>
          <a:p>
            <a:pPr algn="ct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4633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659026"/>
            <a:ext cx="8946541" cy="5589373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accent1"/>
                </a:solidFill>
                <a:latin typeface="Bernard MT Condensed" panose="02050806060905020404" pitchFamily="18" charset="0"/>
              </a:rPr>
              <a:t>pH</a:t>
            </a:r>
            <a:r>
              <a:rPr lang="en-US" sz="3200" dirty="0">
                <a:solidFill>
                  <a:schemeClr val="accent1"/>
                </a:solidFill>
                <a:latin typeface="Bernard MT Condensed" panose="02050806060905020404" pitchFamily="18" charset="0"/>
              </a:rPr>
              <a:t>-</a:t>
            </a:r>
            <a:r>
              <a:rPr lang="en-US" sz="3200" dirty="0" err="1">
                <a:solidFill>
                  <a:schemeClr val="accent1"/>
                </a:solidFill>
                <a:latin typeface="Bernard MT Condensed" panose="02050806060905020404" pitchFamily="18" charset="0"/>
              </a:rPr>
              <a:t>ul</a:t>
            </a:r>
            <a:r>
              <a:rPr lang="en-US" sz="3200" dirty="0"/>
              <a:t> </a:t>
            </a:r>
            <a:r>
              <a:rPr lang="en-US" dirty="0"/>
              <a:t>(</a:t>
            </a:r>
            <a:r>
              <a:rPr lang="en-US" i="1" dirty="0" err="1"/>
              <a:t>potențialul</a:t>
            </a:r>
            <a:r>
              <a:rPr lang="en-US" i="1" dirty="0"/>
              <a:t> de </a:t>
            </a:r>
            <a:r>
              <a:rPr lang="en-US" i="1" dirty="0" err="1"/>
              <a:t>hidrogen</a:t>
            </a:r>
            <a:r>
              <a:rPr lang="en-US" dirty="0"/>
              <a:t>) </a:t>
            </a:r>
            <a:r>
              <a:rPr lang="en-US" dirty="0" err="1"/>
              <a:t>reprezintă</a:t>
            </a:r>
            <a:r>
              <a:rPr lang="en-US" dirty="0"/>
              <a:t> </a:t>
            </a:r>
            <a:r>
              <a:rPr lang="en-US" dirty="0" err="1"/>
              <a:t>logaritmul</a:t>
            </a:r>
            <a:r>
              <a:rPr lang="en-US" dirty="0"/>
              <a:t> </a:t>
            </a:r>
            <a:r>
              <a:rPr lang="en-US" dirty="0" err="1"/>
              <a:t>zecimal</a:t>
            </a:r>
            <a:r>
              <a:rPr lang="en-US" dirty="0"/>
              <a:t> cu </a:t>
            </a:r>
            <a:r>
              <a:rPr lang="en-US" dirty="0" err="1"/>
              <a:t>semn</a:t>
            </a:r>
            <a:r>
              <a:rPr lang="en-US" dirty="0"/>
              <a:t> </a:t>
            </a:r>
            <a:r>
              <a:rPr lang="en-US" dirty="0" err="1"/>
              <a:t>schimbat</a:t>
            </a:r>
            <a:r>
              <a:rPr lang="en-US" dirty="0"/>
              <a:t> al </a:t>
            </a:r>
            <a:r>
              <a:rPr lang="en-US" dirty="0" err="1"/>
              <a:t>concentrației</a:t>
            </a:r>
            <a:r>
              <a:rPr lang="en-US" dirty="0"/>
              <a:t> </a:t>
            </a:r>
            <a:r>
              <a:rPr lang="en-US" dirty="0" err="1"/>
              <a:t>ionilor</a:t>
            </a:r>
            <a:r>
              <a:rPr lang="en-US" dirty="0"/>
              <a:t> de </a:t>
            </a:r>
            <a:r>
              <a:rPr lang="en-US" dirty="0" err="1"/>
              <a:t>hidrogen</a:t>
            </a:r>
            <a:r>
              <a:rPr lang="en-US" dirty="0"/>
              <a:t> </a:t>
            </a:r>
            <a:r>
              <a:rPr lang="en-US" dirty="0" err="1"/>
              <a:t>dintr</a:t>
            </a:r>
            <a:r>
              <a:rPr lang="en-US" dirty="0"/>
              <a:t>-o </a:t>
            </a:r>
            <a:r>
              <a:rPr lang="en-US" dirty="0" err="1"/>
              <a:t>soluție</a:t>
            </a:r>
            <a:r>
              <a:rPr lang="en-US" dirty="0"/>
              <a:t>, </a:t>
            </a:r>
            <a:r>
              <a:rPr lang="en-US" dirty="0" err="1"/>
              <a:t>indicând</a:t>
            </a:r>
            <a:r>
              <a:rPr lang="en-US" dirty="0"/>
              <a:t> </a:t>
            </a:r>
            <a:r>
              <a:rPr lang="en-US" dirty="0" err="1"/>
              <a:t>caracterul</a:t>
            </a:r>
            <a:r>
              <a:rPr lang="en-US" dirty="0"/>
              <a:t> acid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bazic</a:t>
            </a:r>
            <a:r>
              <a:rPr lang="en-US" dirty="0"/>
              <a:t> al </a:t>
            </a:r>
            <a:r>
              <a:rPr lang="en-US" dirty="0" err="1"/>
              <a:t>acesteia</a:t>
            </a:r>
            <a:r>
              <a:rPr lang="en-US" dirty="0"/>
              <a:t>. </a:t>
            </a:r>
            <a:r>
              <a:rPr lang="en-US" dirty="0" err="1"/>
              <a:t>Prin</a:t>
            </a:r>
            <a:r>
              <a:rPr lang="en-US" dirty="0"/>
              <a:t> </a:t>
            </a:r>
            <a:r>
              <a:rPr lang="en-US" dirty="0" err="1"/>
              <a:t>noțiunea</a:t>
            </a:r>
            <a:r>
              <a:rPr lang="en-US" dirty="0"/>
              <a:t> de pH se </a:t>
            </a:r>
            <a:r>
              <a:rPr lang="en-US" dirty="0" err="1"/>
              <a:t>exprimă</a:t>
            </a:r>
            <a:r>
              <a:rPr lang="en-US" dirty="0"/>
              <a:t> </a:t>
            </a:r>
            <a:r>
              <a:rPr lang="en-US" dirty="0" err="1"/>
              <a:t>cantitativ</a:t>
            </a:r>
            <a:r>
              <a:rPr lang="en-US" dirty="0"/>
              <a:t> </a:t>
            </a:r>
            <a:r>
              <a:rPr lang="en-US" dirty="0" err="1"/>
              <a:t>aciditatea</a:t>
            </a:r>
            <a:r>
              <a:rPr lang="en-US" dirty="0"/>
              <a:t> (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bazicitatea</a:t>
            </a:r>
            <a:r>
              <a:rPr lang="en-US" dirty="0"/>
              <a:t>) </a:t>
            </a:r>
            <a:r>
              <a:rPr lang="en-US" dirty="0" err="1"/>
              <a:t>unei</a:t>
            </a:r>
            <a:r>
              <a:rPr lang="en-US" dirty="0"/>
              <a:t> </a:t>
            </a:r>
            <a:r>
              <a:rPr lang="en-US" dirty="0" err="1"/>
              <a:t>substanțe</a:t>
            </a:r>
            <a:r>
              <a:rPr lang="en-US" dirty="0"/>
              <a:t>, </a:t>
            </a:r>
            <a:r>
              <a:rPr lang="en-US" dirty="0" err="1"/>
              <a:t>pe</a:t>
            </a:r>
            <a:r>
              <a:rPr lang="en-US" dirty="0"/>
              <a:t> </a:t>
            </a:r>
            <a:r>
              <a:rPr lang="en-US" dirty="0" err="1"/>
              <a:t>baza</a:t>
            </a:r>
            <a:r>
              <a:rPr lang="en-US" dirty="0"/>
              <a:t> </a:t>
            </a:r>
            <a:r>
              <a:rPr lang="en-US" dirty="0" err="1"/>
              <a:t>concentrației</a:t>
            </a:r>
            <a:r>
              <a:rPr lang="en-US" dirty="0"/>
              <a:t> </a:t>
            </a:r>
            <a:r>
              <a:rPr lang="en-US" dirty="0" err="1"/>
              <a:t>ionilor</a:t>
            </a:r>
            <a:r>
              <a:rPr lang="en-US" dirty="0"/>
              <a:t> </a:t>
            </a:r>
            <a:r>
              <a:rPr lang="en-US" dirty="0" err="1"/>
              <a:t>numiți</a:t>
            </a:r>
            <a:r>
              <a:rPr lang="en-US" dirty="0"/>
              <a:t> </a:t>
            </a:r>
            <a:r>
              <a:rPr lang="en-US" dirty="0" err="1"/>
              <a:t>hidroniu</a:t>
            </a:r>
            <a:r>
              <a:rPr lang="en-US" dirty="0"/>
              <a:t> H</a:t>
            </a:r>
            <a:r>
              <a:rPr lang="en-US" baseline="-25000" dirty="0"/>
              <a:t>3</a:t>
            </a:r>
            <a:r>
              <a:rPr lang="en-US" dirty="0"/>
              <a:t>O</a:t>
            </a:r>
            <a:r>
              <a:rPr lang="en-US" baseline="30000" dirty="0"/>
              <a:t>+</a:t>
            </a:r>
            <a:r>
              <a:rPr lang="en-US" dirty="0"/>
              <a:t>.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soluțiile</a:t>
            </a:r>
            <a:r>
              <a:rPr lang="en-US" dirty="0"/>
              <a:t> </a:t>
            </a:r>
            <a:r>
              <a:rPr lang="en-US" dirty="0" err="1"/>
              <a:t>foarte</a:t>
            </a:r>
            <a:r>
              <a:rPr lang="en-US" dirty="0"/>
              <a:t> </a:t>
            </a:r>
            <a:r>
              <a:rPr lang="en-US" dirty="0" err="1"/>
              <a:t>diluate</a:t>
            </a:r>
            <a:r>
              <a:rPr lang="en-US" dirty="0"/>
              <a:t> se </a:t>
            </a:r>
            <a:r>
              <a:rPr lang="en-US" dirty="0" err="1"/>
              <a:t>consideră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pH-</a:t>
            </a:r>
            <a:r>
              <a:rPr lang="en-US" dirty="0" err="1"/>
              <a:t>ul</a:t>
            </a:r>
            <a:r>
              <a:rPr lang="en-US" dirty="0"/>
              <a:t> nu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egal</a:t>
            </a:r>
            <a:r>
              <a:rPr lang="en-US" dirty="0"/>
              <a:t> cu </a:t>
            </a:r>
            <a:r>
              <a:rPr lang="en-US" dirty="0" err="1"/>
              <a:t>concentrația</a:t>
            </a:r>
            <a:r>
              <a:rPr lang="en-US" dirty="0"/>
              <a:t> </a:t>
            </a:r>
            <a:r>
              <a:rPr lang="en-US" dirty="0" err="1"/>
              <a:t>hidroniului</a:t>
            </a:r>
            <a:r>
              <a:rPr lang="en-US" dirty="0"/>
              <a:t>, ci cu </a:t>
            </a:r>
            <a:r>
              <a:rPr lang="en-US" dirty="0" err="1"/>
              <a:t>concentrația</a:t>
            </a:r>
            <a:r>
              <a:rPr lang="en-US" dirty="0"/>
              <a:t> </a:t>
            </a:r>
            <a:r>
              <a:rPr lang="en-US" dirty="0" err="1"/>
              <a:t>molară</a:t>
            </a:r>
            <a:r>
              <a:rPr lang="en-US" dirty="0"/>
              <a:t> a </a:t>
            </a:r>
            <a:r>
              <a:rPr lang="en-US" dirty="0" err="1"/>
              <a:t>soluției</a:t>
            </a:r>
            <a:r>
              <a:rPr lang="en-US" dirty="0" smtClean="0"/>
              <a:t>.</a:t>
            </a:r>
            <a:endParaRPr lang="ro-RO" dirty="0" smtClean="0"/>
          </a:p>
          <a:p>
            <a:r>
              <a:rPr lang="en-US" sz="3200" dirty="0" err="1">
                <a:solidFill>
                  <a:srgbClr val="CC0000"/>
                </a:solidFill>
                <a:latin typeface="Bernard MT Condensed" panose="02050806060905020404" pitchFamily="18" charset="0"/>
              </a:rPr>
              <a:t>Limite</a:t>
            </a:r>
            <a:r>
              <a:rPr lang="en-US" sz="3200" dirty="0">
                <a:solidFill>
                  <a:srgbClr val="CC0000"/>
                </a:solidFill>
                <a:latin typeface="Bernard MT Condensed" panose="02050806060905020404" pitchFamily="18" charset="0"/>
              </a:rPr>
              <a:t> </a:t>
            </a:r>
            <a:r>
              <a:rPr lang="en-US" sz="3200" dirty="0" smtClean="0">
                <a:solidFill>
                  <a:srgbClr val="CC0000"/>
                </a:solidFill>
                <a:latin typeface="Bernard MT Condensed" panose="02050806060905020404" pitchFamily="18" charset="0"/>
              </a:rPr>
              <a:t>pH</a:t>
            </a:r>
            <a:endParaRPr lang="ro-RO" sz="3200" dirty="0" smtClean="0">
              <a:solidFill>
                <a:srgbClr val="CC0000"/>
              </a:solidFill>
              <a:latin typeface="Bernard MT Condensed" panose="02050806060905020404" pitchFamily="18" charset="0"/>
            </a:endParaRPr>
          </a:p>
          <a:p>
            <a:r>
              <a:rPr lang="en-US" dirty="0" smtClean="0"/>
              <a:t>0 </a:t>
            </a:r>
            <a:r>
              <a:rPr lang="en-US" dirty="0"/>
              <a:t>≤ pH &lt; 7 =&gt; pH acid | </a:t>
            </a:r>
            <a:r>
              <a:rPr lang="en-US" dirty="0" err="1"/>
              <a:t>soluție</a:t>
            </a:r>
            <a:r>
              <a:rPr lang="en-US" dirty="0"/>
              <a:t> </a:t>
            </a:r>
            <a:r>
              <a:rPr lang="en-US" dirty="0" err="1"/>
              <a:t>acidă</a:t>
            </a:r>
            <a:endParaRPr lang="en-US" dirty="0"/>
          </a:p>
          <a:p>
            <a:r>
              <a:rPr lang="en-US" dirty="0"/>
              <a:t>pH = 7 =&gt; pH </a:t>
            </a:r>
            <a:r>
              <a:rPr lang="en-US" dirty="0" err="1"/>
              <a:t>neutru</a:t>
            </a:r>
            <a:r>
              <a:rPr lang="en-US" dirty="0"/>
              <a:t> | </a:t>
            </a:r>
            <a:r>
              <a:rPr lang="en-US" dirty="0" err="1"/>
              <a:t>soluție</a:t>
            </a:r>
            <a:r>
              <a:rPr lang="en-US" dirty="0"/>
              <a:t> </a:t>
            </a:r>
            <a:r>
              <a:rPr lang="en-US" dirty="0" err="1"/>
              <a:t>neutră</a:t>
            </a:r>
            <a:endParaRPr lang="en-US" dirty="0"/>
          </a:p>
          <a:p>
            <a:r>
              <a:rPr lang="en-US" dirty="0"/>
              <a:t>7 &lt; pH ≤ 14 =&gt; pH </a:t>
            </a:r>
            <a:r>
              <a:rPr lang="en-US" dirty="0" err="1"/>
              <a:t>bazic</a:t>
            </a:r>
            <a:r>
              <a:rPr lang="en-US" dirty="0"/>
              <a:t> (</a:t>
            </a:r>
            <a:r>
              <a:rPr lang="en-US" dirty="0" err="1"/>
              <a:t>alcalin</a:t>
            </a:r>
            <a:r>
              <a:rPr lang="en-US" dirty="0"/>
              <a:t>) | </a:t>
            </a:r>
            <a:r>
              <a:rPr lang="en-US" dirty="0" err="1"/>
              <a:t>soluție</a:t>
            </a:r>
            <a:r>
              <a:rPr lang="en-US" dirty="0"/>
              <a:t> </a:t>
            </a:r>
            <a:r>
              <a:rPr lang="en-US" dirty="0" err="1"/>
              <a:t>bazică</a:t>
            </a:r>
            <a:r>
              <a:rPr lang="en-US" dirty="0"/>
              <a:t> (</a:t>
            </a:r>
            <a:r>
              <a:rPr lang="en-US" dirty="0" err="1"/>
              <a:t>alcalină</a:t>
            </a:r>
            <a:r>
              <a:rPr lang="en-US" dirty="0"/>
              <a:t>)</a:t>
            </a:r>
          </a:p>
          <a:p>
            <a:endParaRPr lang="ro-RO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99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Algerian" panose="04020705040A02060702" pitchFamily="82" charset="0"/>
              </a:rPr>
              <a:t>Ce </a:t>
            </a:r>
            <a:r>
              <a:rPr lang="en-US" b="1" dirty="0" err="1">
                <a:solidFill>
                  <a:srgbClr val="FF0000"/>
                </a:solidFill>
                <a:latin typeface="Algerian" panose="04020705040A02060702" pitchFamily="82" charset="0"/>
              </a:rPr>
              <a:t>este</a:t>
            </a:r>
            <a:r>
              <a:rPr lang="en-US" b="1" dirty="0">
                <a:solidFill>
                  <a:srgbClr val="FF0000"/>
                </a:solidFill>
                <a:latin typeface="Algerian" panose="04020705040A02060702" pitchFamily="82" charset="0"/>
              </a:rPr>
              <a:t> pH-</a:t>
            </a:r>
            <a:r>
              <a:rPr lang="en-US" b="1" dirty="0" err="1">
                <a:solidFill>
                  <a:srgbClr val="FF0000"/>
                </a:solidFill>
                <a:latin typeface="Algerian" panose="04020705040A02060702" pitchFamily="82" charset="0"/>
              </a:rPr>
              <a:t>ul</a:t>
            </a:r>
            <a:r>
              <a:rPr lang="en-US" b="1" dirty="0">
                <a:solidFill>
                  <a:srgbClr val="FF0000"/>
                </a:solidFill>
                <a:latin typeface="Algerian" panose="04020705040A02060702" pitchFamily="82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lgerian" panose="04020705040A02060702" pitchFamily="82" charset="0"/>
              </a:rPr>
              <a:t>organismului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dirty="0" err="1" smtClean="0"/>
              <a:t>Termenul</a:t>
            </a:r>
            <a:r>
              <a:rPr lang="en-US" dirty="0" smtClean="0"/>
              <a:t> </a:t>
            </a:r>
            <a:r>
              <a:rPr lang="en-US" dirty="0"/>
              <a:t>pH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folosit</a:t>
            </a:r>
            <a:r>
              <a:rPr lang="en-US" dirty="0"/>
              <a:t> ca o </a:t>
            </a:r>
            <a:r>
              <a:rPr lang="en-US" dirty="0" err="1"/>
              <a:t>abreviere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hidrogenul</a:t>
            </a:r>
            <a:r>
              <a:rPr lang="en-US" dirty="0"/>
              <a:t> potential. </a:t>
            </a:r>
            <a:r>
              <a:rPr lang="en-US" dirty="0" err="1"/>
              <a:t>Astfel</a:t>
            </a:r>
            <a:r>
              <a:rPr lang="en-US" dirty="0"/>
              <a:t>, pH-</a:t>
            </a:r>
            <a:r>
              <a:rPr lang="en-US" dirty="0" err="1"/>
              <a:t>ul</a:t>
            </a:r>
            <a:r>
              <a:rPr lang="en-US" dirty="0"/>
              <a:t> </a:t>
            </a:r>
            <a:r>
              <a:rPr lang="en-US" dirty="0" err="1"/>
              <a:t>oricarei</a:t>
            </a:r>
            <a:r>
              <a:rPr lang="en-US" dirty="0"/>
              <a:t> </a:t>
            </a:r>
            <a:r>
              <a:rPr lang="en-US" dirty="0" err="1"/>
              <a:t>solutii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masurarea</a:t>
            </a:r>
            <a:r>
              <a:rPr lang="en-US" dirty="0"/>
              <a:t> </a:t>
            </a:r>
            <a:r>
              <a:rPr lang="en-US" dirty="0" err="1"/>
              <a:t>concentratiei</a:t>
            </a:r>
            <a:r>
              <a:rPr lang="en-US" dirty="0"/>
              <a:t> de </a:t>
            </a:r>
            <a:r>
              <a:rPr lang="en-US" dirty="0" err="1"/>
              <a:t>ioni</a:t>
            </a:r>
            <a:r>
              <a:rPr lang="en-US" dirty="0"/>
              <a:t> de </a:t>
            </a:r>
            <a:r>
              <a:rPr lang="en-US" dirty="0" err="1"/>
              <a:t>hidrogen</a:t>
            </a:r>
            <a:r>
              <a:rPr lang="en-US" dirty="0"/>
              <a:t>. Cu cat </a:t>
            </a:r>
            <a:r>
              <a:rPr lang="en-US" dirty="0" err="1"/>
              <a:t>valoarea</a:t>
            </a:r>
            <a:r>
              <a:rPr lang="en-US" dirty="0"/>
              <a:t> pH-</a:t>
            </a:r>
            <a:r>
              <a:rPr lang="en-US" dirty="0" err="1"/>
              <a:t>ului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ridicata</a:t>
            </a:r>
            <a:r>
              <a:rPr lang="en-US" dirty="0"/>
              <a:t>, cu </a:t>
            </a:r>
            <a:r>
              <a:rPr lang="en-US" dirty="0" err="1"/>
              <a:t>atat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alcalin</a:t>
            </a:r>
            <a:r>
              <a:rPr lang="en-US" dirty="0"/>
              <a:t> </a:t>
            </a:r>
            <a:r>
              <a:rPr lang="en-US" dirty="0" err="1"/>
              <a:t>si</a:t>
            </a:r>
            <a:r>
              <a:rPr lang="en-US" dirty="0"/>
              <a:t> </a:t>
            </a:r>
            <a:r>
              <a:rPr lang="en-US" dirty="0" err="1"/>
              <a:t>bogat</a:t>
            </a:r>
            <a:r>
              <a:rPr lang="en-US" dirty="0"/>
              <a:t> in </a:t>
            </a:r>
            <a:r>
              <a:rPr lang="en-US" dirty="0" err="1"/>
              <a:t>oxigen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fluidul</a:t>
            </a:r>
            <a:r>
              <a:rPr lang="en-US" dirty="0"/>
              <a:t> </a:t>
            </a:r>
            <a:r>
              <a:rPr lang="en-US" dirty="0" err="1"/>
              <a:t>analizat</a:t>
            </a:r>
            <a:r>
              <a:rPr lang="en-US" dirty="0"/>
              <a:t>. </a:t>
            </a:r>
            <a:r>
              <a:rPr lang="en-US" dirty="0" err="1"/>
              <a:t>Pe</a:t>
            </a:r>
            <a:r>
              <a:rPr lang="en-US" dirty="0"/>
              <a:t> de </a:t>
            </a:r>
            <a:r>
              <a:rPr lang="en-US" dirty="0" err="1"/>
              <a:t>alta</a:t>
            </a:r>
            <a:r>
              <a:rPr lang="en-US" dirty="0"/>
              <a:t> parte, cu cat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valoarea</a:t>
            </a:r>
            <a:r>
              <a:rPr lang="en-US" dirty="0"/>
              <a:t> pH-</a:t>
            </a:r>
            <a:r>
              <a:rPr lang="en-US" dirty="0" err="1"/>
              <a:t>ului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mica, cu </a:t>
            </a:r>
            <a:r>
              <a:rPr lang="en-US" dirty="0" err="1"/>
              <a:t>atat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acid </a:t>
            </a:r>
            <a:r>
              <a:rPr lang="en-US" dirty="0" err="1"/>
              <a:t>si</a:t>
            </a:r>
            <a:r>
              <a:rPr lang="en-US" dirty="0"/>
              <a:t> </a:t>
            </a:r>
            <a:r>
              <a:rPr lang="en-US" dirty="0" err="1"/>
              <a:t>privat</a:t>
            </a:r>
            <a:r>
              <a:rPr lang="en-US" dirty="0"/>
              <a:t> de </a:t>
            </a:r>
            <a:r>
              <a:rPr lang="en-US" dirty="0" err="1"/>
              <a:t>oxigen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fi </a:t>
            </a:r>
            <a:r>
              <a:rPr lang="en-US" dirty="0" err="1"/>
              <a:t>fluidul</a:t>
            </a:r>
            <a:r>
              <a:rPr lang="en-US" dirty="0"/>
              <a:t> in </a:t>
            </a:r>
            <a:r>
              <a:rPr lang="en-US" dirty="0" err="1"/>
              <a:t>cauza</a:t>
            </a:r>
            <a:r>
              <a:rPr lang="en-US" dirty="0"/>
              <a:t>.</a:t>
            </a:r>
          </a:p>
          <a:p>
            <a:pPr fontAlgn="base"/>
            <a:r>
              <a:rPr lang="en-US" dirty="0" err="1"/>
              <a:t>Valorile</a:t>
            </a:r>
            <a:r>
              <a:rPr lang="en-US" dirty="0"/>
              <a:t> pH-</a:t>
            </a:r>
            <a:r>
              <a:rPr lang="en-US" dirty="0" err="1"/>
              <a:t>ului</a:t>
            </a:r>
            <a:r>
              <a:rPr lang="en-US" dirty="0"/>
              <a:t> </a:t>
            </a:r>
            <a:r>
              <a:rPr lang="en-US" dirty="0" err="1"/>
              <a:t>variaza</a:t>
            </a:r>
            <a:r>
              <a:rPr lang="en-US" dirty="0"/>
              <a:t> de la 0 la 14, </a:t>
            </a:r>
            <a:r>
              <a:rPr lang="en-US" dirty="0" err="1"/>
              <a:t>indicele</a:t>
            </a:r>
            <a:r>
              <a:rPr lang="en-US" dirty="0"/>
              <a:t> de 7.0 </a:t>
            </a:r>
            <a:r>
              <a:rPr lang="en-US" dirty="0" err="1"/>
              <a:t>fiind</a:t>
            </a:r>
            <a:r>
              <a:rPr lang="en-US" dirty="0"/>
              <a:t> </a:t>
            </a:r>
            <a:r>
              <a:rPr lang="en-US" dirty="0" err="1"/>
              <a:t>considerat</a:t>
            </a:r>
            <a:r>
              <a:rPr lang="en-US" dirty="0"/>
              <a:t> </a:t>
            </a:r>
            <a:r>
              <a:rPr lang="en-US" dirty="0" err="1"/>
              <a:t>neutru</a:t>
            </a:r>
            <a:r>
              <a:rPr lang="en-US" dirty="0"/>
              <a:t>. </a:t>
            </a:r>
            <a:r>
              <a:rPr lang="en-US" dirty="0" err="1"/>
              <a:t>Toate</a:t>
            </a:r>
            <a:r>
              <a:rPr lang="en-US" dirty="0"/>
              <a:t> </a:t>
            </a:r>
            <a:r>
              <a:rPr lang="en-US" dirty="0" err="1"/>
              <a:t>valorile</a:t>
            </a:r>
            <a:r>
              <a:rPr lang="en-US" dirty="0"/>
              <a:t> </a:t>
            </a:r>
            <a:r>
              <a:rPr lang="en-US" dirty="0" err="1"/>
              <a:t>peste</a:t>
            </a:r>
            <a:r>
              <a:rPr lang="en-US" dirty="0"/>
              <a:t> 7.0 </a:t>
            </a:r>
            <a:r>
              <a:rPr lang="en-US" dirty="0" err="1"/>
              <a:t>indica</a:t>
            </a:r>
            <a:r>
              <a:rPr lang="en-US" dirty="0"/>
              <a:t> un grad </a:t>
            </a:r>
            <a:r>
              <a:rPr lang="en-US" dirty="0" err="1"/>
              <a:t>mai</a:t>
            </a:r>
            <a:r>
              <a:rPr lang="en-US" dirty="0"/>
              <a:t> mare de </a:t>
            </a:r>
            <a:r>
              <a:rPr lang="en-US" dirty="0" err="1"/>
              <a:t>alcalinizare</a:t>
            </a:r>
            <a:r>
              <a:rPr lang="en-US" dirty="0"/>
              <a:t>, </a:t>
            </a:r>
            <a:r>
              <a:rPr lang="en-US" dirty="0" err="1"/>
              <a:t>iar</a:t>
            </a:r>
            <a:r>
              <a:rPr lang="en-US" dirty="0"/>
              <a:t> </a:t>
            </a:r>
            <a:r>
              <a:rPr lang="en-US" dirty="0" err="1"/>
              <a:t>valorile</a:t>
            </a:r>
            <a:r>
              <a:rPr lang="en-US" dirty="0"/>
              <a:t> sub 7.0 </a:t>
            </a:r>
            <a:r>
              <a:rPr lang="en-US" dirty="0" err="1"/>
              <a:t>arata</a:t>
            </a:r>
            <a:r>
              <a:rPr lang="en-US" dirty="0"/>
              <a:t> un </a:t>
            </a:r>
            <a:r>
              <a:rPr lang="en-US" dirty="0" err="1"/>
              <a:t>nivel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mare de </a:t>
            </a:r>
            <a:r>
              <a:rPr lang="en-US" dirty="0" err="1"/>
              <a:t>aciditate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3931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10862148" cy="1400530"/>
          </a:xfrm>
        </p:spPr>
        <p:txBody>
          <a:bodyPr/>
          <a:lstStyle/>
          <a:p>
            <a:pPr algn="ctr"/>
            <a:r>
              <a:rPr lang="en-US" dirty="0" err="1">
                <a:solidFill>
                  <a:srgbClr val="C00000"/>
                </a:solidFill>
                <a:latin typeface="Bernard MT Condensed" panose="02050806060905020404" pitchFamily="18" charset="0"/>
              </a:rPr>
              <a:t>Indicatori</a:t>
            </a:r>
            <a:r>
              <a:rPr lang="en-US" dirty="0">
                <a:solidFill>
                  <a:srgbClr val="C00000"/>
                </a:solidFill>
                <a:latin typeface="Bernard MT Condensed" panose="020508060609050204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Bernard MT Condensed" panose="02050806060905020404" pitchFamily="18" charset="0"/>
              </a:rPr>
              <a:t>acido-bazici</a:t>
            </a:r>
            <a:endParaRPr lang="en-US" dirty="0">
              <a:solidFill>
                <a:srgbClr val="C00000"/>
              </a:solidFill>
              <a:latin typeface="Bernard MT Condensed" panose="02050806060905020404" pitchFamily="18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4597275"/>
              </p:ext>
            </p:extLst>
          </p:nvPr>
        </p:nvGraphicFramePr>
        <p:xfrm>
          <a:off x="1103685" y="2381031"/>
          <a:ext cx="10042109" cy="2940612"/>
        </p:xfrm>
        <a:graphic>
          <a:graphicData uri="http://schemas.openxmlformats.org/drawingml/2006/table">
            <a:tbl>
              <a:tblPr/>
              <a:tblGrid>
                <a:gridCol w="2510527"/>
                <a:gridCol w="2528746"/>
                <a:gridCol w="2492309"/>
                <a:gridCol w="2510527"/>
              </a:tblGrid>
              <a:tr h="735153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bg1"/>
                          </a:solidFill>
                          <a:effectLst/>
                        </a:rPr>
                        <a:t>indicator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mediu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neutru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mediu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acid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mediu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bazic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735153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err="1">
                          <a:solidFill>
                            <a:schemeClr val="bg1"/>
                          </a:solidFill>
                          <a:effectLst/>
                        </a:rPr>
                        <a:t>Fenolftaleina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incoloră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incoloră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roșie carmin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735153">
                <a:tc>
                  <a:txBody>
                    <a:bodyPr/>
                    <a:lstStyle/>
                    <a:p>
                      <a:pPr algn="l"/>
                      <a:r>
                        <a:rPr lang="en-US" sz="1800" b="1">
                          <a:solidFill>
                            <a:schemeClr val="bg1"/>
                          </a:solidFill>
                          <a:effectLst/>
                        </a:rPr>
                        <a:t>Metiloranj</a:t>
                      </a:r>
                      <a:endParaRPr lang="en-US" sz="18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oranj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roșu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galben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735153">
                <a:tc>
                  <a:txBody>
                    <a:bodyPr/>
                    <a:lstStyle/>
                    <a:p>
                      <a:pPr algn="l"/>
                      <a:r>
                        <a:rPr lang="en-US" sz="1800" b="1">
                          <a:solidFill>
                            <a:schemeClr val="bg1"/>
                          </a:solidFill>
                          <a:effectLst/>
                        </a:rPr>
                        <a:t>Turnesol</a:t>
                      </a:r>
                      <a:endParaRPr lang="en-US" sz="18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violet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roșu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albastru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124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10804484" cy="1400530"/>
          </a:xfrm>
        </p:spPr>
        <p:txBody>
          <a:bodyPr/>
          <a:lstStyle/>
          <a:p>
            <a:pPr algn="ctr"/>
            <a:r>
              <a:rPr lang="en-US" dirty="0" err="1">
                <a:solidFill>
                  <a:srgbClr val="C00000"/>
                </a:solidFill>
                <a:latin typeface="Bernard MT Condensed" panose="02050806060905020404" pitchFamily="18" charset="0"/>
              </a:rPr>
              <a:t>Formulă</a:t>
            </a:r>
            <a:r>
              <a:rPr lang="en-US" dirty="0">
                <a:solidFill>
                  <a:srgbClr val="C00000"/>
                </a:solidFill>
                <a:latin typeface="Bernard MT Condensed" panose="02050806060905020404" pitchFamily="18" charset="0"/>
              </a:rPr>
              <a:t> de </a:t>
            </a:r>
            <a:r>
              <a:rPr lang="en-US" dirty="0" err="1">
                <a:solidFill>
                  <a:srgbClr val="C00000"/>
                </a:solidFill>
                <a:latin typeface="Bernard MT Condensed" panose="02050806060905020404" pitchFamily="18" charset="0"/>
              </a:rPr>
              <a:t>calcul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7939" y="1499934"/>
            <a:ext cx="10602656" cy="4666734"/>
          </a:xfrm>
        </p:spPr>
        <p:txBody>
          <a:bodyPr/>
          <a:lstStyle/>
          <a:p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definirea</a:t>
            </a:r>
            <a:r>
              <a:rPr lang="en-US" dirty="0"/>
              <a:t> pH-</a:t>
            </a:r>
            <a:r>
              <a:rPr lang="en-US" dirty="0" err="1"/>
              <a:t>ului</a:t>
            </a:r>
            <a:r>
              <a:rPr lang="en-US" dirty="0"/>
              <a:t> se </a:t>
            </a:r>
            <a:r>
              <a:rPr lang="en-US" dirty="0" err="1"/>
              <a:t>folosește</a:t>
            </a:r>
            <a:r>
              <a:rPr lang="en-US" dirty="0"/>
              <a:t> </a:t>
            </a:r>
            <a:r>
              <a:rPr lang="en-US" dirty="0" err="1"/>
              <a:t>scara</a:t>
            </a:r>
            <a:r>
              <a:rPr lang="en-US" dirty="0"/>
              <a:t> </a:t>
            </a:r>
            <a:r>
              <a:rPr lang="en-US" dirty="0" err="1"/>
              <a:t>logaritmică</a:t>
            </a:r>
            <a:r>
              <a:rPr lang="en-US" dirty="0"/>
              <a:t> la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activității</a:t>
            </a:r>
            <a:r>
              <a:rPr lang="en-US" dirty="0"/>
              <a:t> </a:t>
            </a:r>
            <a:r>
              <a:rPr lang="en-US" dirty="0" err="1"/>
              <a:t>ionului</a:t>
            </a:r>
            <a:r>
              <a:rPr lang="en-US" dirty="0"/>
              <a:t> de </a:t>
            </a:r>
            <a:r>
              <a:rPr lang="en-US" dirty="0" err="1"/>
              <a:t>hidrogen</a:t>
            </a:r>
            <a:r>
              <a:rPr lang="en-US" dirty="0"/>
              <a:t> 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soluție</a:t>
            </a:r>
            <a:r>
              <a:rPr lang="en-US" dirty="0"/>
              <a:t>. pH-</a:t>
            </a:r>
            <a:r>
              <a:rPr lang="en-US" dirty="0" err="1"/>
              <a:t>ul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egal</a:t>
            </a:r>
            <a:r>
              <a:rPr lang="en-US" dirty="0"/>
              <a:t> cu </a:t>
            </a:r>
            <a:r>
              <a:rPr lang="en-US" dirty="0" err="1"/>
              <a:t>logaritmul</a:t>
            </a:r>
            <a:r>
              <a:rPr lang="en-US" dirty="0"/>
              <a:t> </a:t>
            </a:r>
            <a:r>
              <a:rPr lang="en-US" dirty="0" err="1"/>
              <a:t>negativ</a:t>
            </a:r>
            <a:r>
              <a:rPr lang="en-US" dirty="0"/>
              <a:t> al </a:t>
            </a:r>
            <a:r>
              <a:rPr lang="en-US" dirty="0" err="1" smtClean="0"/>
              <a:t>concentrației</a:t>
            </a:r>
            <a:r>
              <a:rPr lang="en-US" dirty="0" smtClean="0"/>
              <a:t> </a:t>
            </a:r>
            <a:r>
              <a:rPr lang="en-US" dirty="0" err="1"/>
              <a:t>ionului</a:t>
            </a:r>
            <a:r>
              <a:rPr lang="en-US" dirty="0"/>
              <a:t> de H</a:t>
            </a:r>
            <a:r>
              <a:rPr lang="en-US" baseline="30000" dirty="0"/>
              <a:t>+</a:t>
            </a:r>
            <a:r>
              <a:rPr lang="en-US" dirty="0"/>
              <a:t>(H </a:t>
            </a:r>
            <a:r>
              <a:rPr lang="en-US" baseline="30000" dirty="0"/>
              <a:t>+3</a:t>
            </a:r>
            <a:r>
              <a:rPr lang="en-US" dirty="0"/>
              <a:t>O</a:t>
            </a:r>
            <a:r>
              <a:rPr lang="en-US" dirty="0" smtClean="0"/>
              <a:t>):</a:t>
            </a:r>
            <a:endParaRPr lang="ro-RO" dirty="0" smtClean="0"/>
          </a:p>
          <a:p>
            <a:r>
              <a:rPr lang="ro-RO" dirty="0" smtClean="0"/>
              <a:t>pH= - lg (</a:t>
            </a:r>
            <a:r>
              <a:rPr lang="en-US" dirty="0" err="1"/>
              <a:t>a</a:t>
            </a:r>
            <a:r>
              <a:rPr lang="en-US" baseline="-25000" dirty="0" err="1"/>
              <a:t>H</a:t>
            </a:r>
            <a:r>
              <a:rPr lang="en-US" baseline="30000" dirty="0"/>
              <a:t>+</a:t>
            </a:r>
            <a:r>
              <a:rPr lang="ro-RO" dirty="0" smtClean="0"/>
              <a:t>)</a:t>
            </a:r>
          </a:p>
          <a:p>
            <a:r>
              <a:rPr lang="en-US" dirty="0" err="1" smtClean="0"/>
              <a:t>a</a:t>
            </a:r>
            <a:r>
              <a:rPr lang="en-US" baseline="-25000" dirty="0" err="1" smtClean="0"/>
              <a:t>H</a:t>
            </a:r>
            <a:r>
              <a:rPr lang="en-US" baseline="30000" dirty="0"/>
              <a:t>+</a:t>
            </a:r>
            <a:r>
              <a:rPr lang="en-US" dirty="0"/>
              <a:t> </a:t>
            </a:r>
            <a:r>
              <a:rPr lang="en-US" dirty="0" err="1"/>
              <a:t>reprezintă</a:t>
            </a:r>
            <a:r>
              <a:rPr lang="en-US" dirty="0"/>
              <a:t> </a:t>
            </a:r>
            <a:r>
              <a:rPr lang="en-US" dirty="0" err="1"/>
              <a:t>activitatea</a:t>
            </a:r>
            <a:r>
              <a:rPr lang="en-US" dirty="0"/>
              <a:t> </a:t>
            </a:r>
            <a:r>
              <a:rPr lang="en-US" dirty="0" err="1"/>
              <a:t>ionilor</a:t>
            </a:r>
            <a:r>
              <a:rPr lang="en-US" dirty="0"/>
              <a:t> de </a:t>
            </a:r>
            <a:r>
              <a:rPr lang="en-US" dirty="0" err="1"/>
              <a:t>H</a:t>
            </a:r>
            <a:r>
              <a:rPr lang="en-US" baseline="30000" dirty="0" err="1"/>
              <a:t>+</a:t>
            </a:r>
            <a:r>
              <a:rPr lang="en-US" dirty="0" err="1"/>
              <a:t>și</a:t>
            </a:r>
            <a:r>
              <a:rPr lang="en-US" dirty="0"/>
              <a:t> nu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similară</a:t>
            </a:r>
            <a:r>
              <a:rPr lang="en-US" dirty="0"/>
              <a:t> cu </a:t>
            </a:r>
            <a:r>
              <a:rPr lang="en-US" dirty="0" err="1"/>
              <a:t>concentrația</a:t>
            </a:r>
            <a:r>
              <a:rPr lang="en-US" dirty="0"/>
              <a:t> </a:t>
            </a:r>
            <a:r>
              <a:rPr lang="en-US" dirty="0" err="1"/>
              <a:t>ionilor</a:t>
            </a:r>
            <a:r>
              <a:rPr lang="en-US" dirty="0"/>
              <a:t>. </a:t>
            </a:r>
            <a:r>
              <a:rPr lang="en-US" dirty="0" err="1"/>
              <a:t>Activitatea</a:t>
            </a:r>
            <a:r>
              <a:rPr lang="en-US" dirty="0"/>
              <a:t> </a:t>
            </a:r>
            <a:r>
              <a:rPr lang="en-US" dirty="0" err="1"/>
              <a:t>reprezintă</a:t>
            </a:r>
            <a:r>
              <a:rPr lang="en-US" dirty="0"/>
              <a:t> </a:t>
            </a:r>
            <a:r>
              <a:rPr lang="en-US" dirty="0" err="1"/>
              <a:t>concentrația</a:t>
            </a:r>
            <a:r>
              <a:rPr lang="en-US" dirty="0"/>
              <a:t> </a:t>
            </a:r>
            <a:r>
              <a:rPr lang="en-US" dirty="0" err="1"/>
              <a:t>efectivă</a:t>
            </a:r>
            <a:r>
              <a:rPr lang="en-US" dirty="0"/>
              <a:t> a </a:t>
            </a:r>
            <a:r>
              <a:rPr lang="en-US" dirty="0" err="1"/>
              <a:t>ionilor</a:t>
            </a:r>
            <a:r>
              <a:rPr lang="en-US" dirty="0"/>
              <a:t> de </a:t>
            </a:r>
            <a:r>
              <a:rPr lang="en-US" dirty="0" err="1"/>
              <a:t>hidrogen</a:t>
            </a:r>
            <a:r>
              <a:rPr lang="en-US" dirty="0"/>
              <a:t>,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de </a:t>
            </a:r>
            <a:r>
              <a:rPr lang="en-US" dirty="0" err="1"/>
              <a:t>fapt</a:t>
            </a:r>
            <a:r>
              <a:rPr lang="en-US" dirty="0"/>
              <a:t> </a:t>
            </a:r>
            <a:r>
              <a:rPr lang="en-US" dirty="0" err="1"/>
              <a:t>capacitatea</a:t>
            </a:r>
            <a:r>
              <a:rPr lang="en-US" dirty="0"/>
              <a:t> </a:t>
            </a:r>
            <a:r>
              <a:rPr lang="en-US" dirty="0" err="1"/>
              <a:t>celorlaltor</a:t>
            </a:r>
            <a:r>
              <a:rPr lang="en-US" dirty="0"/>
              <a:t> </a:t>
            </a:r>
            <a:r>
              <a:rPr lang="en-US" dirty="0" err="1"/>
              <a:t>ioni</a:t>
            </a:r>
            <a:r>
              <a:rPr lang="en-US" dirty="0"/>
              <a:t> de a </a:t>
            </a:r>
            <a:r>
              <a:rPr lang="en-US" dirty="0" err="1"/>
              <a:t>bloca</a:t>
            </a:r>
            <a:r>
              <a:rPr lang="en-US" dirty="0"/>
              <a:t> </a:t>
            </a:r>
            <a:r>
              <a:rPr lang="en-US" dirty="0" err="1"/>
              <a:t>participarea</a:t>
            </a:r>
            <a:r>
              <a:rPr lang="en-US" dirty="0"/>
              <a:t> </a:t>
            </a:r>
            <a:r>
              <a:rPr lang="en-US" dirty="0" err="1"/>
              <a:t>ionului</a:t>
            </a:r>
            <a:r>
              <a:rPr lang="en-US" dirty="0"/>
              <a:t> de H </a:t>
            </a:r>
            <a:r>
              <a:rPr lang="en-US" baseline="30000" dirty="0"/>
              <a:t>+ </a:t>
            </a:r>
            <a:r>
              <a:rPr lang="en-US" dirty="0"/>
              <a:t>la </a:t>
            </a:r>
            <a:r>
              <a:rPr lang="en-US" dirty="0" err="1"/>
              <a:t>diferite</a:t>
            </a:r>
            <a:r>
              <a:rPr lang="en-US" dirty="0"/>
              <a:t> </a:t>
            </a:r>
            <a:r>
              <a:rPr lang="en-US" dirty="0" err="1"/>
              <a:t>reacții</a:t>
            </a:r>
            <a:r>
              <a:rPr lang="en-US" dirty="0"/>
              <a:t> </a:t>
            </a:r>
            <a:r>
              <a:rPr lang="en-US" dirty="0" err="1"/>
              <a:t>chimice</a:t>
            </a:r>
            <a:r>
              <a:rPr lang="en-US" dirty="0"/>
              <a:t>.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soluțiile</a:t>
            </a:r>
            <a:r>
              <a:rPr lang="en-US" dirty="0"/>
              <a:t> </a:t>
            </a:r>
            <a:r>
              <a:rPr lang="en-US" dirty="0" err="1"/>
              <a:t>diluate</a:t>
            </a:r>
            <a:r>
              <a:rPr lang="en-US" dirty="0"/>
              <a:t> </a:t>
            </a:r>
            <a:r>
              <a:rPr lang="en-US" dirty="0" err="1"/>
              <a:t>activitatea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aproximativ</a:t>
            </a:r>
            <a:r>
              <a:rPr lang="en-US" dirty="0"/>
              <a:t> </a:t>
            </a:r>
            <a:r>
              <a:rPr lang="en-US" dirty="0" err="1"/>
              <a:t>egală</a:t>
            </a:r>
            <a:r>
              <a:rPr lang="en-US" dirty="0"/>
              <a:t> cu </a:t>
            </a:r>
            <a:r>
              <a:rPr lang="en-US" dirty="0" err="1"/>
              <a:t>valoarea</a:t>
            </a:r>
            <a:r>
              <a:rPr lang="en-US" dirty="0"/>
              <a:t> </a:t>
            </a:r>
            <a:r>
              <a:rPr lang="en-US" dirty="0" err="1"/>
              <a:t>concentrației</a:t>
            </a:r>
            <a:r>
              <a:rPr lang="en-US" dirty="0"/>
              <a:t> </a:t>
            </a:r>
            <a:r>
              <a:rPr lang="en-US" dirty="0" err="1"/>
              <a:t>ionului</a:t>
            </a:r>
            <a:r>
              <a:rPr lang="en-US" dirty="0"/>
              <a:t> H</a:t>
            </a:r>
            <a:r>
              <a:rPr lang="en-US" baseline="30000" dirty="0"/>
              <a:t>+</a:t>
            </a:r>
            <a:r>
              <a:rPr lang="en-US" dirty="0"/>
              <a:t>(H</a:t>
            </a:r>
            <a:r>
              <a:rPr lang="en-US" baseline="-25000" dirty="0"/>
              <a:t>3</a:t>
            </a:r>
            <a:r>
              <a:rPr lang="en-US" dirty="0"/>
              <a:t>O</a:t>
            </a:r>
            <a:r>
              <a:rPr lang="en-US" baseline="30000" dirty="0"/>
              <a:t>-</a:t>
            </a:r>
            <a:r>
              <a:rPr lang="en-US" dirty="0"/>
              <a:t>). </a:t>
            </a:r>
            <a:r>
              <a:rPr lang="en-US" dirty="0" err="1"/>
              <a:t>Ținând</a:t>
            </a:r>
            <a:r>
              <a:rPr lang="en-US" dirty="0"/>
              <a:t> </a:t>
            </a:r>
            <a:r>
              <a:rPr lang="en-US" dirty="0" err="1"/>
              <a:t>cont</a:t>
            </a:r>
            <a:r>
              <a:rPr lang="en-US" dirty="0"/>
              <a:t> de </a:t>
            </a:r>
            <a:r>
              <a:rPr lang="en-US" dirty="0" err="1"/>
              <a:t>acestea</a:t>
            </a:r>
            <a:r>
              <a:rPr lang="en-US" dirty="0"/>
              <a:t> pH-</a:t>
            </a:r>
            <a:r>
              <a:rPr lang="en-US" dirty="0" err="1"/>
              <a:t>ul</a:t>
            </a:r>
            <a:r>
              <a:rPr lang="en-US" dirty="0"/>
              <a:t> se </a:t>
            </a:r>
            <a:r>
              <a:rPr lang="en-US" dirty="0" err="1"/>
              <a:t>exprimă</a:t>
            </a:r>
            <a:r>
              <a:rPr lang="en-US" dirty="0"/>
              <a:t> </a:t>
            </a:r>
            <a:r>
              <a:rPr lang="en-US" dirty="0" err="1"/>
              <a:t>adimensional</a:t>
            </a:r>
            <a:r>
              <a:rPr lang="en-US" dirty="0" smtClean="0"/>
              <a:t>:</a:t>
            </a:r>
            <a:endParaRPr lang="ro-RO" dirty="0" smtClean="0"/>
          </a:p>
          <a:p>
            <a:endParaRPr lang="ro-RO" dirty="0"/>
          </a:p>
          <a:p>
            <a:endParaRPr lang="en-US" dirty="0"/>
          </a:p>
        </p:txBody>
      </p:sp>
      <p:sp>
        <p:nvSpPr>
          <p:cNvPr id="9" name="AutoShape 8" descr="{\displaystyle {\mbox{pH}}=-\lg {(a_{\mathrm {H^{+}} })}}"/>
          <p:cNvSpPr>
            <a:spLocks noChangeAspect="1" noChangeArrowheads="1"/>
          </p:cNvSpPr>
          <p:nvPr/>
        </p:nvSpPr>
        <p:spPr bwMode="auto">
          <a:xfrm>
            <a:off x="3804937" y="4542866"/>
            <a:ext cx="1623797" cy="162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407" y="4997529"/>
            <a:ext cx="2476846" cy="7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77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130" y="518620"/>
            <a:ext cx="9404723" cy="1400530"/>
          </a:xfrm>
        </p:spPr>
        <p:txBody>
          <a:bodyPr/>
          <a:lstStyle/>
          <a:p>
            <a:pPr algn="ctr"/>
            <a:r>
              <a:rPr lang="en-US" dirty="0" err="1">
                <a:solidFill>
                  <a:srgbClr val="C00000"/>
                </a:solidFill>
                <a:latin typeface="Bernard MT Condensed" panose="02050806060905020404" pitchFamily="18" charset="0"/>
              </a:rPr>
              <a:t>Măsurare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81449" y="1532238"/>
            <a:ext cx="6400799" cy="4563762"/>
          </a:xfrm>
        </p:spPr>
        <p:txBody>
          <a:bodyPr>
            <a:normAutofit fontScale="92500" lnSpcReduction="20000"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pH-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</a:t>
            </a:r>
            <a:r>
              <a:rPr lang="en-US" dirty="0"/>
              <a:t> </a:t>
            </a:r>
            <a:r>
              <a:rPr lang="en-US" dirty="0" err="1"/>
              <a:t>poate</a:t>
            </a:r>
            <a:r>
              <a:rPr lang="en-US" dirty="0"/>
              <a:t> fi </a:t>
            </a:r>
            <a:r>
              <a:rPr lang="en-US" dirty="0" err="1"/>
              <a:t>măsurat</a:t>
            </a:r>
            <a:r>
              <a:rPr lang="en-US" dirty="0"/>
              <a:t> </a:t>
            </a:r>
            <a:r>
              <a:rPr lang="en-US" dirty="0" err="1"/>
              <a:t>prin</a:t>
            </a:r>
            <a:r>
              <a:rPr lang="en-US" dirty="0"/>
              <a:t>:</a:t>
            </a:r>
          </a:p>
          <a:p>
            <a:r>
              <a:rPr lang="en-US" dirty="0" err="1"/>
              <a:t>Adăugarea</a:t>
            </a:r>
            <a:r>
              <a:rPr lang="en-US" dirty="0"/>
              <a:t> </a:t>
            </a:r>
            <a:r>
              <a:rPr lang="en-US" dirty="0" err="1"/>
              <a:t>unui</a:t>
            </a:r>
            <a:r>
              <a:rPr lang="en-US" dirty="0"/>
              <a:t> indicator de pH 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soluția</a:t>
            </a:r>
            <a:r>
              <a:rPr lang="en-US" dirty="0"/>
              <a:t> de </a:t>
            </a:r>
            <a:r>
              <a:rPr lang="en-US" dirty="0" err="1"/>
              <a:t>analizat</a:t>
            </a:r>
            <a:r>
              <a:rPr lang="en-US" dirty="0"/>
              <a:t>. </a:t>
            </a:r>
            <a:r>
              <a:rPr lang="en-US" dirty="0" err="1"/>
              <a:t>Culoarea</a:t>
            </a:r>
            <a:r>
              <a:rPr lang="en-US" dirty="0"/>
              <a:t> </a:t>
            </a:r>
            <a:r>
              <a:rPr lang="en-US" dirty="0" err="1"/>
              <a:t>luată</a:t>
            </a:r>
            <a:r>
              <a:rPr lang="en-US" dirty="0"/>
              <a:t> de indicator </a:t>
            </a:r>
            <a:r>
              <a:rPr lang="en-US" dirty="0" err="1"/>
              <a:t>variază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funcție</a:t>
            </a:r>
            <a:r>
              <a:rPr lang="en-US" dirty="0"/>
              <a:t> de pH-</a:t>
            </a:r>
            <a:r>
              <a:rPr lang="en-US" dirty="0" err="1"/>
              <a:t>ul</a:t>
            </a:r>
            <a:r>
              <a:rPr lang="en-US" dirty="0"/>
              <a:t> </a:t>
            </a:r>
            <a:r>
              <a:rPr lang="en-US" dirty="0" err="1"/>
              <a:t>soluției</a:t>
            </a:r>
            <a:r>
              <a:rPr lang="en-US" dirty="0"/>
              <a:t>. </a:t>
            </a:r>
            <a:r>
              <a:rPr lang="en-US" dirty="0" err="1"/>
              <a:t>Utilizarea</a:t>
            </a:r>
            <a:r>
              <a:rPr lang="en-US" dirty="0"/>
              <a:t> </a:t>
            </a:r>
            <a:r>
              <a:rPr lang="en-US" dirty="0" err="1"/>
              <a:t>indicatorilor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determinări</a:t>
            </a:r>
            <a:r>
              <a:rPr lang="en-US" dirty="0"/>
              <a:t> </a:t>
            </a:r>
            <a:r>
              <a:rPr lang="en-US" dirty="0" err="1"/>
              <a:t>calitative</a:t>
            </a:r>
            <a:r>
              <a:rPr lang="en-US" dirty="0"/>
              <a:t>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țină</a:t>
            </a:r>
            <a:r>
              <a:rPr lang="en-US" dirty="0"/>
              <a:t> </a:t>
            </a:r>
            <a:r>
              <a:rPr lang="en-US" dirty="0" err="1"/>
              <a:t>cont</a:t>
            </a:r>
            <a:r>
              <a:rPr lang="en-US" dirty="0"/>
              <a:t> de </a:t>
            </a:r>
            <a:r>
              <a:rPr lang="en-US" dirty="0" err="1"/>
              <a:t>variația</a:t>
            </a:r>
            <a:r>
              <a:rPr lang="en-US" dirty="0"/>
              <a:t> de </a:t>
            </a:r>
            <a:r>
              <a:rPr lang="en-US" dirty="0" err="1"/>
              <a:t>culoare</a:t>
            </a:r>
            <a:r>
              <a:rPr lang="en-US" dirty="0"/>
              <a:t> a </a:t>
            </a:r>
            <a:r>
              <a:rPr lang="en-US" dirty="0" err="1"/>
              <a:t>acestuia</a:t>
            </a:r>
            <a:r>
              <a:rPr lang="en-US" dirty="0"/>
              <a:t>,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funcție</a:t>
            </a:r>
            <a:r>
              <a:rPr lang="en-US" dirty="0"/>
              <a:t> de pH-</a:t>
            </a:r>
            <a:r>
              <a:rPr lang="en-US" dirty="0" err="1"/>
              <a:t>ul</a:t>
            </a:r>
            <a:r>
              <a:rPr lang="en-US" dirty="0"/>
              <a:t> </a:t>
            </a:r>
            <a:r>
              <a:rPr lang="en-US" dirty="0" err="1"/>
              <a:t>soluției</a:t>
            </a:r>
            <a:r>
              <a:rPr lang="en-US" dirty="0"/>
              <a:t> (de </a:t>
            </a:r>
            <a:r>
              <a:rPr lang="en-US" dirty="0" err="1"/>
              <a:t>preferat</a:t>
            </a:r>
            <a:r>
              <a:rPr lang="en-US" dirty="0"/>
              <a:t>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indicatorii</a:t>
            </a:r>
            <a:r>
              <a:rPr lang="en-US" dirty="0"/>
              <a:t> care </a:t>
            </a:r>
            <a:r>
              <a:rPr lang="en-US" dirty="0" err="1"/>
              <a:t>variază</a:t>
            </a:r>
            <a:r>
              <a:rPr lang="en-US" dirty="0"/>
              <a:t> </a:t>
            </a:r>
            <a:r>
              <a:rPr lang="en-US" dirty="0" err="1"/>
              <a:t>pe</a:t>
            </a:r>
            <a:r>
              <a:rPr lang="en-US" dirty="0"/>
              <a:t> un interval de pH </a:t>
            </a:r>
            <a:r>
              <a:rPr lang="en-US" dirty="0" err="1"/>
              <a:t>cât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mic).</a:t>
            </a:r>
          </a:p>
          <a:p>
            <a:r>
              <a:rPr lang="en-US" dirty="0" err="1"/>
              <a:t>Utilizarea</a:t>
            </a:r>
            <a:r>
              <a:rPr lang="en-US" dirty="0"/>
              <a:t> </a:t>
            </a:r>
            <a:r>
              <a:rPr lang="en-US" dirty="0" err="1"/>
              <a:t>unui</a:t>
            </a:r>
            <a:r>
              <a:rPr lang="en-US" dirty="0"/>
              <a:t> </a:t>
            </a:r>
            <a:r>
              <a:rPr lang="en-US" dirty="0" err="1"/>
              <a:t>aparat</a:t>
            </a:r>
            <a:r>
              <a:rPr lang="en-US" dirty="0"/>
              <a:t> pH-</a:t>
            </a:r>
            <a:r>
              <a:rPr lang="en-US" dirty="0" err="1"/>
              <a:t>metru</a:t>
            </a:r>
            <a:r>
              <a:rPr lang="en-US" dirty="0"/>
              <a:t> cu </a:t>
            </a:r>
            <a:r>
              <a:rPr lang="en-US" dirty="0" err="1"/>
              <a:t>electrozi</a:t>
            </a:r>
            <a:r>
              <a:rPr lang="en-US" dirty="0"/>
              <a:t> pH </a:t>
            </a:r>
            <a:r>
              <a:rPr lang="en-US" dirty="0" err="1"/>
              <a:t>selectivi</a:t>
            </a:r>
            <a:r>
              <a:rPr lang="en-US" dirty="0"/>
              <a:t>: </a:t>
            </a:r>
            <a:r>
              <a:rPr lang="en-US" dirty="0" err="1"/>
              <a:t>electrod</a:t>
            </a:r>
            <a:r>
              <a:rPr lang="en-US" dirty="0"/>
              <a:t> de </a:t>
            </a:r>
            <a:r>
              <a:rPr lang="en-US" dirty="0" err="1"/>
              <a:t>sticlă</a:t>
            </a:r>
            <a:r>
              <a:rPr lang="en-US" dirty="0"/>
              <a:t>, </a:t>
            </a:r>
            <a:r>
              <a:rPr lang="en-US" dirty="0" err="1"/>
              <a:t>electrod</a:t>
            </a:r>
            <a:r>
              <a:rPr lang="en-US" dirty="0"/>
              <a:t> de </a:t>
            </a:r>
            <a:r>
              <a:rPr lang="en-US" dirty="0" err="1"/>
              <a:t>hidrogen</a:t>
            </a:r>
            <a:r>
              <a:rPr lang="en-US" dirty="0"/>
              <a:t>, </a:t>
            </a:r>
            <a:r>
              <a:rPr lang="en-US" dirty="0" err="1"/>
              <a:t>electrod</a:t>
            </a:r>
            <a:r>
              <a:rPr lang="en-US" dirty="0"/>
              <a:t> de </a:t>
            </a:r>
            <a:r>
              <a:rPr lang="en-US" dirty="0" err="1"/>
              <a:t>chinhidronă</a:t>
            </a:r>
            <a:r>
              <a:rPr lang="en-US" dirty="0"/>
              <a:t>.</a:t>
            </a:r>
          </a:p>
          <a:p>
            <a:r>
              <a:rPr lang="en-US" dirty="0" err="1"/>
              <a:t>Determinarea</a:t>
            </a:r>
            <a:r>
              <a:rPr lang="en-US" dirty="0"/>
              <a:t> </a:t>
            </a:r>
            <a:r>
              <a:rPr lang="en-US" dirty="0" err="1"/>
              <a:t>exactă</a:t>
            </a:r>
            <a:r>
              <a:rPr lang="en-US" dirty="0"/>
              <a:t> a </a:t>
            </a:r>
            <a:r>
              <a:rPr lang="en-US" dirty="0" err="1"/>
              <a:t>valorii</a:t>
            </a:r>
            <a:r>
              <a:rPr lang="en-US" dirty="0"/>
              <a:t> pH-</a:t>
            </a:r>
            <a:r>
              <a:rPr lang="en-US" dirty="0" err="1"/>
              <a:t>ului</a:t>
            </a:r>
            <a:r>
              <a:rPr lang="en-US" dirty="0"/>
              <a:t> se face </a:t>
            </a:r>
            <a:r>
              <a:rPr lang="en-US" dirty="0" err="1"/>
              <a:t>totuși</a:t>
            </a:r>
            <a:r>
              <a:rPr lang="en-US" dirty="0"/>
              <a:t> </a:t>
            </a:r>
            <a:r>
              <a:rPr lang="en-US" dirty="0" err="1"/>
              <a:t>prin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combinate</a:t>
            </a:r>
            <a:r>
              <a:rPr lang="en-US" dirty="0"/>
              <a:t>: </a:t>
            </a:r>
            <a:r>
              <a:rPr lang="en-US" dirty="0" err="1"/>
              <a:t>utilizarea</a:t>
            </a:r>
            <a:r>
              <a:rPr lang="en-US" dirty="0"/>
              <a:t> de </a:t>
            </a:r>
            <a:r>
              <a:rPr lang="en-US" dirty="0" err="1"/>
              <a:t>indicatori</a:t>
            </a:r>
            <a:r>
              <a:rPr lang="en-US" dirty="0"/>
              <a:t> </a:t>
            </a:r>
            <a:r>
              <a:rPr lang="en-US" dirty="0" err="1"/>
              <a:t>împreună</a:t>
            </a:r>
            <a:r>
              <a:rPr lang="en-US" dirty="0"/>
              <a:t> cu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spectrofotometrice</a:t>
            </a:r>
            <a:r>
              <a:rPr lang="en-US" dirty="0"/>
              <a:t>,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identificarea</a:t>
            </a:r>
            <a:r>
              <a:rPr lang="en-US" dirty="0"/>
              <a:t> </a:t>
            </a:r>
            <a:r>
              <a:rPr lang="en-US" dirty="0" err="1"/>
              <a:t>fiecărui</a:t>
            </a:r>
            <a:r>
              <a:rPr lang="en-US" dirty="0"/>
              <a:t> constituent </a:t>
            </a:r>
            <a:r>
              <a:rPr lang="en-US" dirty="0" err="1"/>
              <a:t>ce</a:t>
            </a:r>
            <a:r>
              <a:rPr lang="en-US" dirty="0"/>
              <a:t> </a:t>
            </a:r>
            <a:r>
              <a:rPr lang="en-US" dirty="0" err="1"/>
              <a:t>influențează</a:t>
            </a:r>
            <a:r>
              <a:rPr lang="en-US" dirty="0"/>
              <a:t> pH-</a:t>
            </a:r>
            <a:r>
              <a:rPr lang="en-US" dirty="0" err="1"/>
              <a:t>ul</a:t>
            </a:r>
            <a:r>
              <a:rPr lang="en-US" dirty="0"/>
              <a:t> (</a:t>
            </a:r>
            <a:r>
              <a:rPr lang="en-US" dirty="0" err="1"/>
              <a:t>culoarea</a:t>
            </a:r>
            <a:r>
              <a:rPr lang="en-US" dirty="0"/>
              <a:t> </a:t>
            </a:r>
            <a:r>
              <a:rPr lang="en-US" dirty="0" err="1"/>
              <a:t>indicatorului</a:t>
            </a:r>
            <a:r>
              <a:rPr lang="en-US" dirty="0"/>
              <a:t>).</a:t>
            </a:r>
          </a:p>
          <a:p>
            <a:endParaRPr lang="en-US" sz="1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2249" y="856734"/>
            <a:ext cx="3138616" cy="571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161" y="452718"/>
            <a:ext cx="10420865" cy="1400530"/>
          </a:xfrm>
        </p:spPr>
        <p:txBody>
          <a:bodyPr/>
          <a:lstStyle/>
          <a:p>
            <a:pPr algn="ctr"/>
            <a:r>
              <a:rPr lang="en-US" sz="6600" dirty="0">
                <a:solidFill>
                  <a:srgbClr val="C00000"/>
                </a:solidFill>
                <a:latin typeface="Bernard MT Condensed" panose="02050806060905020404" pitchFamily="18" charset="0"/>
              </a:rPr>
              <a:t>pOH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9089" y="1706929"/>
            <a:ext cx="10420865" cy="4652682"/>
          </a:xfrm>
        </p:spPr>
        <p:txBody>
          <a:bodyPr/>
          <a:lstStyle/>
          <a:p>
            <a:r>
              <a:rPr lang="en-US" dirty="0" err="1"/>
              <a:t>Opusul</a:t>
            </a:r>
            <a:r>
              <a:rPr lang="en-US" dirty="0"/>
              <a:t> pH-</a:t>
            </a:r>
            <a:r>
              <a:rPr lang="en-US" dirty="0" err="1"/>
              <a:t>ului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pOH-</a:t>
            </a:r>
            <a:r>
              <a:rPr lang="en-US" dirty="0" err="1"/>
              <a:t>ul</a:t>
            </a:r>
            <a:r>
              <a:rPr lang="en-US" dirty="0"/>
              <a:t>, care </a:t>
            </a:r>
            <a:r>
              <a:rPr lang="en-US" dirty="0" err="1"/>
              <a:t>măsoară</a:t>
            </a:r>
            <a:r>
              <a:rPr lang="en-US" dirty="0"/>
              <a:t> </a:t>
            </a:r>
            <a:r>
              <a:rPr lang="en-US" dirty="0" err="1"/>
              <a:t>concentrația</a:t>
            </a:r>
            <a:r>
              <a:rPr lang="en-US" dirty="0"/>
              <a:t> </a:t>
            </a:r>
            <a:r>
              <a:rPr lang="en-US" dirty="0" err="1"/>
              <a:t>ionului</a:t>
            </a:r>
            <a:r>
              <a:rPr lang="en-US" dirty="0"/>
              <a:t> OH, </a:t>
            </a:r>
            <a:r>
              <a:rPr lang="en-US" dirty="0" err="1"/>
              <a:t>respectiv</a:t>
            </a:r>
            <a:r>
              <a:rPr lang="en-US" dirty="0"/>
              <a:t> </a:t>
            </a:r>
            <a:r>
              <a:rPr lang="en-US" dirty="0" err="1"/>
              <a:t>bazicitatea</a:t>
            </a:r>
            <a:r>
              <a:rPr lang="en-US" dirty="0"/>
              <a:t> </a:t>
            </a:r>
            <a:r>
              <a:rPr lang="en-US" dirty="0" err="1"/>
              <a:t>soluției</a:t>
            </a:r>
            <a:r>
              <a:rPr lang="en-US" dirty="0"/>
              <a:t>. </a:t>
            </a:r>
            <a:r>
              <a:rPr lang="en-US" dirty="0" err="1"/>
              <a:t>Ținând</a:t>
            </a:r>
            <a:r>
              <a:rPr lang="en-US" dirty="0"/>
              <a:t> </a:t>
            </a:r>
            <a:r>
              <a:rPr lang="en-US" dirty="0" err="1"/>
              <a:t>cont</a:t>
            </a:r>
            <a:r>
              <a:rPr lang="en-US" dirty="0"/>
              <a:t> de </a:t>
            </a:r>
            <a:r>
              <a:rPr lang="en-US" dirty="0" err="1"/>
              <a:t>disocierea</a:t>
            </a:r>
            <a:r>
              <a:rPr lang="en-US" dirty="0"/>
              <a:t> </a:t>
            </a:r>
            <a:r>
              <a:rPr lang="en-US" dirty="0" err="1"/>
              <a:t>apei</a:t>
            </a:r>
            <a:r>
              <a:rPr lang="en-US" dirty="0" smtClean="0"/>
              <a:t>:</a:t>
            </a:r>
            <a:endParaRPr lang="ro-RO" dirty="0" smtClean="0"/>
          </a:p>
          <a:p>
            <a:endParaRPr lang="ro-RO" dirty="0"/>
          </a:p>
          <a:p>
            <a:r>
              <a:rPr lang="pt-BR" dirty="0"/>
              <a:t>și de constanta acestui proces K</a:t>
            </a:r>
            <a:r>
              <a:rPr lang="pt-BR" baseline="-25000" dirty="0"/>
              <a:t>w</a:t>
            </a:r>
            <a:r>
              <a:rPr lang="pt-BR" dirty="0"/>
              <a:t> (constanta de disociere a apei), vom </a:t>
            </a:r>
            <a:r>
              <a:rPr lang="pt-BR" dirty="0" smtClean="0"/>
              <a:t>avea</a:t>
            </a:r>
            <a:endParaRPr lang="ro-RO" dirty="0" smtClean="0"/>
          </a:p>
          <a:p>
            <a:endParaRPr lang="ro-RO" dirty="0"/>
          </a:p>
          <a:p>
            <a:endParaRPr lang="ro-RO" dirty="0" smtClean="0"/>
          </a:p>
          <a:p>
            <a:r>
              <a:rPr lang="en-US" dirty="0" err="1"/>
              <a:t>Aplicând</a:t>
            </a:r>
            <a:r>
              <a:rPr lang="en-US" dirty="0"/>
              <a:t> </a:t>
            </a:r>
            <a:r>
              <a:rPr lang="en-US" dirty="0" err="1" smtClean="0"/>
              <a:t>logaritmii</a:t>
            </a:r>
            <a:r>
              <a:rPr lang="en-US" dirty="0" smtClean="0"/>
              <a:t> </a:t>
            </a:r>
            <a:r>
              <a:rPr lang="en-US" dirty="0" err="1"/>
              <a:t>rezultă</a:t>
            </a:r>
            <a:r>
              <a:rPr lang="en-US" dirty="0"/>
              <a:t> </a:t>
            </a:r>
            <a:r>
              <a:rPr lang="en-US" dirty="0" err="1"/>
              <a:t>relațiile</a:t>
            </a:r>
            <a:r>
              <a:rPr lang="en-US" dirty="0" smtClean="0"/>
              <a:t>:</a:t>
            </a:r>
            <a:endParaRPr lang="ro-RO" dirty="0" smtClean="0"/>
          </a:p>
          <a:p>
            <a:endParaRPr lang="ro-RO" dirty="0"/>
          </a:p>
          <a:p>
            <a:endParaRPr lang="ro-RO" dirty="0" smtClean="0"/>
          </a:p>
          <a:p>
            <a:r>
              <a:rPr lang="ro-RO" dirty="0" smtClean="0"/>
              <a:t>Bibliografie:   Wikipedia,</a:t>
            </a:r>
            <a:r>
              <a:rPr lang="en-US" dirty="0"/>
              <a:t> </a:t>
            </a:r>
            <a:r>
              <a:rPr lang="en-US" dirty="0" smtClean="0"/>
              <a:t>www.sfatulmedicului.ro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979" y="2429877"/>
            <a:ext cx="1790950" cy="4001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979" y="3313219"/>
            <a:ext cx="2200582" cy="6821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665" y="4596145"/>
            <a:ext cx="4258269" cy="885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68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69</TotalTime>
  <Words>208</Words>
  <Application>Microsoft Office PowerPoint</Application>
  <PresentationFormat>Widescreen</PresentationFormat>
  <Paragraphs>49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Algerian</vt:lpstr>
      <vt:lpstr>Arial</vt:lpstr>
      <vt:lpstr>Bernard MT Condensed</vt:lpstr>
      <vt:lpstr>Century Gothic</vt:lpstr>
      <vt:lpstr>Wingdings 3</vt:lpstr>
      <vt:lpstr>Ion</vt:lpstr>
      <vt:lpstr>pH</vt:lpstr>
      <vt:lpstr>PowerPoint Presentation</vt:lpstr>
      <vt:lpstr>Ce este pH-ul organismului </vt:lpstr>
      <vt:lpstr>Indicatori acido-bazici</vt:lpstr>
      <vt:lpstr>Formulă de calcul </vt:lpstr>
      <vt:lpstr>Măsurare </vt:lpstr>
      <vt:lpstr>pOH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</dc:title>
  <dc:creator>Microsoft account</dc:creator>
  <cp:lastModifiedBy>Microsoft account</cp:lastModifiedBy>
  <cp:revision>11</cp:revision>
  <dcterms:created xsi:type="dcterms:W3CDTF">2020-03-16T16:22:04Z</dcterms:created>
  <dcterms:modified xsi:type="dcterms:W3CDTF">2020-03-16T18:01:03Z</dcterms:modified>
</cp:coreProperties>
</file>