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8" r:id="rId6"/>
    <p:sldId id="262" r:id="rId7"/>
    <p:sldId id="260" r:id="rId8"/>
    <p:sldId id="261" r:id="rId9"/>
    <p:sldId id="263" r:id="rId10"/>
    <p:sldId id="267" r:id="rId11"/>
    <p:sldId id="265" r:id="rId12"/>
    <p:sldId id="266"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6" d="100"/>
          <a:sy n="76"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3/23/2020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4.xml" /></Relationships>
</file>

<file path=ppt/slides/_rels/slide3.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8.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8.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4.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12.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image" Target="../media/image8.png" /><Relationship Id="rId1" Type="http://schemas.openxmlformats.org/officeDocument/2006/relationships/slideLayout" Target="../slideLayouts/slideLayout2.xml" /><Relationship Id="rId4" Type="http://schemas.openxmlformats.org/officeDocument/2006/relationships/image" Target="../media/image10.png" /></Relationships>
</file>

<file path=ppt/slides/_rels/slide13.xml.rels><?xml version="1.0" encoding="UTF-8" standalone="yes"?>
<Relationships xmlns="http://schemas.openxmlformats.org/package/2006/relationships"><Relationship Id="rId3" Type="http://schemas.openxmlformats.org/officeDocument/2006/relationships/hyperlink" Target="https://ro.wikipedia.org/" TargetMode="External" /><Relationship Id="rId2" Type="http://schemas.openxmlformats.org/officeDocument/2006/relationships/hyperlink" Target="https://ro.scribd.com/" TargetMode="External" /><Relationship Id="rId1" Type="http://schemas.openxmlformats.org/officeDocument/2006/relationships/slideLayout" Target="../slideLayouts/slideLayout2.xml" /><Relationship Id="rId5" Type="http://schemas.openxmlformats.org/officeDocument/2006/relationships/image" Target="../media/image11.png" /><Relationship Id="rId4" Type="http://schemas.openxmlformats.org/officeDocument/2006/relationships/hyperlink" Target="https://stiintescu.ro/"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2699" y="681567"/>
            <a:ext cx="7197726" cy="2421464"/>
          </a:xfrm>
        </p:spPr>
        <p:txBody>
          <a:bodyPr>
            <a:normAutofit fontScale="90000"/>
          </a:bodyPr>
          <a:lstStyle/>
          <a:p>
            <a:pPr algn="l"/>
            <a:r>
              <a:rPr lang="ro-RO" sz="6000" dirty="0"/>
              <a:t>          *EFECTELE* *CURENTULUI ELECTRIC* </a:t>
            </a:r>
          </a:p>
        </p:txBody>
      </p:sp>
      <p:sp>
        <p:nvSpPr>
          <p:cNvPr id="3" name="Subtitle 2"/>
          <p:cNvSpPr>
            <a:spLocks noGrp="1"/>
          </p:cNvSpPr>
          <p:nvPr>
            <p:ph type="subTitle" idx="1"/>
          </p:nvPr>
        </p:nvSpPr>
        <p:spPr>
          <a:xfrm>
            <a:off x="165100" y="5052663"/>
            <a:ext cx="3218634" cy="1405467"/>
          </a:xfrm>
        </p:spPr>
        <p:txBody>
          <a:bodyPr>
            <a:normAutofit/>
          </a:bodyPr>
          <a:lstStyle/>
          <a:p>
            <a:r>
              <a:rPr lang="ro-RO" sz="2800" dirty="0"/>
              <a:t>MORTEAN DENISA UWU</a:t>
            </a:r>
            <a:endParaRPr lang="ro-RO" sz="2800" dirty="0">
              <a:latin typeface="+mj-lt"/>
            </a:endParaRPr>
          </a:p>
        </p:txBody>
      </p:sp>
    </p:spTree>
    <p:extLst>
      <p:ext uri="{BB962C8B-B14F-4D97-AF65-F5344CB8AC3E}">
        <p14:creationId xmlns:p14="http://schemas.microsoft.com/office/powerpoint/2010/main" val="2598154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8487" y="304800"/>
            <a:ext cx="3873499" cy="1041400"/>
          </a:xfrm>
        </p:spPr>
        <p:txBody>
          <a:bodyPr>
            <a:normAutofit/>
          </a:bodyPr>
          <a:lstStyle/>
          <a:p>
            <a:r>
              <a:rPr lang="ro-RO" dirty="0"/>
              <a:t>EFECTUL TERMIC</a:t>
            </a:r>
          </a:p>
        </p:txBody>
      </p:sp>
      <p:sp>
        <p:nvSpPr>
          <p:cNvPr id="3" name="Content Placeholder 2"/>
          <p:cNvSpPr>
            <a:spLocks noGrp="1"/>
          </p:cNvSpPr>
          <p:nvPr>
            <p:ph sz="half" idx="1"/>
          </p:nvPr>
        </p:nvSpPr>
        <p:spPr>
          <a:xfrm>
            <a:off x="685802" y="1346200"/>
            <a:ext cx="5499098" cy="5334000"/>
          </a:xfrm>
        </p:spPr>
        <p:txBody>
          <a:bodyPr>
            <a:noAutofit/>
          </a:bodyPr>
          <a:lstStyle/>
          <a:p>
            <a:pPr marL="0" indent="0">
              <a:buNone/>
            </a:pPr>
            <a:r>
              <a:rPr lang="ro-RO" sz="2800" dirty="0"/>
              <a:t>Efectul 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 agitației termice în masa conductorului.</a:t>
            </a:r>
          </a:p>
        </p:txBody>
      </p:sp>
      <p:pic>
        <p:nvPicPr>
          <p:cNvPr id="5" name="Content Placeholder 4"/>
          <p:cNvPicPr>
            <a:picLocks noGrp="1" noChangeAspect="1"/>
          </p:cNvPicPr>
          <p:nvPr>
            <p:ph sz="half" idx="2"/>
          </p:nvPr>
        </p:nvPicPr>
        <p:blipFill>
          <a:blip r:embed="rId2"/>
          <a:stretch>
            <a:fillRect/>
          </a:stretch>
        </p:blipFill>
        <p:spPr>
          <a:xfrm>
            <a:off x="6495786" y="2142067"/>
            <a:ext cx="4866216" cy="3649662"/>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967648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6057" y="482600"/>
            <a:ext cx="5992284" cy="901702"/>
          </a:xfrm>
        </p:spPr>
        <p:txBody>
          <a:bodyPr>
            <a:normAutofit/>
          </a:bodyPr>
          <a:lstStyle/>
          <a:p>
            <a:r>
              <a:rPr lang="ro-RO" sz="2800" dirty="0"/>
              <a:t>ALT EFECT AL CURENTULUI ELECTRIC</a:t>
            </a:r>
          </a:p>
        </p:txBody>
      </p:sp>
      <p:pic>
        <p:nvPicPr>
          <p:cNvPr id="5" name="Content Placeholder 4"/>
          <p:cNvPicPr>
            <a:picLocks noGrp="1" noChangeAspect="1"/>
          </p:cNvPicPr>
          <p:nvPr>
            <p:ph idx="1"/>
          </p:nvPr>
        </p:nvPicPr>
        <p:blipFill>
          <a:blip r:embed="rId2"/>
          <a:stretch>
            <a:fillRect/>
          </a:stretch>
        </p:blipFill>
        <p:spPr>
          <a:xfrm>
            <a:off x="736333" y="2131722"/>
            <a:ext cx="3810267" cy="41566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 Placeholder 3"/>
          <p:cNvSpPr>
            <a:spLocks noGrp="1"/>
          </p:cNvSpPr>
          <p:nvPr>
            <p:ph type="body" sz="half" idx="2"/>
          </p:nvPr>
        </p:nvSpPr>
        <p:spPr>
          <a:xfrm>
            <a:off x="6172199" y="1934154"/>
            <a:ext cx="5816600" cy="4465206"/>
          </a:xfrm>
        </p:spPr>
        <p:txBody>
          <a:bodyPr>
            <a:normAutofit/>
          </a:bodyPr>
          <a:lstStyle/>
          <a:p>
            <a:r>
              <a:rPr lang="ro-RO" sz="2800" dirty="0"/>
              <a:t>Efectul magnetic</a:t>
            </a:r>
          </a:p>
          <a:p>
            <a:r>
              <a:rPr lang="ro-RO" dirty="0"/>
              <a:t>Constă în apariția unui câmp magnetic în jurul unui conductor parcurs de curent electric.</a:t>
            </a:r>
          </a:p>
          <a:p>
            <a:endParaRPr lang="ro-RO" dirty="0"/>
          </a:p>
          <a:p>
            <a:r>
              <a:rPr lang="ro-RO" dirty="0"/>
              <a:t>Modulul vectorului inducție magnetică într-un punct situat la distanța r de conductorul parcurs de curent electric este:   B=</a:t>
            </a:r>
            <a:r>
              <a:rPr lang="el-GR" dirty="0"/>
              <a:t>μ</a:t>
            </a:r>
            <a:r>
              <a:rPr lang="ro-RO" dirty="0"/>
              <a:t>I/2</a:t>
            </a:r>
            <a:r>
              <a:rPr lang="el-GR" dirty="0"/>
              <a:t>π</a:t>
            </a:r>
            <a:r>
              <a:rPr lang="ro-RO" dirty="0"/>
              <a:t>r unde,</a:t>
            </a:r>
          </a:p>
          <a:p>
            <a:r>
              <a:rPr lang="el-GR" dirty="0"/>
              <a:t>μ-</a:t>
            </a:r>
            <a:r>
              <a:rPr lang="ro-RO" dirty="0"/>
              <a:t>permeabilitate magnetică absolută; I-intensitatea curentului care străbate conductorul;</a:t>
            </a:r>
          </a:p>
          <a:p>
            <a:r>
              <a:rPr lang="ro-RO" dirty="0"/>
              <a:t>Modulul vectorului inducție magnetică a câmpului magnetic creat în centrul unei spire circulare de rază r, parcursă de curent electric este:</a:t>
            </a:r>
          </a:p>
          <a:p>
            <a:r>
              <a:rPr lang="ro-RO" dirty="0"/>
              <a:t>B=</a:t>
            </a:r>
            <a:r>
              <a:rPr lang="el-GR" dirty="0"/>
              <a:t>μ</a:t>
            </a:r>
            <a:r>
              <a:rPr lang="ro-RO" dirty="0"/>
              <a:t>I/2r</a:t>
            </a:r>
          </a:p>
        </p:txBody>
      </p:sp>
    </p:spTree>
    <p:extLst>
      <p:ext uri="{BB962C8B-B14F-4D97-AF65-F5344CB8AC3E}">
        <p14:creationId xmlns:p14="http://schemas.microsoft.com/office/powerpoint/2010/main" val="897322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a:t>Efectul piezoelectric</a:t>
            </a:r>
          </a:p>
        </p:txBody>
      </p:sp>
      <p:sp>
        <p:nvSpPr>
          <p:cNvPr id="3" name="Content Placeholder 2"/>
          <p:cNvSpPr>
            <a:spLocks noGrp="1"/>
          </p:cNvSpPr>
          <p:nvPr>
            <p:ph idx="1"/>
          </p:nvPr>
        </p:nvSpPr>
        <p:spPr/>
        <p:txBody>
          <a:bodyPr/>
          <a:lstStyle/>
          <a:p>
            <a:r>
              <a:rPr lang="ro-RO" dirty="0"/>
              <a:t>Efectul piezoelectric direct constă în proprietatea unor cristale de a se încărca cu sarcină electrică pe unele dintre fețele acestora atunci când sunt supuse la solicitări de întindere sau de compresiune după o anumita direcție.</a:t>
            </a:r>
          </a:p>
          <a:p>
            <a:endParaRPr lang="ro-RO" dirty="0"/>
          </a:p>
          <a:p>
            <a:r>
              <a:rPr lang="ro-RO" dirty="0"/>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endParaRPr lang="ro-RO" dirty="0"/>
          </a:p>
          <a:p>
            <a:r>
              <a:rPr lang="ro-RO" dirty="0"/>
              <a:t>Prin acțiunea forțelor F pe direcția axelor mecanice rețeaua se deformează și centrele de greutate ale particulelor cu sarcini negative și ale particulelor cu sarcini nu mai coincid. Apare un moment electric dipolar și deci sarcini electrice de polarizare.</a:t>
            </a:r>
          </a:p>
        </p:txBody>
      </p:sp>
    </p:spTree>
    <p:extLst>
      <p:ext uri="{BB962C8B-B14F-4D97-AF65-F5344CB8AC3E}">
        <p14:creationId xmlns:p14="http://schemas.microsoft.com/office/powerpoint/2010/main" val="1451208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4736" y="2489200"/>
            <a:ext cx="2303464" cy="739777"/>
          </a:xfrm>
        </p:spPr>
        <p:txBody>
          <a:bodyPr>
            <a:normAutofit/>
          </a:bodyPr>
          <a:lstStyle/>
          <a:p>
            <a:r>
              <a:rPr lang="ro-RO" sz="4000" dirty="0" err="1"/>
              <a:t>Aplicatii</a:t>
            </a:r>
            <a:r>
              <a:rPr lang="ro-RO" sz="4000" dirty="0"/>
              <a:t> </a:t>
            </a:r>
          </a:p>
        </p:txBody>
      </p:sp>
      <p:sp>
        <p:nvSpPr>
          <p:cNvPr id="3" name="Content Placeholder 2"/>
          <p:cNvSpPr>
            <a:spLocks noGrp="1"/>
          </p:cNvSpPr>
          <p:nvPr>
            <p:ph idx="1"/>
          </p:nvPr>
        </p:nvSpPr>
        <p:spPr>
          <a:xfrm>
            <a:off x="4229100" y="457200"/>
            <a:ext cx="7277100" cy="5969001"/>
          </a:xfrm>
        </p:spPr>
        <p:txBody>
          <a:bodyPr>
            <a:normAutofit/>
          </a:bodyPr>
          <a:lstStyle/>
          <a:p>
            <a:pPr marL="0" indent="0">
              <a:buNone/>
            </a:pPr>
            <a:r>
              <a:rPr lang="ro-RO" sz="2000" dirty="0"/>
              <a:t>     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 Rezistorul său (elementul rezistiv care disipă căldura) este realizat din nicrom, </a:t>
            </a:r>
            <a:r>
              <a:rPr lang="ro-RO" sz="2000" dirty="0" err="1"/>
              <a:t>feronicrom</a:t>
            </a:r>
            <a:r>
              <a:rPr lang="ro-RO" sz="2000" dirty="0"/>
              <a:t>, </a:t>
            </a:r>
            <a:r>
              <a:rPr lang="ro-RO" sz="2000" dirty="0" err="1"/>
              <a:t>fecral</a:t>
            </a:r>
            <a:r>
              <a:rPr lang="ro-RO" sz="2000" dirty="0"/>
              <a:t>, </a:t>
            </a:r>
            <a:r>
              <a:rPr lang="ro-RO" sz="2000" dirty="0" err="1"/>
              <a:t>kanthal</a:t>
            </a:r>
            <a:r>
              <a:rPr lang="ro-RO" sz="2000" dirty="0"/>
              <a:t>, cromal ș.a. Aceste materiale sunt rezistente la temperaturi mari, au rezistivitate electrică ridicată și un coeficient mare de temperatură al rezistivității.</a:t>
            </a:r>
          </a:p>
          <a:p>
            <a:pPr marL="0" indent="0">
              <a:buNone/>
            </a:pPr>
            <a:r>
              <a:rPr lang="ro-RO" sz="2000" dirty="0"/>
              <a:t>     Efectul termic al curentului electric are multiple aplicații industriale: cuptoarele încălzite electric, tăierea metalelor, sudarea cu arc electric etc.</a:t>
            </a:r>
          </a:p>
          <a:p>
            <a:pPr marL="0" indent="0">
              <a:buNone/>
            </a:pPr>
            <a:r>
              <a:rPr lang="ro-RO" sz="2000" dirty="0"/>
              <a:t>     Arcul electric este un curent electric de mare intensitate. La separarea sub sarcină electrică a două piese metalice în contact, densitatea de curent crește foarte mult datorită micșorării zonelor de contact, pe măsura depărtării pieselor și datorită tensiunii electromotoare (</a:t>
            </a:r>
            <a:r>
              <a:rPr lang="ro-RO" sz="2000" dirty="0" err="1"/>
              <a:t>t.e.m</a:t>
            </a:r>
            <a:r>
              <a:rPr lang="ro-RO" sz="2000" dirty="0"/>
              <a:t>.) de autoinducție care ia naștere la întreruperea curentului.</a:t>
            </a:r>
          </a:p>
        </p:txBody>
      </p:sp>
      <p:sp>
        <p:nvSpPr>
          <p:cNvPr id="4" name="Text Placeholder 3"/>
          <p:cNvSpPr>
            <a:spLocks noGrp="1"/>
          </p:cNvSpPr>
          <p:nvPr>
            <p:ph type="body" sz="half" idx="2"/>
          </p:nvPr>
        </p:nvSpPr>
        <p:spPr>
          <a:xfrm>
            <a:off x="698500" y="3111500"/>
            <a:ext cx="3327399" cy="1206500"/>
          </a:xfrm>
        </p:spPr>
        <p:txBody>
          <a:bodyPr>
            <a:noAutofit/>
          </a:bodyPr>
          <a:lstStyle/>
          <a:p>
            <a:r>
              <a:rPr lang="ro-RO" sz="3600" dirty="0">
                <a:latin typeface="+mj-lt"/>
              </a:rPr>
              <a:t>INDUSTRIALE</a:t>
            </a:r>
          </a:p>
          <a:p>
            <a:r>
              <a:rPr lang="ro-RO" sz="1800" dirty="0">
                <a:latin typeface="+mj-lt"/>
              </a:rPr>
              <a:t>Efectul piezoelectric</a:t>
            </a:r>
          </a:p>
        </p:txBody>
      </p:sp>
    </p:spTree>
    <p:extLst>
      <p:ext uri="{BB962C8B-B14F-4D97-AF65-F5344CB8AC3E}">
        <p14:creationId xmlns:p14="http://schemas.microsoft.com/office/powerpoint/2010/main" val="2683166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101" y="228600"/>
            <a:ext cx="10131425" cy="965201"/>
          </a:xfrm>
        </p:spPr>
        <p:txBody>
          <a:bodyPr/>
          <a:lstStyle/>
          <a:p>
            <a:pPr algn="ctr"/>
            <a:r>
              <a:rPr lang="ro-RO" dirty="0"/>
              <a:t>Aplicații tehnice</a:t>
            </a:r>
          </a:p>
        </p:txBody>
      </p:sp>
      <p:sp>
        <p:nvSpPr>
          <p:cNvPr id="3" name="Content Placeholder 2"/>
          <p:cNvSpPr>
            <a:spLocks noGrp="1"/>
          </p:cNvSpPr>
          <p:nvPr>
            <p:ph idx="1"/>
          </p:nvPr>
        </p:nvSpPr>
        <p:spPr>
          <a:xfrm>
            <a:off x="800100" y="1193801"/>
            <a:ext cx="9271000" cy="5397500"/>
          </a:xfrm>
        </p:spPr>
        <p:txBody>
          <a:bodyPr>
            <a:normAutofit/>
          </a:bodyPr>
          <a:lstStyle/>
          <a:p>
            <a:r>
              <a:rPr lang="ro-RO" dirty="0"/>
              <a:t>Doza de </a:t>
            </a:r>
            <a:r>
              <a:rPr lang="ro-RO" dirty="0" err="1"/>
              <a:t>pickup</a:t>
            </a:r>
            <a:r>
              <a:rPr lang="ro-RO" dirty="0"/>
              <a:t> este un cristal piezoelectric care este supus unor forțe de compresiune variabile și în funcție de adâncimea șanțului pe disc se va genera o tensiune variabilă corespunzătoare semnalului înregistrat. Brichetele piezoelectrice sunt echipate cu cristale piezoelectrice iar tensiunea rezultată aprinde gazul. Același efect se aplică adecvat, pentru aprinderea automată a combustibilului de aragaz. Cristalul piezoelectric este comprimat prin apăsarea butonului de aprindere. Efectul invers - electrostricțiunea este folosit la generarea sunetelor de frecvență variabilă. În funcție de tensiunea aplicată pe fețele cristalului piezoelectric, acesta își va modifica dimensiunile pe o anumită direcție, proporțional cu tensiunea aplicată. Principiul electrostricțiunii este folosit la difuzor și la generatorul de ultrasunete. Generatorul conține două plăcuțe de cuarț cu tăietură Curie, șlefuite și lipite între două plăci groase de oțel. La aplicarea unei tensiuni alternative prin modificarea dimensiunilor pe o anumită direcție, sistemul devine o sursă de sunete de frecvență foarte mare. Prin recepționarea ecoului recepționat de ultrasunete se pot măsura distanțele. La recepție, un cristal piezoelectric va vibra elastic în urma presiunii exercitate de ultrasunete: vor apărea tensiuni electrice pe fețele opuse. Folosind traductoare piezoelectrice se poate măsura accelerația; aparatele se numesc accelerometre piezoelectrice. Pentru măsurarea presiunii se folosește de asemenea efectul piezoelectric direct.</a:t>
            </a:r>
          </a:p>
        </p:txBody>
      </p:sp>
    </p:spTree>
    <p:extLst>
      <p:ext uri="{BB962C8B-B14F-4D97-AF65-F5344CB8AC3E}">
        <p14:creationId xmlns:p14="http://schemas.microsoft.com/office/powerpoint/2010/main" val="4121077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100" y="543984"/>
            <a:ext cx="3680885" cy="512233"/>
          </a:xfrm>
        </p:spPr>
        <p:txBody>
          <a:bodyPr>
            <a:noAutofit/>
          </a:bodyPr>
          <a:lstStyle/>
          <a:p>
            <a:r>
              <a:rPr lang="ro-RO" sz="2800" dirty="0"/>
              <a:t>Efectul fotoelectric</a:t>
            </a:r>
          </a:p>
        </p:txBody>
      </p:sp>
      <p:pic>
        <p:nvPicPr>
          <p:cNvPr id="5" name="Content Placeholder 4"/>
          <p:cNvPicPr>
            <a:picLocks noGrp="1" noChangeAspect="1"/>
          </p:cNvPicPr>
          <p:nvPr>
            <p:ph idx="1"/>
          </p:nvPr>
        </p:nvPicPr>
        <p:blipFill>
          <a:blip r:embed="rId2"/>
          <a:stretch>
            <a:fillRect/>
          </a:stretch>
        </p:blipFill>
        <p:spPr>
          <a:xfrm>
            <a:off x="6672262" y="1881664"/>
            <a:ext cx="4884738" cy="33618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 Placeholder 3"/>
          <p:cNvSpPr>
            <a:spLocks noGrp="1"/>
          </p:cNvSpPr>
          <p:nvPr>
            <p:ph type="body" sz="half" idx="2"/>
          </p:nvPr>
        </p:nvSpPr>
        <p:spPr>
          <a:xfrm>
            <a:off x="368300" y="1308099"/>
            <a:ext cx="5867400" cy="5132917"/>
          </a:xfrm>
        </p:spPr>
        <p:txBody>
          <a:bodyPr>
            <a:normAutofit/>
          </a:bodyPr>
          <a:lstStyle/>
          <a:p>
            <a:r>
              <a:rPr lang="ro-RO" sz="1800" dirty="0"/>
              <a:t>Energia purtată de radiația electromagnetică este de natură discretă sub formă de cuante de energie numite fotoni. Dacă pe suprafața unei plăcuțe semiconductoare cade un flux </a:t>
            </a:r>
            <a:r>
              <a:rPr lang="el-GR" sz="1800" dirty="0"/>
              <a:t>Φ </a:t>
            </a:r>
            <a:r>
              <a:rPr lang="ro-RO" sz="1800" dirty="0"/>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 Creșterea energiei de vibrație a atomilor rețelei se asociază cu apariția în rețea a unor purtători de energie de vibrație numiți fononi. Efectul </a:t>
            </a:r>
            <a:r>
              <a:rPr lang="ro-RO" sz="1800" dirty="0" err="1"/>
              <a:t>fotooelectric</a:t>
            </a:r>
            <a:r>
              <a:rPr lang="ro-RO" sz="1800" dirty="0"/>
              <a:t> intern are loc când energia incidentă preluată contribuie numai la ruperea electronilor de valență care devin electroni liberi. Efectul </a:t>
            </a:r>
            <a:r>
              <a:rPr lang="ro-RO" sz="1800" dirty="0" err="1"/>
              <a:t>fotooelectric</a:t>
            </a:r>
            <a:r>
              <a:rPr lang="ro-RO" sz="1800" dirty="0"/>
              <a:t> extern are loc când energia incidentă reținută în interior este mai mare decât energia de legătură a electronilor, în rețea se formează fononi, în exterior se emit electroni.</a:t>
            </a:r>
          </a:p>
        </p:txBody>
      </p:sp>
    </p:spTree>
    <p:extLst>
      <p:ext uri="{BB962C8B-B14F-4D97-AF65-F5344CB8AC3E}">
        <p14:creationId xmlns:p14="http://schemas.microsoft.com/office/powerpoint/2010/main" val="3145346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6401" y="228600"/>
            <a:ext cx="5308599" cy="1181099"/>
          </a:xfrm>
        </p:spPr>
        <p:txBody>
          <a:bodyPr/>
          <a:lstStyle/>
          <a:p>
            <a:pPr algn="just"/>
            <a:r>
              <a:rPr lang="ro-RO" dirty="0"/>
              <a:t>Efecte termoelectrice</a:t>
            </a:r>
          </a:p>
        </p:txBody>
      </p:sp>
      <p:sp>
        <p:nvSpPr>
          <p:cNvPr id="3" name="Content Placeholder 2"/>
          <p:cNvSpPr>
            <a:spLocks noGrp="1"/>
          </p:cNvSpPr>
          <p:nvPr>
            <p:ph idx="1"/>
          </p:nvPr>
        </p:nvSpPr>
        <p:spPr>
          <a:xfrm>
            <a:off x="1054100" y="965201"/>
            <a:ext cx="9613899" cy="5473699"/>
          </a:xfrm>
        </p:spPr>
        <p:txBody>
          <a:bodyPr>
            <a:normAutofit/>
          </a:bodyPr>
          <a:lstStyle/>
          <a:p>
            <a:pPr marL="0" indent="0">
              <a:buNone/>
            </a:pPr>
            <a:r>
              <a:rPr lang="ro-RO" dirty="0"/>
              <a:t>      Efectul </a:t>
            </a:r>
            <a:r>
              <a:rPr lang="ro-RO" dirty="0" err="1"/>
              <a:t>Seebeck</a:t>
            </a:r>
            <a:r>
              <a:rPr lang="ro-RO" dirty="0"/>
              <a:t> constă în apariția unei tensiuni electromotoare într-un circuit format din două conductoare de natură diferită cu joncțiuni la capete, când cele două joncțiuni se află la temperaturi diferite. Pe baza acestui efect se realizează termocupluri pentru măsurarea temperaturii.</a:t>
            </a:r>
          </a:p>
          <a:p>
            <a:pPr marL="0" indent="0">
              <a:buNone/>
            </a:pPr>
            <a:r>
              <a:rPr lang="ro-RO" dirty="0"/>
              <a:t>     Fenomenul invers este efectul </a:t>
            </a:r>
            <a:r>
              <a:rPr lang="ro-RO" dirty="0" err="1"/>
              <a:t>Peltier</a:t>
            </a:r>
            <a:r>
              <a:rPr lang="ro-RO" dirty="0"/>
              <a:t>,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a:p>
            <a:pPr marL="0" indent="0">
              <a:buNone/>
            </a:pPr>
            <a:r>
              <a:rPr lang="ro-RO" dirty="0"/>
              <a:t>     Dacă prin joncțiune trece un curent electric cu semnul de la cupru la fier, electronii din zona de contact capătă energie cinetică suplimentară și temperatura joncțiunii crește; la trecerea unui curent în sens invers, temperatura joncțiunii scade.</a:t>
            </a:r>
          </a:p>
          <a:p>
            <a:pPr marL="0" indent="0">
              <a:buNone/>
            </a:pPr>
            <a:r>
              <a:rPr lang="ro-RO" dirty="0"/>
              <a:t>     Dacă într-un circuit electric cu două joncțiuni ca cele de mai sus, circulă un curent electric cu sens adecvat, se poate realiza un transport de căldură de la joncțiunea mai rece la joncțiunea mai caldă. Efectul </a:t>
            </a:r>
            <a:r>
              <a:rPr lang="ro-RO" dirty="0" err="1"/>
              <a:t>Peltier</a:t>
            </a:r>
            <a:r>
              <a:rPr lang="ro-RO" dirty="0"/>
              <a:t> este folosit la realizarea minifrigiderelor.</a:t>
            </a:r>
          </a:p>
        </p:txBody>
      </p:sp>
    </p:spTree>
    <p:extLst>
      <p:ext uri="{BB962C8B-B14F-4D97-AF65-F5344CB8AC3E}">
        <p14:creationId xmlns:p14="http://schemas.microsoft.com/office/powerpoint/2010/main" val="1901736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0145" y="101601"/>
            <a:ext cx="8470899" cy="889000"/>
          </a:xfrm>
        </p:spPr>
        <p:txBody>
          <a:bodyPr/>
          <a:lstStyle/>
          <a:p>
            <a:r>
              <a:rPr lang="ro-RO" dirty="0"/>
              <a:t>Efectul chimic al curentului electric</a:t>
            </a:r>
          </a:p>
        </p:txBody>
      </p:sp>
      <p:sp>
        <p:nvSpPr>
          <p:cNvPr id="3" name="Content Placeholder 2"/>
          <p:cNvSpPr>
            <a:spLocks noGrp="1"/>
          </p:cNvSpPr>
          <p:nvPr>
            <p:ph sz="half" idx="1"/>
          </p:nvPr>
        </p:nvSpPr>
        <p:spPr>
          <a:xfrm>
            <a:off x="5791200" y="990601"/>
            <a:ext cx="5452536" cy="5714999"/>
          </a:xfrm>
        </p:spPr>
        <p:txBody>
          <a:bodyPr>
            <a:normAutofit lnSpcReduction="10000"/>
          </a:bodyPr>
          <a:lstStyle/>
          <a:p>
            <a:r>
              <a:rPr lang="ro-RO" sz="2400" dirty="0"/>
              <a:t>Electroliza</a:t>
            </a:r>
          </a:p>
          <a:p>
            <a:pPr marL="0" indent="0">
              <a:buNone/>
            </a:pPr>
            <a:r>
              <a:rPr lang="ro-RO" dirty="0"/>
              <a:t>   Electroliza este procesul de orientare și separare a ionilor unui electrolit cu ajutorul curentului electric continuu.</a:t>
            </a:r>
          </a:p>
          <a:p>
            <a:pPr marL="0" indent="0">
              <a:buNone/>
            </a:pPr>
            <a:r>
              <a:rPr lang="ro-RO" dirty="0"/>
              <a:t>   Electroliza unei soluții de clorură de cupru: în electrolit datorită disocierii sunt prezenți ioni de Cu2+ și ioni de 2Cl. După mai multe minute de funcționare cu totul capătă o culoare roșiatică și se degajă un miros înțepător. Catozii cântăresc mai mult decât inițial și dacă m1, m2, m3, m4 sunt masele finale ale acestora m1&lt;m2&lt;m3&lt;m4. Ionii de Cu2+ sunt atrași de catod care le cedează electroni, sunt neutralizați și se depun pe acesta.</a:t>
            </a:r>
          </a:p>
          <a:p>
            <a:pPr marL="0" indent="0">
              <a:buNone/>
            </a:pPr>
            <a:r>
              <a:rPr lang="ro-RO" dirty="0"/>
              <a:t>   Ionii de 2Cl cedează electroni anodului; atomii neutri de clor, sub formă de molecule de gaz se dizolvă parțial în apă; este caracteristic mirosul înțepător.</a:t>
            </a:r>
          </a:p>
          <a:p>
            <a:pPr marL="0" indent="0">
              <a:buNone/>
            </a:pPr>
            <a:r>
              <a:rPr lang="ro-RO" dirty="0"/>
              <a:t>   Neutralizarea electrică a ionilor este însoțită de reacții chimice specifice care transformă calitativ suprafața electrozilor.</a:t>
            </a:r>
          </a:p>
        </p:txBody>
      </p:sp>
      <p:pic>
        <p:nvPicPr>
          <p:cNvPr id="5" name="Content Placeholder 4"/>
          <p:cNvPicPr>
            <a:picLocks noGrp="1" noChangeAspect="1"/>
          </p:cNvPicPr>
          <p:nvPr>
            <p:ph sz="half" idx="2"/>
          </p:nvPr>
        </p:nvPicPr>
        <p:blipFill>
          <a:blip r:embed="rId2"/>
          <a:stretch>
            <a:fillRect/>
          </a:stretch>
        </p:blipFill>
        <p:spPr>
          <a:xfrm>
            <a:off x="549311" y="1587500"/>
            <a:ext cx="5089490" cy="4660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26078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3901" y="190501"/>
            <a:ext cx="4533899" cy="850900"/>
          </a:xfrm>
        </p:spPr>
        <p:txBody>
          <a:bodyPr/>
          <a:lstStyle/>
          <a:p>
            <a:r>
              <a:rPr lang="ro-RO" dirty="0"/>
              <a:t>Aplicații industriale</a:t>
            </a:r>
          </a:p>
        </p:txBody>
      </p:sp>
      <p:sp>
        <p:nvSpPr>
          <p:cNvPr id="3" name="Content Placeholder 2"/>
          <p:cNvSpPr>
            <a:spLocks noGrp="1"/>
          </p:cNvSpPr>
          <p:nvPr>
            <p:ph idx="1"/>
          </p:nvPr>
        </p:nvSpPr>
        <p:spPr>
          <a:xfrm>
            <a:off x="685801" y="1041401"/>
            <a:ext cx="10756899" cy="5714999"/>
          </a:xfrm>
        </p:spPr>
        <p:txBody>
          <a:bodyPr>
            <a:noAutofit/>
          </a:bodyPr>
          <a:lstStyle/>
          <a:p>
            <a:pPr marL="0" indent="0">
              <a:buNone/>
            </a:pPr>
            <a:r>
              <a:rPr lang="ro-RO" sz="2400" dirty="0"/>
              <a:t>    Electroliza este utilizată pentru obținerea metalelor pure (Cu, Ag, Al, Zn, Pt) în galvanoplastie, galvanostegie.</a:t>
            </a:r>
          </a:p>
          <a:p>
            <a:pPr marL="0" indent="0">
              <a:buNone/>
            </a:pPr>
            <a:r>
              <a:rPr lang="ro-RO" sz="2400" dirty="0"/>
              <a:t>    Obținerea metalelor pure prin rafinare se realizează prin electroliza cu anod solubil unde metalul este transferat de pe anodul impur pe catodul realizat sub forma unei lame sau a unui fir foarte pur. Aluminiul pur se obține din praf de alumină (Al2O3), care se topește într-o cuvă cu pereți din grafit, acesta constituind catodul. Anodul este un electrod din grafit. În urma electrolizei ionii de Al3+ se depun pe pereții cuvei. Prin electroliză se obține și cuprul electrotehnic de mare puritate.</a:t>
            </a:r>
          </a:p>
          <a:p>
            <a:pPr marL="0" indent="0">
              <a:buNone/>
            </a:pPr>
            <a:r>
              <a:rPr lang="ro-RO" sz="2400" dirty="0"/>
              <a:t>    Galvanoplastia constă în depunerea unor straturi metalice subțiri pe obiecte metalice în scop de protecție sau decorativ (nichelare, cromare, argintare, aurire etc.)</a:t>
            </a:r>
          </a:p>
          <a:p>
            <a:pPr marL="0" indent="0">
              <a:buNone/>
            </a:pPr>
            <a:r>
              <a:rPr lang="ro-RO" sz="2400" dirty="0"/>
              <a:t>    Galvanostegia constă în depuneri electrolitice de metal pe mulaje din materiale plastice (sau ceară), impregnate cu un strat de grafit, pentru a le face conductoare. Mulajul este montat la catod și după depunerea metalului se îndepărtează materialul mulajului. Se obțin astfel reproduceri foarte fidele ale formei unor obiecte (sculpturi, alte opere de artă).</a:t>
            </a:r>
          </a:p>
        </p:txBody>
      </p:sp>
    </p:spTree>
    <p:extLst>
      <p:ext uri="{BB962C8B-B14F-4D97-AF65-F5344CB8AC3E}">
        <p14:creationId xmlns:p14="http://schemas.microsoft.com/office/powerpoint/2010/main" val="105690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5101" y="431800"/>
            <a:ext cx="2870199" cy="656167"/>
          </a:xfrm>
        </p:spPr>
        <p:txBody>
          <a:bodyPr/>
          <a:lstStyle/>
          <a:p>
            <a:r>
              <a:rPr lang="ro-RO" dirty="0"/>
              <a:t>Efectul </a:t>
            </a:r>
            <a:r>
              <a:rPr lang="ro-RO" dirty="0" err="1"/>
              <a:t>Hall</a:t>
            </a:r>
            <a:endParaRPr lang="ro-RO" dirty="0"/>
          </a:p>
        </p:txBody>
      </p:sp>
      <p:sp>
        <p:nvSpPr>
          <p:cNvPr id="3" name="Text Placeholder 2"/>
          <p:cNvSpPr>
            <a:spLocks noGrp="1"/>
          </p:cNvSpPr>
          <p:nvPr>
            <p:ph type="body" idx="1"/>
          </p:nvPr>
        </p:nvSpPr>
        <p:spPr>
          <a:xfrm>
            <a:off x="575736" y="1114690"/>
            <a:ext cx="4709054" cy="576262"/>
          </a:xfrm>
        </p:spPr>
        <p:txBody>
          <a:bodyPr/>
          <a:lstStyle/>
          <a:p>
            <a:r>
              <a:rPr lang="ro-RO" dirty="0"/>
              <a:t>Tensiunea </a:t>
            </a:r>
            <a:r>
              <a:rPr lang="ro-RO" dirty="0" err="1"/>
              <a:t>Hall</a:t>
            </a:r>
            <a:endParaRPr lang="ro-RO" dirty="0"/>
          </a:p>
        </p:txBody>
      </p:sp>
      <p:sp>
        <p:nvSpPr>
          <p:cNvPr id="4" name="Content Placeholder 3"/>
          <p:cNvSpPr>
            <a:spLocks noGrp="1"/>
          </p:cNvSpPr>
          <p:nvPr>
            <p:ph sz="half" idx="2"/>
          </p:nvPr>
        </p:nvSpPr>
        <p:spPr>
          <a:xfrm>
            <a:off x="177801" y="1879600"/>
            <a:ext cx="5504924" cy="4813299"/>
          </a:xfrm>
        </p:spPr>
        <p:txBody>
          <a:bodyPr>
            <a:normAutofit lnSpcReduction="10000"/>
          </a:bodyPr>
          <a:lstStyle/>
          <a:p>
            <a:r>
              <a:rPr lang="ro-RO" dirty="0"/>
              <a:t>Plasăm o plăcuță din material semiconductor într-un câmp magnetic uniform de inducție B, perpendicular pe fețele laterale, prin care circulă curentul I.</a:t>
            </a:r>
          </a:p>
          <a:p>
            <a:r>
              <a:rPr lang="ro-RO" dirty="0"/>
              <a:t>   Sub acțiunea forței Lorentz, electronii se vor deplasa spre fața interioară care se încarcă negativ. Fața superioară se încarcă pozitiv.</a:t>
            </a:r>
          </a:p>
          <a:p>
            <a:r>
              <a:rPr lang="ro-RO" dirty="0"/>
              <a:t>   Între cele doua plăci se formează un câmp electrostatic de intensitate Eh, care exercită asupra fiecărui electron o forță electrică Fe egală și de sens opus forței Lorentz.</a:t>
            </a:r>
          </a:p>
          <a:p>
            <a:r>
              <a:rPr lang="ro-RO" dirty="0"/>
              <a:t>   Între fețe se menține constantă diferența de potențial </a:t>
            </a:r>
            <a:r>
              <a:rPr lang="ro-RO" dirty="0" err="1"/>
              <a:t>Uh</a:t>
            </a:r>
            <a:r>
              <a:rPr lang="ro-RO" dirty="0"/>
              <a:t>=</a:t>
            </a:r>
            <a:r>
              <a:rPr lang="ro-RO" dirty="0" err="1"/>
              <a:t>Ua-Ub</a:t>
            </a:r>
            <a:r>
              <a:rPr lang="ro-RO" dirty="0"/>
              <a:t> numită tensiune </a:t>
            </a:r>
            <a:r>
              <a:rPr lang="ro-RO" dirty="0" err="1"/>
              <a:t>Hall</a:t>
            </a:r>
            <a:r>
              <a:rPr lang="ro-RO" dirty="0"/>
              <a:t>.</a:t>
            </a:r>
          </a:p>
          <a:p>
            <a:r>
              <a:rPr lang="ro-RO" dirty="0"/>
              <a:t>   Se demonstrează că </a:t>
            </a:r>
            <a:r>
              <a:rPr lang="ro-RO" dirty="0" err="1"/>
              <a:t>Uh</a:t>
            </a:r>
            <a:r>
              <a:rPr lang="ro-RO" dirty="0"/>
              <a:t>=</a:t>
            </a:r>
            <a:r>
              <a:rPr lang="ro-RO" dirty="0" err="1"/>
              <a:t>Kh</a:t>
            </a:r>
            <a:r>
              <a:rPr lang="ro-RO" dirty="0"/>
              <a:t> x I x B unde </a:t>
            </a:r>
            <a:r>
              <a:rPr lang="ro-RO" dirty="0" err="1"/>
              <a:t>Kh</a:t>
            </a:r>
            <a:r>
              <a:rPr lang="ro-RO" dirty="0"/>
              <a:t> se numește constanta </a:t>
            </a:r>
            <a:r>
              <a:rPr lang="ro-RO" dirty="0" err="1"/>
              <a:t>Hall</a:t>
            </a:r>
            <a:r>
              <a:rPr lang="ro-RO" dirty="0"/>
              <a:t> și depinde de temperatură și de natura materialului.</a:t>
            </a:r>
          </a:p>
          <a:p>
            <a:endParaRPr lang="ro-RO" dirty="0"/>
          </a:p>
        </p:txBody>
      </p:sp>
      <p:sp>
        <p:nvSpPr>
          <p:cNvPr id="5" name="Text Placeholder 4"/>
          <p:cNvSpPr>
            <a:spLocks noGrp="1"/>
          </p:cNvSpPr>
          <p:nvPr>
            <p:ph type="body" sz="quarter" idx="3"/>
          </p:nvPr>
        </p:nvSpPr>
        <p:spPr>
          <a:xfrm>
            <a:off x="6731003" y="1087967"/>
            <a:ext cx="4722813" cy="576262"/>
          </a:xfrm>
        </p:spPr>
        <p:txBody>
          <a:bodyPr/>
          <a:lstStyle/>
          <a:p>
            <a:r>
              <a:rPr lang="ro-RO" dirty="0"/>
              <a:t>Aplicații tehnice</a:t>
            </a:r>
          </a:p>
        </p:txBody>
      </p:sp>
      <p:sp>
        <p:nvSpPr>
          <p:cNvPr id="6" name="Content Placeholder 5"/>
          <p:cNvSpPr>
            <a:spLocks noGrp="1"/>
          </p:cNvSpPr>
          <p:nvPr>
            <p:ph sz="quarter" idx="4"/>
          </p:nvPr>
        </p:nvSpPr>
        <p:spPr>
          <a:xfrm>
            <a:off x="6235703" y="1899178"/>
            <a:ext cx="4583114" cy="4171421"/>
          </a:xfrm>
        </p:spPr>
        <p:txBody>
          <a:bodyPr/>
          <a:lstStyle/>
          <a:p>
            <a:r>
              <a:rPr lang="ro-RO" dirty="0"/>
              <a:t>Cea mai răspândită aplicație tehnică a efectului </a:t>
            </a:r>
            <a:r>
              <a:rPr lang="ro-RO" dirty="0" err="1"/>
              <a:t>Hall</a:t>
            </a:r>
            <a:r>
              <a:rPr lang="ro-RO" dirty="0"/>
              <a:t> este </a:t>
            </a:r>
            <a:r>
              <a:rPr lang="ro-RO" dirty="0" err="1"/>
              <a:t>teslametrul</a:t>
            </a:r>
            <a:r>
              <a:rPr lang="ro-RO" dirty="0"/>
              <a:t>. </a:t>
            </a:r>
            <a:r>
              <a:rPr lang="ro-RO" dirty="0" err="1"/>
              <a:t>Teslametrul</a:t>
            </a:r>
            <a:r>
              <a:rPr lang="ro-RO" dirty="0"/>
              <a:t> este format dintr-o sondă care conține o plăcuță semiconductoare de dimensiuni mici (de ex. a= 1mm, h= 2mm și l=2mm) plasată la extremitatea unei tije, un milivoltmetru gradat direct în </a:t>
            </a:r>
            <a:r>
              <a:rPr lang="ro-RO" dirty="0" err="1"/>
              <a:t>militesla</a:t>
            </a:r>
            <a:r>
              <a:rPr lang="ro-RO" dirty="0"/>
              <a:t> și un generator de tensiune continuă care dă naștere curentului din plăcuță. </a:t>
            </a:r>
            <a:r>
              <a:rPr lang="ro-RO" dirty="0" err="1"/>
              <a:t>Teslametrele</a:t>
            </a:r>
            <a:r>
              <a:rPr lang="ro-RO" dirty="0"/>
              <a:t> moderne sunt prevăzute cu milivoltmetre digitale sensibile.</a:t>
            </a:r>
          </a:p>
        </p:txBody>
      </p:sp>
    </p:spTree>
    <p:extLst>
      <p:ext uri="{BB962C8B-B14F-4D97-AF65-F5344CB8AC3E}">
        <p14:creationId xmlns:p14="http://schemas.microsoft.com/office/powerpoint/2010/main" val="189233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2900" y="762000"/>
            <a:ext cx="3807706" cy="1663700"/>
          </a:xfrm>
        </p:spPr>
        <p:txBody>
          <a:bodyPr>
            <a:normAutofit/>
          </a:bodyPr>
          <a:lstStyle/>
          <a:p>
            <a:pPr algn="ctr"/>
            <a:r>
              <a:rPr lang="ro-RO" sz="4400" dirty="0"/>
              <a:t>Efectul </a:t>
            </a:r>
            <a:r>
              <a:rPr lang="ro-RO" sz="4400" dirty="0" err="1"/>
              <a:t>hall</a:t>
            </a:r>
            <a:endParaRPr lang="ro-RO" sz="4400" dirty="0"/>
          </a:p>
        </p:txBody>
      </p:sp>
      <p:pic>
        <p:nvPicPr>
          <p:cNvPr id="4" name="Content Placeholder 3"/>
          <p:cNvPicPr>
            <a:picLocks noGrp="1" noChangeAspect="1"/>
          </p:cNvPicPr>
          <p:nvPr>
            <p:ph idx="1"/>
          </p:nvPr>
        </p:nvPicPr>
        <p:blipFill>
          <a:blip r:embed="rId2"/>
          <a:stretch>
            <a:fillRect/>
          </a:stretch>
        </p:blipFill>
        <p:spPr>
          <a:xfrm>
            <a:off x="309564" y="188912"/>
            <a:ext cx="3219624" cy="56276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3"/>
          <a:stretch>
            <a:fillRect/>
          </a:stretch>
        </p:blipFill>
        <p:spPr>
          <a:xfrm>
            <a:off x="8801100" y="433387"/>
            <a:ext cx="2492375" cy="15279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4"/>
          <a:stretch>
            <a:fillRect/>
          </a:stretch>
        </p:blipFill>
        <p:spPr>
          <a:xfrm>
            <a:off x="4301343" y="3098800"/>
            <a:ext cx="6541326" cy="31511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33964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2476500"/>
            <a:ext cx="5587999" cy="1532467"/>
          </a:xfrm>
        </p:spPr>
        <p:txBody>
          <a:bodyPr>
            <a:normAutofit/>
          </a:bodyPr>
          <a:lstStyle/>
          <a:p>
            <a:r>
              <a:rPr lang="ro-RO" sz="7200" dirty="0"/>
              <a:t>BIBLIOGRAFIE</a:t>
            </a:r>
          </a:p>
        </p:txBody>
      </p:sp>
      <p:sp>
        <p:nvSpPr>
          <p:cNvPr id="3" name="Content Placeholder 2"/>
          <p:cNvSpPr>
            <a:spLocks noGrp="1"/>
          </p:cNvSpPr>
          <p:nvPr>
            <p:ph idx="1"/>
          </p:nvPr>
        </p:nvSpPr>
        <p:spPr>
          <a:xfrm>
            <a:off x="7666565" y="4267200"/>
            <a:ext cx="2768599" cy="2057400"/>
          </a:xfrm>
        </p:spPr>
        <p:txBody>
          <a:bodyPr/>
          <a:lstStyle/>
          <a:p>
            <a:pPr marL="0" indent="0">
              <a:buNone/>
            </a:pPr>
            <a:r>
              <a:rPr lang="ro-RO" dirty="0">
                <a:hlinkClick r:id="rId2"/>
              </a:rPr>
              <a:t>https://ro.scribd.com/</a:t>
            </a:r>
            <a:endParaRPr lang="ro-RO" dirty="0"/>
          </a:p>
          <a:p>
            <a:pPr marL="0" indent="0">
              <a:buNone/>
            </a:pPr>
            <a:r>
              <a:rPr lang="ro-RO" dirty="0">
                <a:hlinkClick r:id="rId3"/>
              </a:rPr>
              <a:t>https://ro.wikipedia.org/</a:t>
            </a:r>
            <a:endParaRPr lang="ro-RO" dirty="0"/>
          </a:p>
          <a:p>
            <a:pPr marL="0" indent="0">
              <a:buNone/>
            </a:pPr>
            <a:r>
              <a:rPr lang="ro-RO" dirty="0">
                <a:hlinkClick r:id="rId4"/>
              </a:rPr>
              <a:t>https://stiintescu.ro/</a:t>
            </a:r>
            <a:endParaRPr lang="ro-RO" dirty="0"/>
          </a:p>
          <a:p>
            <a:pPr marL="0" indent="0">
              <a:buNone/>
            </a:pPr>
            <a:endParaRPr lang="ro-RO" dirty="0"/>
          </a:p>
          <a:p>
            <a:pPr marL="0" indent="0">
              <a:buNone/>
            </a:pPr>
            <a:endParaRPr lang="ro-RO" dirty="0"/>
          </a:p>
        </p:txBody>
      </p:sp>
      <p:pic>
        <p:nvPicPr>
          <p:cNvPr id="4" name="Picture 3"/>
          <p:cNvPicPr>
            <a:picLocks noChangeAspect="1"/>
          </p:cNvPicPr>
          <p:nvPr/>
        </p:nvPicPr>
        <p:blipFill>
          <a:blip r:embed="rId5"/>
          <a:stretch>
            <a:fillRect/>
          </a:stretch>
        </p:blipFill>
        <p:spPr>
          <a:xfrm>
            <a:off x="6919382" y="1059392"/>
            <a:ext cx="3932767" cy="2949575"/>
          </a:xfrm>
          <a:prstGeom prst="rect">
            <a:avLst/>
          </a:prstGeom>
        </p:spPr>
      </p:pic>
    </p:spTree>
    <p:extLst>
      <p:ext uri="{BB962C8B-B14F-4D97-AF65-F5344CB8AC3E}">
        <p14:creationId xmlns:p14="http://schemas.microsoft.com/office/powerpoint/2010/main" val="5909317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102</TotalTime>
  <Words>1613</Words>
  <Application>Microsoft Office PowerPoint</Application>
  <PresentationFormat>Ecran lat</PresentationFormat>
  <Paragraphs>58</Paragraphs>
  <Slides>13</Slides>
  <Notes>0</Notes>
  <HiddenSlides>0</HiddenSlides>
  <MMClips>0</MMClips>
  <ScaleCrop>false</ScaleCrop>
  <HeadingPairs>
    <vt:vector size="4" baseType="variant">
      <vt:variant>
        <vt:lpstr>Temă</vt:lpstr>
      </vt:variant>
      <vt:variant>
        <vt:i4>1</vt:i4>
      </vt:variant>
      <vt:variant>
        <vt:lpstr>Titluri diapozitive</vt:lpstr>
      </vt:variant>
      <vt:variant>
        <vt:i4>13</vt:i4>
      </vt:variant>
    </vt:vector>
  </HeadingPairs>
  <TitlesOfParts>
    <vt:vector size="14" baseType="lpstr">
      <vt:lpstr>Celestial</vt:lpstr>
      <vt:lpstr>          *EFECTELE* *CURENTULUI ELECTRIC* </vt:lpstr>
      <vt:lpstr>EFECTUL TERMIC</vt:lpstr>
      <vt:lpstr>ALT EFECT AL CURENTULUI ELECTRIC</vt:lpstr>
      <vt:lpstr>Efectul piezoelectric</vt:lpstr>
      <vt:lpstr>Aplicatii </vt:lpstr>
      <vt:lpstr>Aplicații tehnice</vt:lpstr>
      <vt:lpstr>Efectul fotoelectric</vt:lpstr>
      <vt:lpstr>Efecte termoelectrice</vt:lpstr>
      <vt:lpstr>Efectul chimic al curentului electric</vt:lpstr>
      <vt:lpstr>Aplicații industriale</vt:lpstr>
      <vt:lpstr>Efectul Hall</vt:lpstr>
      <vt:lpstr>Efectul hall</vt:lpstr>
      <vt:lpstr>BIBLIOGRAFIE</vt:lpstr>
    </vt:vector>
  </TitlesOfParts>
  <Company>diakov.net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dc:title>
  <dc:creator>Mortean Cornel</dc:creator>
  <cp:lastModifiedBy>avram.alexia35@gmail.com</cp:lastModifiedBy>
  <cp:revision>12</cp:revision>
  <dcterms:created xsi:type="dcterms:W3CDTF">2020-03-23T14:27:01Z</dcterms:created>
  <dcterms:modified xsi:type="dcterms:W3CDTF">2020-03-23T16:24:41Z</dcterms:modified>
</cp:coreProperties>
</file>