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5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45F7F2A-6C4E-43FB-8662-DFA32757C24A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C3AF678-6DF2-4BEE-BBA8-568F04D6A7C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308" y="2880177"/>
            <a:ext cx="8686800" cy="1829761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sz="4400" b="1" dirty="0"/>
              <a:t/>
            </a:r>
            <a:br>
              <a:rPr lang="en-US" sz="4400" b="1" dirty="0"/>
            </a:br>
            <a:endParaRPr lang="en-US" sz="4400" dirty="0"/>
          </a:p>
        </p:txBody>
      </p:sp>
      <p:sp>
        <p:nvSpPr>
          <p:cNvPr id="3" name="Rectangle 2"/>
          <p:cNvSpPr/>
          <p:nvPr/>
        </p:nvSpPr>
        <p:spPr>
          <a:xfrm>
            <a:off x="408916" y="2156863"/>
            <a:ext cx="873508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Reacţii</a:t>
            </a:r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cu transfer 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electroni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77532" y="2967335"/>
            <a:ext cx="758893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(</a:t>
            </a:r>
            <a:r>
              <a:rPr lang="en-US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reacţii</a:t>
            </a:r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oxido-reducere</a:t>
            </a:r>
            <a:r>
              <a:rPr lang="ro-RO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en-US" sz="4400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ro-RO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sau reacții redox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)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22860"/>
            <a:ext cx="8610600" cy="594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ro-RO" sz="3200" dirty="0"/>
              <a:t> </a:t>
            </a:r>
            <a:r>
              <a:rPr lang="en-US" altLang="ro-RO" sz="3200" dirty="0" smtClean="0"/>
              <a:t>  </a:t>
            </a:r>
            <a:r>
              <a:rPr lang="ro-RO" altLang="ro-RO" sz="2800" dirty="0" smtClean="0"/>
              <a:t>Sunt  </a:t>
            </a:r>
            <a:r>
              <a:rPr lang="ro-RO" altLang="ro-RO" sz="2800" dirty="0"/>
              <a:t>reacţii  întâlnite  în existenţa  noastră, în viaţa cotidiană. </a:t>
            </a:r>
            <a:endParaRPr lang="en-US" altLang="ro-RO" sz="2800" dirty="0" smtClean="0"/>
          </a:p>
          <a:p>
            <a:pPr>
              <a:lnSpc>
                <a:spcPct val="150000"/>
              </a:lnSpc>
            </a:pPr>
            <a:r>
              <a:rPr lang="en-US" altLang="ro-RO" sz="2800" dirty="0"/>
              <a:t> </a:t>
            </a:r>
            <a:r>
              <a:rPr lang="en-US" altLang="ro-RO" sz="2800" dirty="0" smtClean="0"/>
              <a:t> </a:t>
            </a:r>
            <a:r>
              <a:rPr lang="ro-RO" altLang="ro-RO" sz="2800" dirty="0" smtClean="0"/>
              <a:t>Toate  </a:t>
            </a:r>
            <a:r>
              <a:rPr lang="ro-RO" altLang="ro-RO" sz="2800" dirty="0"/>
              <a:t>formele de viaţă depind de pocese  redox: fotosinteza, digestia, metabolismul, eliberarea  energiei din alimente precum şi din combustibili sunt procese  redox (arderi). </a:t>
            </a:r>
            <a:endParaRPr lang="en-US" altLang="ro-RO" sz="2800" dirty="0" smtClean="0"/>
          </a:p>
          <a:p>
            <a:pPr>
              <a:lnSpc>
                <a:spcPct val="150000"/>
              </a:lnSpc>
            </a:pPr>
            <a:r>
              <a:rPr lang="en-US" altLang="ro-RO" sz="2800" dirty="0"/>
              <a:t> </a:t>
            </a:r>
            <a:r>
              <a:rPr lang="en-US" altLang="ro-RO" sz="2800" dirty="0" smtClean="0"/>
              <a:t>   </a:t>
            </a:r>
            <a:r>
              <a:rPr lang="ro-RO" altLang="ro-RO" sz="2800" dirty="0" smtClean="0"/>
              <a:t>Funcţionarea  </a:t>
            </a:r>
            <a:r>
              <a:rPr lang="ro-RO" altLang="ro-RO" sz="2800" dirty="0"/>
              <a:t>multor aparate, automobile, se datoreză curentului electric, produs  de </a:t>
            </a:r>
            <a:r>
              <a:rPr lang="ro-RO" altLang="ro-RO" sz="2800" i="1" dirty="0"/>
              <a:t> </a:t>
            </a:r>
            <a:r>
              <a:rPr lang="ro-RO" altLang="ro-RO" sz="2800" b="1" i="1" dirty="0"/>
              <a:t>baterii </a:t>
            </a:r>
            <a:r>
              <a:rPr lang="ro-RO" altLang="ro-RO" sz="2800" dirty="0"/>
              <a:t>   în urma  unor  procese  redox.</a:t>
            </a:r>
            <a:endParaRPr lang="en-US" altLang="ro-RO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7620"/>
            <a:ext cx="8763000" cy="650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o-RO" altLang="ro-RO" sz="2800" b="1" i="1" dirty="0"/>
              <a:t>Uneori aceste  reacţii de oxido – reducere sunt nedorite de  exemplu: coroziunea  metalelor.</a:t>
            </a:r>
            <a:br>
              <a:rPr lang="ro-RO" altLang="ro-RO" sz="2800" b="1" i="1" dirty="0"/>
            </a:br>
            <a:r>
              <a:rPr lang="ro-RO" altLang="ro-RO" sz="2800" b="1" i="1" dirty="0"/>
              <a:t>            Reacţiile  de  oxido-reducere sunt folosite  pentru conversia energiei chimice  în energie electrică (elementul galvanic, pile electrice) şi invers energia electrică în  energie  chimică (electroliza)</a:t>
            </a:r>
            <a:br>
              <a:rPr lang="ro-RO" altLang="ro-RO" sz="2800" b="1" i="1" dirty="0"/>
            </a:br>
            <a:r>
              <a:rPr lang="ro-RO" altLang="ro-RO" sz="2800" b="1" i="1" dirty="0"/>
              <a:t>          Ramura  chimiei  care studiază procesele  redox  şi aplicaţiile  acestora  se   numeşte,  electrochimie.</a:t>
            </a:r>
            <a:endParaRPr 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304800"/>
            <a:ext cx="579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 b="1" dirty="0"/>
              <a:t>Numărul de oxidare</a:t>
            </a:r>
          </a:p>
        </p:txBody>
      </p:sp>
      <p:sp>
        <p:nvSpPr>
          <p:cNvPr id="3" name="Rectangle 2"/>
          <p:cNvSpPr/>
          <p:nvPr/>
        </p:nvSpPr>
        <p:spPr>
          <a:xfrm>
            <a:off x="381000" y="1066800"/>
            <a:ext cx="8153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u="sng" dirty="0"/>
              <a:t>Numărul de oxidare (NO</a:t>
            </a:r>
            <a:r>
              <a:rPr lang="vi-VN" sz="2400" b="1" u="sng" dirty="0"/>
              <a:t>)</a:t>
            </a:r>
            <a:r>
              <a:rPr lang="vi-VN" sz="2400" dirty="0"/>
              <a:t> al unui atom sau ion este egal cu numărul de electroni proprii implicaţi în formarea de legături ionice sau covalente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533400" y="2514600"/>
            <a:ext cx="4264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3200" b="1" u="sng" dirty="0"/>
              <a:t>Reguli de stabilire a NO: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381000" y="3200400"/>
            <a:ext cx="8458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/>
              <a:t>1</a:t>
            </a:r>
            <a:r>
              <a:rPr lang="vi-VN" sz="2400" dirty="0" smtClean="0"/>
              <a:t>)</a:t>
            </a:r>
            <a:r>
              <a:rPr lang="en-US" sz="2400" dirty="0" smtClean="0"/>
              <a:t> </a:t>
            </a:r>
            <a:r>
              <a:rPr lang="vi-VN" sz="2400" dirty="0" smtClean="0"/>
              <a:t>NO </a:t>
            </a:r>
            <a:r>
              <a:rPr lang="vi-VN" sz="2400" dirty="0"/>
              <a:t>pentru substanţele elementare este zero.</a:t>
            </a:r>
          </a:p>
          <a:p>
            <a:r>
              <a:rPr lang="vi-VN" sz="2400" dirty="0"/>
              <a:t>2</a:t>
            </a:r>
            <a:r>
              <a:rPr lang="vi-VN" sz="2400" dirty="0" smtClean="0"/>
              <a:t>)</a:t>
            </a:r>
            <a:r>
              <a:rPr lang="en-US" sz="2400" dirty="0"/>
              <a:t> </a:t>
            </a:r>
            <a:r>
              <a:rPr lang="vi-VN" sz="2400" dirty="0"/>
              <a:t>Suma algebrică a NO ale tuturor atomilor este egală cu zero.</a:t>
            </a:r>
          </a:p>
          <a:p>
            <a:r>
              <a:rPr lang="en-US" sz="2400" dirty="0" smtClean="0"/>
              <a:t> </a:t>
            </a:r>
            <a:r>
              <a:rPr lang="vi-VN" sz="2400" dirty="0" smtClean="0"/>
              <a:t>3</a:t>
            </a:r>
            <a:r>
              <a:rPr lang="vi-VN" sz="2400" dirty="0" smtClean="0"/>
              <a:t>)</a:t>
            </a:r>
            <a:r>
              <a:rPr lang="en-US" sz="2400" dirty="0" smtClean="0"/>
              <a:t> </a:t>
            </a:r>
            <a:r>
              <a:rPr lang="vi-VN" sz="2400" dirty="0" smtClean="0"/>
              <a:t>NO </a:t>
            </a:r>
            <a:r>
              <a:rPr lang="vi-VN" sz="2400" dirty="0"/>
              <a:t>al hidrogenului in compuşii covalenţi este+1. Excepţie: în hidrurile alcaline are NO egal cu  -1</a:t>
            </a:r>
          </a:p>
          <a:p>
            <a:r>
              <a:rPr lang="vi-VN" sz="2400" dirty="0"/>
              <a:t>4</a:t>
            </a:r>
            <a:r>
              <a:rPr lang="vi-VN" sz="2400" dirty="0" smtClean="0"/>
              <a:t>)</a:t>
            </a:r>
            <a:r>
              <a:rPr lang="en-US" sz="2400" dirty="0" smtClean="0"/>
              <a:t> </a:t>
            </a:r>
            <a:r>
              <a:rPr lang="vi-VN" sz="2400" dirty="0" smtClean="0"/>
              <a:t>NO </a:t>
            </a:r>
            <a:r>
              <a:rPr lang="vi-VN" sz="2400" dirty="0"/>
              <a:t>al oxigenului este egal cu -2. Excepţie: in peroxizi NO este egal cu -1.</a:t>
            </a:r>
          </a:p>
          <a:p>
            <a:r>
              <a:rPr lang="vi-VN" sz="2400" dirty="0"/>
              <a:t>5</a:t>
            </a:r>
            <a:r>
              <a:rPr lang="vi-VN" sz="2400" dirty="0" smtClean="0"/>
              <a:t>)</a:t>
            </a:r>
            <a:r>
              <a:rPr lang="en-US" sz="2400" dirty="0" smtClean="0"/>
              <a:t> </a:t>
            </a:r>
            <a:r>
              <a:rPr lang="vi-VN" sz="2400" dirty="0"/>
              <a:t>NO pentru ionii mono şi poliatomici este egal cu sarcina </a:t>
            </a:r>
            <a:r>
              <a:rPr lang="vi-VN" sz="2400" dirty="0" smtClean="0"/>
              <a:t>ionului</a:t>
            </a:r>
            <a:endParaRPr lang="vi-VN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2244" y="3200400"/>
            <a:ext cx="57999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/>
              <a:t>Agent oxidant si agent reducător</a:t>
            </a:r>
          </a:p>
        </p:txBody>
      </p:sp>
      <p:sp>
        <p:nvSpPr>
          <p:cNvPr id="3" name="Rectangle 2"/>
          <p:cNvSpPr/>
          <p:nvPr/>
        </p:nvSpPr>
        <p:spPr>
          <a:xfrm>
            <a:off x="762000" y="3200400"/>
            <a:ext cx="7620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o-RO" sz="2400" b="1" dirty="0" smtClean="0"/>
          </a:p>
          <a:p>
            <a:endParaRPr lang="ro-RO" sz="2400" b="1" dirty="0"/>
          </a:p>
          <a:p>
            <a:r>
              <a:rPr lang="vi-VN" sz="2800" dirty="0" smtClean="0"/>
              <a:t>Substanţa care</a:t>
            </a:r>
            <a:r>
              <a:rPr lang="ro-RO" sz="2800" dirty="0" smtClean="0"/>
              <a:t> </a:t>
            </a:r>
            <a:r>
              <a:rPr lang="vi-VN" sz="2800" b="1" u="sng" dirty="0" smtClean="0"/>
              <a:t>cedează</a:t>
            </a:r>
            <a:r>
              <a:rPr lang="vi-VN" sz="2800" u="sng" dirty="0"/>
              <a:t> </a:t>
            </a:r>
            <a:r>
              <a:rPr lang="vi-VN" sz="2800" dirty="0"/>
              <a:t>electroni, oxidându-se, se numeşte </a:t>
            </a:r>
            <a:r>
              <a:rPr lang="vi-VN" sz="2800" b="1" u="sng" dirty="0"/>
              <a:t>agent </a:t>
            </a:r>
            <a:r>
              <a:rPr lang="vi-VN" sz="2800" b="1" u="sng" dirty="0" smtClean="0"/>
              <a:t>reducător</a:t>
            </a:r>
            <a:endParaRPr lang="en-US" sz="2800" b="1" u="sng" dirty="0" smtClean="0"/>
          </a:p>
          <a:p>
            <a:endParaRPr lang="vi-VN" sz="2800" dirty="0"/>
          </a:p>
          <a:p>
            <a:r>
              <a:rPr lang="vi-VN" sz="2800" dirty="0"/>
              <a:t>Substanţa </a:t>
            </a:r>
            <a:r>
              <a:rPr lang="vi-VN" sz="2800" dirty="0" smtClean="0"/>
              <a:t>care</a:t>
            </a:r>
            <a:r>
              <a:rPr lang="ro-RO" sz="2800" dirty="0" smtClean="0"/>
              <a:t> </a:t>
            </a:r>
            <a:r>
              <a:rPr lang="vi-VN" sz="2800" b="1" u="sng" dirty="0" smtClean="0"/>
              <a:t>acceptă</a:t>
            </a:r>
            <a:r>
              <a:rPr lang="vi-VN" sz="2800" b="1" u="sng" dirty="0"/>
              <a:t> </a:t>
            </a:r>
            <a:r>
              <a:rPr lang="vi-VN" sz="2800" dirty="0"/>
              <a:t>electroni reducându-se, se numeşte </a:t>
            </a:r>
            <a:r>
              <a:rPr lang="vi-VN" sz="2800" b="1" u="sng" dirty="0"/>
              <a:t>agent oxidant</a:t>
            </a:r>
            <a:endParaRPr lang="vi-VN" sz="2800" b="1" dirty="0"/>
          </a:p>
          <a:p>
            <a:r>
              <a:rPr lang="vi-VN" dirty="0" smtClean="0"/>
              <a:t/>
            </a:r>
            <a:br>
              <a:rPr lang="vi-VN" dirty="0" smtClean="0"/>
            </a:b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78180" y="7620"/>
            <a:ext cx="7696200" cy="2597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altLang="ro-RO" sz="2800" b="1" u="sng" dirty="0" smtClean="0">
                <a:latin typeface="Lucida Bright" panose="02040602050505020304" pitchFamily="18" charset="0"/>
              </a:rPr>
              <a:t>Oxidarea </a:t>
            </a:r>
            <a:r>
              <a:rPr lang="ro-RO" altLang="ro-RO" sz="2800" dirty="0" smtClean="0">
                <a:latin typeface="Lucida Bright" panose="02040602050505020304" pitchFamily="18" charset="0"/>
              </a:rPr>
              <a:t>= </a:t>
            </a:r>
            <a:r>
              <a:rPr lang="ro-RO" altLang="ro-RO" sz="2800" dirty="0">
                <a:latin typeface="Lucida Bright" panose="02040602050505020304" pitchFamily="18" charset="0"/>
              </a:rPr>
              <a:t>procesul chimic în care o specie chimică cedează electroni </a:t>
            </a:r>
          </a:p>
          <a:p>
            <a:pPr>
              <a:lnSpc>
                <a:spcPct val="150000"/>
              </a:lnSpc>
            </a:pPr>
            <a:r>
              <a:rPr lang="ro-RO" altLang="ro-RO" sz="2800" b="1" u="sng" dirty="0" smtClean="0">
                <a:latin typeface="Lucida Bright" panose="02040602050505020304" pitchFamily="18" charset="0"/>
              </a:rPr>
              <a:t>Reducerea </a:t>
            </a:r>
            <a:r>
              <a:rPr lang="ro-RO" altLang="ro-RO" sz="2800" dirty="0" smtClean="0">
                <a:latin typeface="Lucida Bright" panose="02040602050505020304" pitchFamily="18" charset="0"/>
              </a:rPr>
              <a:t>= </a:t>
            </a:r>
            <a:r>
              <a:rPr lang="ro-RO" altLang="ro-RO" sz="2800" dirty="0">
                <a:latin typeface="Lucida Bright" panose="02040602050505020304" pitchFamily="18" charset="0"/>
              </a:rPr>
              <a:t>procesul chimic în care o specie chimică acceptă electroni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8761413" cy="564991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ro-RO" altLang="ro-RO" sz="2400" u="sng" dirty="0" smtClean="0">
                <a:solidFill>
                  <a:srgbClr val="FF3300"/>
                </a:solidFill>
                <a:latin typeface="Calibri" panose="020F0502020204030204" pitchFamily="34" charset="0"/>
              </a:rPr>
              <a:t>Reacţia REDOX</a:t>
            </a:r>
            <a:r>
              <a:rPr lang="ro-RO" altLang="ro-RO" sz="2400" dirty="0" smtClean="0">
                <a:solidFill>
                  <a:srgbClr val="FF3300"/>
                </a:solidFill>
                <a:latin typeface="Calibri" panose="020F0502020204030204" pitchFamily="34" charset="0"/>
              </a:rPr>
              <a:t> = </a:t>
            </a:r>
            <a:r>
              <a:rPr lang="en-US" altLang="ro-RO" sz="2400" dirty="0" err="1" smtClean="0">
                <a:solidFill>
                  <a:srgbClr val="FF3300"/>
                </a:solidFill>
                <a:latin typeface="Calibri" panose="020F0502020204030204" pitchFamily="34" charset="0"/>
              </a:rPr>
              <a:t>reacţia</a:t>
            </a:r>
            <a:r>
              <a:rPr lang="ro-RO" altLang="ro-RO" sz="2400" dirty="0" smtClean="0">
                <a:solidFill>
                  <a:srgbClr val="FF3300"/>
                </a:solidFill>
                <a:latin typeface="Calibri" panose="020F0502020204030204" pitchFamily="34" charset="0"/>
              </a:rPr>
              <a:t> chimic</a:t>
            </a:r>
            <a:r>
              <a:rPr lang="en-US" altLang="ro-RO" sz="2400" dirty="0" smtClean="0">
                <a:solidFill>
                  <a:srgbClr val="FF3300"/>
                </a:solidFill>
                <a:latin typeface="Calibri" panose="020F0502020204030204" pitchFamily="34" charset="0"/>
              </a:rPr>
              <a:t>ă</a:t>
            </a:r>
            <a:r>
              <a:rPr lang="ro-RO" altLang="ro-RO" sz="2400" dirty="0" smtClean="0">
                <a:solidFill>
                  <a:srgbClr val="FF3300"/>
                </a:solidFill>
                <a:latin typeface="Calibri" panose="020F0502020204030204" pitchFamily="34" charset="0"/>
              </a:rPr>
              <a:t> în care au loc simultan un proces de oxidare şi unul de reducere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o-RO" altLang="ro-RO" sz="2400" dirty="0" smtClean="0">
                <a:solidFill>
                  <a:schemeClr val="hlink"/>
                </a:solidFill>
                <a:latin typeface="Calibri" panose="020F0502020204030204" pitchFamily="34" charset="0"/>
              </a:rPr>
              <a:t>Ex.În timpul reacţiei de oxidare a Mg, acesta cedează 2 electroni deci suferă OXIDAREA, iar O acceptă cei doi electroni deci se REDUCE.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</a:rPr>
              <a:t>   Mg -2e</a:t>
            </a:r>
            <a:r>
              <a:rPr lang="ro-RO" altLang="ro-RO" sz="2400" baseline="30000" dirty="0" smtClean="0">
                <a:latin typeface="Calibri" panose="020F0502020204030204" pitchFamily="34" charset="0"/>
              </a:rPr>
              <a:t>-</a:t>
            </a:r>
            <a:r>
              <a:rPr lang="en-US" altLang="ro-RO" sz="24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  <a:r>
              <a:rPr lang="en-US" altLang="ro-RO" sz="2400" dirty="0" smtClean="0">
                <a:latin typeface="Calibri" panose="020F0502020204030204" pitchFamily="34" charset="0"/>
                <a:sym typeface="Symbol" panose="05050102010706020507" pitchFamily="18" charset="2"/>
              </a:rPr>
              <a:t>Mg</a:t>
            </a:r>
            <a:r>
              <a:rPr lang="en-US" altLang="ro-RO" sz="1800" baseline="30000" dirty="0" smtClean="0">
                <a:latin typeface="Calibri" panose="020F0502020204030204" pitchFamily="34" charset="0"/>
                <a:sym typeface="Symbol" panose="05050102010706020507" pitchFamily="18" charset="2"/>
              </a:rPr>
              <a:t>+2</a:t>
            </a:r>
            <a:r>
              <a:rPr lang="ro-RO" altLang="ro-RO" sz="1800" dirty="0" smtClean="0">
                <a:latin typeface="Calibri" panose="020F0502020204030204" pitchFamily="34" charset="0"/>
                <a:sym typeface="Symbol" panose="05050102010706020507" pitchFamily="18" charset="2"/>
              </a:rPr>
              <a:t>  </a:t>
            </a:r>
            <a:r>
              <a:rPr lang="ro-RO" altLang="ro-RO" sz="1800" i="1" dirty="0" smtClean="0">
                <a:latin typeface="Calibri" panose="020F0502020204030204" pitchFamily="34" charset="0"/>
                <a:sym typeface="Symbol" panose="05050102010706020507" pitchFamily="18" charset="2"/>
              </a:rPr>
              <a:t>Oxidarea (agentul reducător)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  <a:sym typeface="Symbol" panose="05050102010706020507" pitchFamily="18" charset="2"/>
              </a:rPr>
              <a:t> 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  <a:sym typeface="Symbol" panose="05050102010706020507" pitchFamily="18" charset="2"/>
              </a:rPr>
              <a:t>O</a:t>
            </a:r>
            <a:r>
              <a:rPr lang="ro-RO" altLang="ro-RO" sz="1000" dirty="0" smtClean="0">
                <a:latin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ro-RO" altLang="ro-RO" sz="2400" dirty="0" smtClean="0">
                <a:latin typeface="Calibri" panose="020F0502020204030204" pitchFamily="34" charset="0"/>
                <a:sym typeface="Symbol" panose="05050102010706020507" pitchFamily="18" charset="2"/>
              </a:rPr>
              <a:t> + </a:t>
            </a:r>
            <a:r>
              <a:rPr lang="ro-RO" altLang="ro-RO" sz="2400" dirty="0" smtClean="0">
                <a:latin typeface="Calibri" panose="020F0502020204030204" pitchFamily="34" charset="0"/>
              </a:rPr>
              <a:t>2e</a:t>
            </a:r>
            <a:r>
              <a:rPr lang="ro-RO" altLang="ro-RO" sz="2400" baseline="30000" dirty="0" smtClean="0">
                <a:latin typeface="Calibri" panose="020F0502020204030204" pitchFamily="34" charset="0"/>
              </a:rPr>
              <a:t>-</a:t>
            </a:r>
            <a:r>
              <a:rPr lang="en-US" altLang="ro-RO" sz="2400" dirty="0" smtClean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ro-RO" sz="24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  <a:r>
              <a:rPr lang="ro-RO" altLang="ro-RO" sz="24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O</a:t>
            </a:r>
            <a:r>
              <a:rPr lang="ro-RO" altLang="ro-RO" sz="1800" baseline="300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-2</a:t>
            </a:r>
            <a:r>
              <a:rPr lang="ro-RO" altLang="ro-RO" sz="18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     </a:t>
            </a:r>
            <a:r>
              <a:rPr lang="ro-RO" altLang="ro-RO" sz="1800" i="1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Reducerea (agentul oxidant)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o-RO" altLang="ro-RO" sz="1800" baseline="30000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o-RO" altLang="ro-RO" sz="1800" baseline="30000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</a:pPr>
            <a:endParaRPr lang="ro-RO" altLang="ro-RO" sz="1800" baseline="30000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o-RO" altLang="ro-RO" sz="3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 + B  C + </a:t>
            </a:r>
            <a:r>
              <a:rPr lang="en-US" altLang="ro-RO" sz="3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</a:t>
            </a:r>
            <a:r>
              <a:rPr lang="ro-RO" altLang="ro-RO" sz="3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D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o-RO" altLang="ro-RO" sz="3200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</a:pPr>
            <a:endParaRPr lang="ro-RO" altLang="ro-RO" sz="1600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o-RO" altLang="ro-RO" sz="1800" b="1" i="1" dirty="0" smtClean="0">
                <a:solidFill>
                  <a:srgbClr val="008000"/>
                </a:solidFill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		</a:t>
            </a:r>
            <a:r>
              <a:rPr lang="ro-RO" altLang="ro-RO" sz="1800" b="1" i="1" u="sng" dirty="0" smtClean="0">
                <a:solidFill>
                  <a:srgbClr val="008000"/>
                </a:solidFill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Agentul oxidant</a:t>
            </a:r>
            <a:r>
              <a:rPr lang="ro-RO" altLang="ro-RO" sz="18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= specia chimică care se reduce </a:t>
            </a:r>
            <a:r>
              <a:rPr lang="ro-RO" altLang="ro-RO" sz="1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(</a:t>
            </a:r>
            <a:r>
              <a:rPr lang="ro-RO" altLang="ro-RO" sz="1200" dirty="0" smtClean="0">
                <a:solidFill>
                  <a:srgbClr val="FF3300"/>
                </a:solidFill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acceptă electroni</a:t>
            </a:r>
            <a:r>
              <a:rPr lang="ro-RO" altLang="ro-RO" sz="1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)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o-RO" altLang="ro-RO" sz="1800" b="1" i="1" dirty="0" smtClean="0">
                <a:solidFill>
                  <a:srgbClr val="008000"/>
                </a:solidFill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		</a:t>
            </a:r>
            <a:r>
              <a:rPr lang="ro-RO" altLang="ro-RO" sz="1800" b="1" i="1" u="sng" dirty="0" smtClean="0">
                <a:solidFill>
                  <a:srgbClr val="008000"/>
                </a:solidFill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Agentul reducător</a:t>
            </a:r>
            <a:r>
              <a:rPr lang="ro-RO" altLang="ro-RO" sz="18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= specia chimică care se oxidează </a:t>
            </a:r>
            <a:r>
              <a:rPr lang="ro-RO" altLang="ro-RO" sz="1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(</a:t>
            </a:r>
            <a:r>
              <a:rPr lang="ro-RO" altLang="ro-RO" sz="1200" dirty="0" smtClean="0">
                <a:solidFill>
                  <a:srgbClr val="FF3300"/>
                </a:solidFill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cedează electroni</a:t>
            </a:r>
            <a:r>
              <a:rPr lang="ro-RO" altLang="ro-RO" sz="1200" dirty="0" smtClean="0">
                <a:latin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)</a:t>
            </a:r>
            <a:endParaRPr lang="ro-RO" altLang="ro-RO" sz="1800" i="1" u="sng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o-RO" altLang="ro-RO" sz="3200" dirty="0" smtClean="0">
              <a:latin typeface="Calibri" panose="020F050202020403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  <p:sp>
        <p:nvSpPr>
          <p:cNvPr id="8195" name="Line 6"/>
          <p:cNvSpPr>
            <a:spLocks noChangeShapeType="1"/>
          </p:cNvSpPr>
          <p:nvPr/>
        </p:nvSpPr>
        <p:spPr bwMode="auto">
          <a:xfrm flipV="1">
            <a:off x="3333215" y="3854450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196" name="Line 9"/>
          <p:cNvSpPr>
            <a:spLocks noChangeShapeType="1"/>
          </p:cNvSpPr>
          <p:nvPr/>
        </p:nvSpPr>
        <p:spPr bwMode="auto">
          <a:xfrm>
            <a:off x="4903179" y="3886756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197" name="Line 10"/>
          <p:cNvSpPr>
            <a:spLocks noChangeShapeType="1"/>
          </p:cNvSpPr>
          <p:nvPr/>
        </p:nvSpPr>
        <p:spPr bwMode="auto">
          <a:xfrm>
            <a:off x="3428999" y="3817937"/>
            <a:ext cx="1470389" cy="14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198" name="Line 11"/>
          <p:cNvSpPr>
            <a:spLocks noChangeShapeType="1"/>
          </p:cNvSpPr>
          <p:nvPr/>
        </p:nvSpPr>
        <p:spPr bwMode="auto">
          <a:xfrm>
            <a:off x="4077505" y="4521200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199" name="Line 12"/>
          <p:cNvSpPr>
            <a:spLocks noChangeShapeType="1"/>
          </p:cNvSpPr>
          <p:nvPr/>
        </p:nvSpPr>
        <p:spPr bwMode="auto">
          <a:xfrm flipV="1">
            <a:off x="5461095" y="4449762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200" name="Line 13"/>
          <p:cNvSpPr>
            <a:spLocks noChangeShapeType="1"/>
          </p:cNvSpPr>
          <p:nvPr/>
        </p:nvSpPr>
        <p:spPr bwMode="auto">
          <a:xfrm>
            <a:off x="4077505" y="4737100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201" name="Text Box 14"/>
          <p:cNvSpPr txBox="1">
            <a:spLocks noChangeArrowheads="1"/>
          </p:cNvSpPr>
          <p:nvPr/>
        </p:nvSpPr>
        <p:spPr bwMode="auto">
          <a:xfrm>
            <a:off x="4695825" y="3573463"/>
            <a:ext cx="6683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o-RO" altLang="ro-RO" sz="1000">
              <a:latin typeface="Calibri" panose="020F0502020204030204" pitchFamily="34" charset="0"/>
            </a:endParaRPr>
          </a:p>
        </p:txBody>
      </p:sp>
      <p:sp>
        <p:nvSpPr>
          <p:cNvPr id="8202" name="Text Box 15"/>
          <p:cNvSpPr txBox="1">
            <a:spLocks noChangeArrowheads="1"/>
          </p:cNvSpPr>
          <p:nvPr/>
        </p:nvSpPr>
        <p:spPr bwMode="auto">
          <a:xfrm>
            <a:off x="3912042" y="3477028"/>
            <a:ext cx="884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o-RO" altLang="ro-RO" sz="1800">
                <a:latin typeface="Calibri" panose="020F0502020204030204" pitchFamily="34" charset="0"/>
              </a:rPr>
              <a:t>-e</a:t>
            </a:r>
            <a:r>
              <a:rPr lang="ro-RO" altLang="ro-RO" sz="1800" baseline="30000">
                <a:latin typeface="Calibri" panose="020F0502020204030204" pitchFamily="34" charset="0"/>
              </a:rPr>
              <a:t>-</a:t>
            </a:r>
            <a:endParaRPr lang="en-US" altLang="ro-RO" sz="1800">
              <a:latin typeface="Calibri" panose="020F0502020204030204" pitchFamily="34" charset="0"/>
            </a:endParaRPr>
          </a:p>
        </p:txBody>
      </p:sp>
      <p:sp>
        <p:nvSpPr>
          <p:cNvPr id="8203" name="Text Box 16"/>
          <p:cNvSpPr txBox="1">
            <a:spLocks noChangeArrowheads="1"/>
          </p:cNvSpPr>
          <p:nvPr/>
        </p:nvSpPr>
        <p:spPr bwMode="auto">
          <a:xfrm>
            <a:off x="4899388" y="4709379"/>
            <a:ext cx="574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o-RO" altLang="ro-RO" sz="2400">
              <a:latin typeface="Calibri" panose="020F0502020204030204" pitchFamily="34" charset="0"/>
            </a:endParaRPr>
          </a:p>
        </p:txBody>
      </p:sp>
      <p:sp>
        <p:nvSpPr>
          <p:cNvPr id="8204" name="Text Box 17"/>
          <p:cNvSpPr txBox="1">
            <a:spLocks noChangeArrowheads="1"/>
          </p:cNvSpPr>
          <p:nvPr/>
        </p:nvSpPr>
        <p:spPr bwMode="auto">
          <a:xfrm>
            <a:off x="4577164" y="3527889"/>
            <a:ext cx="7921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o-RO" altLang="ro-RO" sz="1200" b="1" dirty="0">
                <a:solidFill>
                  <a:srgbClr val="008080"/>
                </a:solidFill>
                <a:latin typeface="Calibri" panose="020F0502020204030204" pitchFamily="34" charset="0"/>
              </a:rPr>
              <a:t>OXIDARE</a:t>
            </a:r>
            <a:endParaRPr lang="en-US" altLang="ro-RO" sz="1200" b="1" dirty="0">
              <a:solidFill>
                <a:srgbClr val="008080"/>
              </a:solidFill>
              <a:latin typeface="Calibri" panose="020F0502020204030204" pitchFamily="34" charset="0"/>
            </a:endParaRPr>
          </a:p>
        </p:txBody>
      </p:sp>
      <p:sp>
        <p:nvSpPr>
          <p:cNvPr id="8205" name="Text Box 19"/>
          <p:cNvSpPr txBox="1">
            <a:spLocks noChangeArrowheads="1"/>
          </p:cNvSpPr>
          <p:nvPr/>
        </p:nvSpPr>
        <p:spPr bwMode="auto">
          <a:xfrm>
            <a:off x="5076825" y="45085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o-RO" altLang="ro-RO" sz="2400">
              <a:latin typeface="Calibri" panose="020F0502020204030204" pitchFamily="34" charset="0"/>
            </a:endParaRPr>
          </a:p>
        </p:txBody>
      </p:sp>
      <p:sp>
        <p:nvSpPr>
          <p:cNvPr id="8206" name="Text Box 20"/>
          <p:cNvSpPr txBox="1">
            <a:spLocks noChangeArrowheads="1"/>
          </p:cNvSpPr>
          <p:nvPr/>
        </p:nvSpPr>
        <p:spPr bwMode="auto">
          <a:xfrm>
            <a:off x="4518284" y="4523263"/>
            <a:ext cx="739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o-RO" altLang="ro-RO" sz="2400" baseline="30000">
                <a:latin typeface="Calibri" panose="020F0502020204030204" pitchFamily="34" charset="0"/>
              </a:rPr>
              <a:t>+e-</a:t>
            </a:r>
            <a:endParaRPr lang="en-US" altLang="ro-RO" sz="2400" baseline="30000">
              <a:latin typeface="Calibri" panose="020F0502020204030204" pitchFamily="34" charset="0"/>
            </a:endParaRPr>
          </a:p>
        </p:txBody>
      </p:sp>
      <p:sp>
        <p:nvSpPr>
          <p:cNvPr id="8207" name="Text Box 21"/>
          <p:cNvSpPr txBox="1">
            <a:spLocks noChangeArrowheads="1"/>
          </p:cNvSpPr>
          <p:nvPr/>
        </p:nvSpPr>
        <p:spPr bwMode="auto">
          <a:xfrm>
            <a:off x="4324752" y="4811713"/>
            <a:ext cx="129698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o-RO" altLang="ro-RO" sz="1200" b="1">
                <a:solidFill>
                  <a:srgbClr val="008080"/>
                </a:solidFill>
                <a:latin typeface="Calibri" panose="020F0502020204030204" pitchFamily="34" charset="0"/>
              </a:rPr>
              <a:t>REDUCERE</a:t>
            </a:r>
            <a:endParaRPr lang="en-US" altLang="ro-RO" sz="1200" b="1">
              <a:solidFill>
                <a:srgbClr val="008080"/>
              </a:solidFill>
              <a:latin typeface="Calibri" panose="020F0502020204030204" pitchFamily="34" charset="0"/>
            </a:endParaRPr>
          </a:p>
        </p:txBody>
      </p:sp>
      <p:sp>
        <p:nvSpPr>
          <p:cNvPr id="8208" name="Text Box 22"/>
          <p:cNvSpPr txBox="1">
            <a:spLocks noChangeArrowheads="1"/>
          </p:cNvSpPr>
          <p:nvPr/>
        </p:nvSpPr>
        <p:spPr bwMode="auto">
          <a:xfrm>
            <a:off x="2143385" y="4571408"/>
            <a:ext cx="1081087" cy="2540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o-RO" altLang="ro-RO" sz="1000" b="1" dirty="0">
                <a:latin typeface="Calibri" panose="020F0502020204030204" pitchFamily="34" charset="0"/>
              </a:rPr>
              <a:t>Agent reducător</a:t>
            </a:r>
            <a:endParaRPr lang="en-US" altLang="ro-RO" sz="1000" b="1" dirty="0">
              <a:latin typeface="Calibri" panose="020F0502020204030204" pitchFamily="34" charset="0"/>
            </a:endParaRPr>
          </a:p>
        </p:txBody>
      </p:sp>
      <p:sp>
        <p:nvSpPr>
          <p:cNvPr id="8209" name="Text Box 23"/>
          <p:cNvSpPr txBox="1">
            <a:spLocks noChangeArrowheads="1"/>
          </p:cNvSpPr>
          <p:nvPr/>
        </p:nvSpPr>
        <p:spPr bwMode="auto">
          <a:xfrm>
            <a:off x="3157537" y="4904191"/>
            <a:ext cx="955675" cy="2540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o-RO" altLang="ro-RO" sz="1000">
                <a:latin typeface="Calibri" panose="020F0502020204030204" pitchFamily="34" charset="0"/>
              </a:rPr>
              <a:t>Agent oxidant</a:t>
            </a:r>
            <a:endParaRPr lang="en-US" altLang="ro-RO" sz="1000">
              <a:latin typeface="Calibri" panose="020F0502020204030204" pitchFamily="34" charset="0"/>
            </a:endParaRPr>
          </a:p>
        </p:txBody>
      </p:sp>
      <p:sp>
        <p:nvSpPr>
          <p:cNvPr id="8210" name="Line 24"/>
          <p:cNvSpPr>
            <a:spLocks noChangeShapeType="1"/>
          </p:cNvSpPr>
          <p:nvPr/>
        </p:nvSpPr>
        <p:spPr bwMode="auto">
          <a:xfrm flipV="1">
            <a:off x="3117315" y="4365625"/>
            <a:ext cx="2159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211" name="Line 27"/>
          <p:cNvSpPr>
            <a:spLocks noChangeShapeType="1"/>
          </p:cNvSpPr>
          <p:nvPr/>
        </p:nvSpPr>
        <p:spPr bwMode="auto">
          <a:xfrm flipV="1">
            <a:off x="3554593" y="4433000"/>
            <a:ext cx="4318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8212" name="Line 30"/>
          <p:cNvSpPr>
            <a:spLocks noChangeShapeType="1"/>
          </p:cNvSpPr>
          <p:nvPr/>
        </p:nvSpPr>
        <p:spPr bwMode="auto">
          <a:xfrm>
            <a:off x="2895600" y="2590800"/>
            <a:ext cx="0" cy="43180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0162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0"/>
            <a:ext cx="7313613" cy="908050"/>
          </a:xfrm>
        </p:spPr>
        <p:txBody>
          <a:bodyPr/>
          <a:lstStyle/>
          <a:p>
            <a:pPr algn="ctr" eaLnBrk="1" hangingPunct="1"/>
            <a:r>
              <a:rPr lang="en-US" altLang="ro-RO" sz="3200" dirty="0" err="1" smtClean="0">
                <a:solidFill>
                  <a:schemeClr val="hlink"/>
                </a:solidFill>
                <a:latin typeface="Calibri" panose="020F0502020204030204" pitchFamily="34" charset="0"/>
              </a:rPr>
              <a:t>Tema</a:t>
            </a:r>
            <a:endParaRPr lang="en-US" altLang="ro-RO" sz="3200" b="1" dirty="0" smtClean="0">
              <a:solidFill>
                <a:schemeClr val="hlink"/>
              </a:solidFill>
              <a:latin typeface="Calibri" panose="020F0502020204030204" pitchFamily="34" charset="0"/>
            </a:endParaRPr>
          </a:p>
        </p:txBody>
      </p:sp>
      <p:sp>
        <p:nvSpPr>
          <p:cNvPr id="12291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381001" y="908050"/>
            <a:ext cx="8424228" cy="5327650"/>
          </a:xfrm>
        </p:spPr>
        <p:txBody>
          <a:bodyPr>
            <a:noAutofit/>
          </a:bodyPr>
          <a:lstStyle/>
          <a:p>
            <a:pPr marL="457200" indent="-457200" eaLnBrk="1" hangingPunct="1">
              <a:buFontTx/>
              <a:buNone/>
            </a:pPr>
            <a:r>
              <a:rPr lang="ro-RO" altLang="ro-RO" sz="2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1. Alegeţi răspunsul din paranteză care completează corect fiecare dintre afirmaţiile următoare:</a:t>
            </a:r>
          </a:p>
          <a:p>
            <a:pPr marL="457200" indent="-457200" eaLnBrk="1" hangingPunct="1">
              <a:buFontTx/>
              <a:buNone/>
            </a:pPr>
            <a:endParaRPr lang="ro-RO" altLang="ro-RO" sz="2400" b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457200" indent="-457200" eaLnBrk="1" hangingPunct="1">
              <a:buFontTx/>
              <a:buNone/>
            </a:pP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a) În reacţia C + O</a:t>
            </a:r>
            <a:r>
              <a:rPr lang="ro-RO" altLang="ro-RO" sz="2400" baseline="-25000" dirty="0" smtClean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 CO</a:t>
            </a:r>
            <a:r>
              <a:rPr lang="ro-RO" altLang="ro-RO" sz="2400" baseline="-250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2</a:t>
            </a: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, carbonul are rolul de </a:t>
            </a:r>
          </a:p>
          <a:p>
            <a:pPr marL="457200" indent="-457200" eaLnBrk="1" hangingPunct="1">
              <a:buFontTx/>
              <a:buNone/>
            </a:pP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	agent.....(oxidant/reducător).</a:t>
            </a:r>
          </a:p>
          <a:p>
            <a:pPr marL="457200" indent="-457200" eaLnBrk="1" hangingPunct="1">
              <a:buFontTx/>
              <a:buNone/>
            </a:pPr>
            <a:endParaRPr lang="ro-RO" altLang="ro-RO" sz="2400" dirty="0" smtClean="0">
              <a:solidFill>
                <a:schemeClr val="bg1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marL="457200" indent="-457200" eaLnBrk="1" hangingPunct="1">
              <a:buFontTx/>
              <a:buNone/>
            </a:pP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b) O pilă electrică.....energie electrică (produce/consumă)</a:t>
            </a:r>
          </a:p>
          <a:p>
            <a:pPr marL="457200" indent="-457200" eaLnBrk="1" hangingPunct="1">
              <a:buFontTx/>
              <a:buNone/>
            </a:pPr>
            <a:endParaRPr lang="ro-RO" altLang="ro-RO" sz="2400" dirty="0" smtClean="0">
              <a:solidFill>
                <a:schemeClr val="bg1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marL="457200" indent="-457200" eaLnBrk="1" hangingPunct="1">
              <a:buFontTx/>
              <a:buNone/>
            </a:pP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c) Reacţiile redox au loc cu .....de electroni </a:t>
            </a:r>
          </a:p>
          <a:p>
            <a:pPr marL="457200" indent="-457200" eaLnBrk="1" hangingPunct="1">
              <a:buFontTx/>
              <a:buNone/>
            </a:pP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	(cedare/acceptare/cedare-acceptare).</a:t>
            </a:r>
          </a:p>
          <a:p>
            <a:pPr marL="457200" indent="-457200" eaLnBrk="1" hangingPunct="1">
              <a:buFontTx/>
              <a:buNone/>
            </a:pPr>
            <a:endParaRPr lang="ro-RO" altLang="ro-RO" sz="2400" dirty="0" smtClean="0">
              <a:solidFill>
                <a:schemeClr val="bg1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marL="457200" indent="-457200" eaLnBrk="1" hangingPunct="1">
              <a:buFontTx/>
              <a:buNone/>
            </a:pP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d) N.O. al elementului N din NH</a:t>
            </a:r>
            <a:r>
              <a:rPr lang="ro-RO" altLang="ro-RO" sz="2400" baseline="-250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3</a:t>
            </a:r>
            <a:r>
              <a:rPr lang="ro-RO" altLang="ro-RO" sz="2400" dirty="0" smtClean="0">
                <a:solidFill>
                  <a:schemeClr val="bg1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 este.....( +3/-3/+1).</a:t>
            </a:r>
          </a:p>
        </p:txBody>
      </p:sp>
    </p:spTree>
    <p:extLst>
      <p:ext uri="{BB962C8B-B14F-4D97-AF65-F5344CB8AC3E}">
        <p14:creationId xmlns:p14="http://schemas.microsoft.com/office/powerpoint/2010/main" val="11925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 noChangeArrowheads="1"/>
          </p:cNvSpPr>
          <p:nvPr/>
        </p:nvSpPr>
        <p:spPr>
          <a:xfrm>
            <a:off x="1143000" y="838200"/>
            <a:ext cx="5943600" cy="5327650"/>
          </a:xfrm>
          <a:prstGeom prst="rect">
            <a:avLst/>
          </a:prstGeom>
        </p:spPr>
        <p:txBody>
          <a:bodyPr/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FontTx/>
              <a:buNone/>
            </a:pPr>
            <a:r>
              <a:rPr lang="en-US" altLang="ro-RO" sz="2400" b="1" dirty="0" smtClean="0">
                <a:latin typeface="Calibri" panose="020F0502020204030204" pitchFamily="34" charset="0"/>
              </a:rPr>
              <a:t>2.Stabiliti </a:t>
            </a:r>
            <a:r>
              <a:rPr lang="en-US" altLang="ro-RO" sz="2400" b="1" dirty="0" err="1" smtClean="0">
                <a:latin typeface="Calibri" panose="020F0502020204030204" pitchFamily="34" charset="0"/>
              </a:rPr>
              <a:t>corespondenta</a:t>
            </a:r>
            <a:r>
              <a:rPr lang="en-US" altLang="ro-RO" sz="2400" b="1" dirty="0">
                <a:latin typeface="Calibri" panose="020F0502020204030204" pitchFamily="34" charset="0"/>
              </a:rPr>
              <a:t> </a:t>
            </a:r>
            <a:r>
              <a:rPr lang="ro-RO" altLang="ro-RO" sz="2400" b="1" dirty="0" smtClean="0">
                <a:latin typeface="Calibri" panose="020F0502020204030204" pitchFamily="34" charset="0"/>
              </a:rPr>
              <a:t>corectă dintre elementele coloanei A şi cele ale coloanei B:</a:t>
            </a:r>
          </a:p>
          <a:p>
            <a:pPr>
              <a:buFontTx/>
              <a:buNone/>
            </a:pPr>
            <a:r>
              <a:rPr lang="ro-RO" altLang="ro-RO" sz="2400" b="1" dirty="0" smtClean="0">
                <a:latin typeface="Calibri" panose="020F0502020204030204" pitchFamily="34" charset="0"/>
              </a:rPr>
              <a:t>	</a:t>
            </a:r>
          </a:p>
          <a:p>
            <a:pPr>
              <a:buFontTx/>
              <a:buNone/>
            </a:pPr>
            <a:r>
              <a:rPr lang="ro-RO" altLang="ro-RO" sz="2400" b="1" dirty="0" smtClean="0">
                <a:latin typeface="Calibri" panose="020F0502020204030204" pitchFamily="34" charset="0"/>
              </a:rPr>
              <a:t>	A		B</a:t>
            </a:r>
          </a:p>
          <a:p>
            <a:pPr>
              <a:buFontTx/>
              <a:buNone/>
            </a:pPr>
            <a:endParaRPr lang="ro-RO" altLang="ro-RO" sz="2400" b="1" dirty="0" smtClean="0">
              <a:latin typeface="Calibri" panose="020F0502020204030204" pitchFamily="34" charset="0"/>
            </a:endParaRPr>
          </a:p>
          <a:p>
            <a:pPr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</a:rPr>
              <a:t>	</a:t>
            </a:r>
            <a:r>
              <a:rPr lang="ro-RO" altLang="ro-RO" sz="2400" b="1" u="sng" dirty="0" smtClean="0">
                <a:latin typeface="Calibri" panose="020F0502020204030204" pitchFamily="34" charset="0"/>
              </a:rPr>
              <a:t>Ca</a:t>
            </a:r>
            <a:r>
              <a:rPr lang="ro-RO" altLang="ro-RO" sz="2400" dirty="0" smtClean="0">
                <a:latin typeface="Calibri" panose="020F0502020204030204" pitchFamily="34" charset="0"/>
              </a:rPr>
              <a:t>O		0</a:t>
            </a:r>
          </a:p>
          <a:p>
            <a:pPr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</a:rPr>
              <a:t>	H</a:t>
            </a:r>
            <a:r>
              <a:rPr lang="ro-RO" altLang="ro-RO" sz="2400" baseline="-25000" dirty="0" smtClean="0">
                <a:latin typeface="Calibri" panose="020F0502020204030204" pitchFamily="34" charset="0"/>
              </a:rPr>
              <a:t>2</a:t>
            </a:r>
            <a:r>
              <a:rPr lang="ro-RO" altLang="ro-RO" sz="2400" b="1" u="sng" dirty="0" smtClean="0">
                <a:latin typeface="Calibri" panose="020F0502020204030204" pitchFamily="34" charset="0"/>
              </a:rPr>
              <a:t>Mn</a:t>
            </a:r>
            <a:r>
              <a:rPr lang="ro-RO" altLang="ro-RO" sz="2400" dirty="0" smtClean="0">
                <a:latin typeface="Calibri" panose="020F0502020204030204" pitchFamily="34" charset="0"/>
              </a:rPr>
              <a:t>O</a:t>
            </a:r>
            <a:r>
              <a:rPr lang="ro-RO" altLang="ro-RO" sz="2400" baseline="-25000" dirty="0" smtClean="0">
                <a:latin typeface="Calibri" panose="020F0502020204030204" pitchFamily="34" charset="0"/>
              </a:rPr>
              <a:t>3</a:t>
            </a:r>
            <a:r>
              <a:rPr lang="ro-RO" altLang="ro-RO" sz="2400" dirty="0" smtClean="0">
                <a:latin typeface="Calibri" panose="020F0502020204030204" pitchFamily="34" charset="0"/>
              </a:rPr>
              <a:t>	+1</a:t>
            </a:r>
          </a:p>
          <a:p>
            <a:pPr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</a:rPr>
              <a:t>	N</a:t>
            </a:r>
            <a:r>
              <a:rPr lang="ro-RO" altLang="ro-RO" sz="2400" b="1" u="sng" dirty="0" smtClean="0">
                <a:latin typeface="Calibri" panose="020F0502020204030204" pitchFamily="34" charset="0"/>
              </a:rPr>
              <a:t>H</a:t>
            </a:r>
            <a:r>
              <a:rPr lang="ro-RO" altLang="ro-RO" sz="2400" baseline="-25000" dirty="0" smtClean="0">
                <a:latin typeface="Calibri" panose="020F0502020204030204" pitchFamily="34" charset="0"/>
              </a:rPr>
              <a:t>3		</a:t>
            </a:r>
            <a:r>
              <a:rPr lang="ro-RO" altLang="ro-RO" sz="2400" dirty="0" smtClean="0">
                <a:latin typeface="Calibri" panose="020F0502020204030204" pitchFamily="34" charset="0"/>
              </a:rPr>
              <a:t>+2</a:t>
            </a:r>
          </a:p>
          <a:p>
            <a:pPr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</a:rPr>
              <a:t>	</a:t>
            </a:r>
            <a:r>
              <a:rPr lang="ro-RO" altLang="ro-RO" sz="2400" b="1" u="sng" dirty="0" smtClean="0">
                <a:latin typeface="Calibri" panose="020F0502020204030204" pitchFamily="34" charset="0"/>
              </a:rPr>
              <a:t>Mn</a:t>
            </a:r>
            <a:r>
              <a:rPr lang="ro-RO" altLang="ro-RO" sz="2400" dirty="0" smtClean="0">
                <a:latin typeface="Calibri" panose="020F0502020204030204" pitchFamily="34" charset="0"/>
              </a:rPr>
              <a:t>		+3</a:t>
            </a:r>
          </a:p>
          <a:p>
            <a:pPr>
              <a:buFontTx/>
              <a:buNone/>
            </a:pPr>
            <a:r>
              <a:rPr lang="ro-RO" altLang="ro-RO" sz="2400" dirty="0" smtClean="0">
                <a:latin typeface="Calibri" panose="020F0502020204030204" pitchFamily="34" charset="0"/>
              </a:rPr>
              <a:t>	H</a:t>
            </a:r>
            <a:r>
              <a:rPr lang="ro-RO" altLang="ro-RO" sz="2400" b="1" u="sng" dirty="0" smtClean="0">
                <a:latin typeface="Calibri" panose="020F0502020204030204" pitchFamily="34" charset="0"/>
              </a:rPr>
              <a:t>N</a:t>
            </a:r>
            <a:r>
              <a:rPr lang="ro-RO" altLang="ro-RO" sz="2400" dirty="0" smtClean="0">
                <a:latin typeface="Calibri" panose="020F0502020204030204" pitchFamily="34" charset="0"/>
              </a:rPr>
              <a:t>O</a:t>
            </a:r>
            <a:r>
              <a:rPr lang="ro-RO" altLang="ro-RO" sz="2400" baseline="-25000" dirty="0" smtClean="0">
                <a:latin typeface="Calibri" panose="020F0502020204030204" pitchFamily="34" charset="0"/>
              </a:rPr>
              <a:t>2</a:t>
            </a:r>
            <a:r>
              <a:rPr lang="ro-RO" altLang="ro-RO" sz="2400" dirty="0" smtClean="0">
                <a:latin typeface="Calibri" panose="020F0502020204030204" pitchFamily="34" charset="0"/>
              </a:rPr>
              <a:t>	+4</a:t>
            </a:r>
            <a:endParaRPr lang="en-US" altLang="ro-RO" sz="2400" b="1" u="sng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63</TotalTime>
  <Words>305</Words>
  <Application>Microsoft Office PowerPoint</Application>
  <PresentationFormat>On-screen Show (4:3)</PresentationFormat>
  <Paragraphs>65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Lucida Bright</vt:lpstr>
      <vt:lpstr>Lucida Sans Unicode</vt:lpstr>
      <vt:lpstr>Symbol</vt:lpstr>
      <vt:lpstr>Verdana</vt:lpstr>
      <vt:lpstr>Wingdings 2</vt:lpstr>
      <vt:lpstr>Wingdings 3</vt:lpstr>
      <vt:lpstr>Concourse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Tema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Reacţii cu transfer de electroni (reacţii de oxido-reducere)</dc:title>
  <dc:creator>Admin</dc:creator>
  <cp:lastModifiedBy>Microsoft account</cp:lastModifiedBy>
  <cp:revision>10</cp:revision>
  <dcterms:created xsi:type="dcterms:W3CDTF">2014-04-23T19:15:40Z</dcterms:created>
  <dcterms:modified xsi:type="dcterms:W3CDTF">2020-04-30T10:46:56Z</dcterms:modified>
</cp:coreProperties>
</file>