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8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48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618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394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924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39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25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735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74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047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590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837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2751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227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185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771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1668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04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307E5A5-0020-429C-9624-F7C8CD9DDEB8}" type="datetimeFigureOut">
              <a:rPr lang="en-US" smtClean="0"/>
              <a:t>24-Mar-20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B6730379-9CA4-4F1B-81EC-B7F168F9B3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3907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737574"/>
            <a:ext cx="9440034" cy="686277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BAZINUL HIDROGRAFIC AL AMAZONULUI</a:t>
            </a:r>
            <a:endParaRPr lang="en-US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65760" y="1515291"/>
            <a:ext cx="11521439" cy="2377439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solidFill>
                  <a:srgbClr val="00B0F0"/>
                </a:solidFill>
              </a:rPr>
              <a:t>Amazonul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este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fluviul</a:t>
            </a:r>
            <a:r>
              <a:rPr lang="en-US" dirty="0">
                <a:solidFill>
                  <a:srgbClr val="00B0F0"/>
                </a:solidFill>
              </a:rPr>
              <a:t> cu </a:t>
            </a:r>
            <a:r>
              <a:rPr lang="en-US" dirty="0" err="1">
                <a:solidFill>
                  <a:srgbClr val="00B0F0"/>
                </a:solidFill>
              </a:rPr>
              <a:t>cel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mai</a:t>
            </a:r>
            <a:r>
              <a:rPr lang="en-US" dirty="0">
                <a:solidFill>
                  <a:srgbClr val="00B0F0"/>
                </a:solidFill>
              </a:rPr>
              <a:t> mare debit </a:t>
            </a:r>
            <a:r>
              <a:rPr lang="en-US" dirty="0" err="1">
                <a:solidFill>
                  <a:srgbClr val="00B0F0"/>
                </a:solidFill>
              </a:rPr>
              <a:t>hidrografic</a:t>
            </a:r>
            <a:r>
              <a:rPr lang="en-US" dirty="0">
                <a:solidFill>
                  <a:srgbClr val="00B0F0"/>
                </a:solidFill>
              </a:rPr>
              <a:t> din </a:t>
            </a:r>
            <a:r>
              <a:rPr lang="en-US" dirty="0" err="1">
                <a:solidFill>
                  <a:srgbClr val="00B0F0"/>
                </a:solidFill>
              </a:rPr>
              <a:t>lume</a:t>
            </a:r>
            <a:r>
              <a:rPr lang="en-US" dirty="0">
                <a:solidFill>
                  <a:srgbClr val="00B0F0"/>
                </a:solidFill>
              </a:rPr>
              <a:t>, care </a:t>
            </a:r>
            <a:r>
              <a:rPr lang="en-US" dirty="0" err="1">
                <a:solidFill>
                  <a:srgbClr val="00B0F0"/>
                </a:solidFill>
              </a:rPr>
              <a:t>înregistrează</a:t>
            </a:r>
            <a:r>
              <a:rPr lang="en-US" dirty="0">
                <a:solidFill>
                  <a:srgbClr val="00B0F0"/>
                </a:solidFill>
              </a:rPr>
              <a:t> la </a:t>
            </a:r>
            <a:r>
              <a:rPr lang="en-US" dirty="0" err="1">
                <a:solidFill>
                  <a:srgbClr val="00B0F0"/>
                </a:solidFill>
              </a:rPr>
              <a:t>vărsare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în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estuarul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său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valoarea</a:t>
            </a:r>
            <a:r>
              <a:rPr lang="en-US" dirty="0">
                <a:solidFill>
                  <a:srgbClr val="00B0F0"/>
                </a:solidFill>
              </a:rPr>
              <a:t> de 219,000 m³/s, </a:t>
            </a:r>
            <a:r>
              <a:rPr lang="en-US" dirty="0" err="1">
                <a:solidFill>
                  <a:srgbClr val="00B0F0"/>
                </a:solidFill>
              </a:rPr>
              <a:t>respectiv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fluviul</a:t>
            </a:r>
            <a:r>
              <a:rPr lang="en-US" dirty="0">
                <a:solidFill>
                  <a:srgbClr val="00B0F0"/>
                </a:solidFill>
              </a:rPr>
              <a:t> cu </a:t>
            </a:r>
            <a:r>
              <a:rPr lang="en-US" dirty="0" err="1">
                <a:solidFill>
                  <a:srgbClr val="00B0F0"/>
                </a:solidFill>
              </a:rPr>
              <a:t>cel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mai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extins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bazin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hidrografic</a:t>
            </a:r>
            <a:r>
              <a:rPr lang="en-US" dirty="0">
                <a:solidFill>
                  <a:srgbClr val="00B0F0"/>
                </a:solidFill>
              </a:rPr>
              <a:t> din </a:t>
            </a:r>
            <a:r>
              <a:rPr lang="en-US" dirty="0" err="1">
                <a:solidFill>
                  <a:srgbClr val="00B0F0"/>
                </a:solidFill>
              </a:rPr>
              <a:t>lume</a:t>
            </a:r>
            <a:r>
              <a:rPr lang="en-US" dirty="0">
                <a:solidFill>
                  <a:srgbClr val="00B0F0"/>
                </a:solidFill>
              </a:rPr>
              <a:t> (6,915,000 km²), </a:t>
            </a:r>
            <a:r>
              <a:rPr lang="en-US" dirty="0" err="1">
                <a:solidFill>
                  <a:srgbClr val="00B0F0"/>
                </a:solidFill>
              </a:rPr>
              <a:t>acoperind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cinci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țări</a:t>
            </a:r>
            <a:r>
              <a:rPr lang="en-US" dirty="0">
                <a:solidFill>
                  <a:srgbClr val="00B0F0"/>
                </a:solidFill>
              </a:rPr>
              <a:t> ale </a:t>
            </a:r>
            <a:r>
              <a:rPr lang="en-US" dirty="0" err="1">
                <a:solidFill>
                  <a:srgbClr val="00B0F0"/>
                </a:solidFill>
              </a:rPr>
              <a:t>Americii</a:t>
            </a:r>
            <a:r>
              <a:rPr lang="en-US" dirty="0">
                <a:solidFill>
                  <a:srgbClr val="00B0F0"/>
                </a:solidFill>
              </a:rPr>
              <a:t> de </a:t>
            </a:r>
            <a:r>
              <a:rPr lang="en-US" dirty="0" err="1">
                <a:solidFill>
                  <a:srgbClr val="00B0F0"/>
                </a:solidFill>
              </a:rPr>
              <a:t>Sud</a:t>
            </a:r>
            <a:r>
              <a:rPr lang="en-US" dirty="0">
                <a:solidFill>
                  <a:srgbClr val="00B0F0"/>
                </a:solidFill>
              </a:rPr>
              <a:t>: </a:t>
            </a:r>
            <a:r>
              <a:rPr lang="en-US" dirty="0" err="1">
                <a:solidFill>
                  <a:srgbClr val="00B0F0"/>
                </a:solidFill>
              </a:rPr>
              <a:t>Brazilia</a:t>
            </a:r>
            <a:r>
              <a:rPr lang="en-US" dirty="0">
                <a:solidFill>
                  <a:srgbClr val="00B0F0"/>
                </a:solidFill>
              </a:rPr>
              <a:t> (62.4%), Peru (16.3%), Bolivia (12.0%), Columbia (6.3%) </a:t>
            </a:r>
            <a:r>
              <a:rPr lang="en-US" dirty="0" err="1">
                <a:solidFill>
                  <a:srgbClr val="00B0F0"/>
                </a:solidFill>
              </a:rPr>
              <a:t>și</a:t>
            </a:r>
            <a:r>
              <a:rPr lang="en-US" dirty="0">
                <a:solidFill>
                  <a:srgbClr val="00B0F0"/>
                </a:solidFill>
              </a:rPr>
              <a:t> Ecuador (2.1%). </a:t>
            </a:r>
            <a:r>
              <a:rPr lang="en-US" dirty="0" err="1">
                <a:solidFill>
                  <a:srgbClr val="00B0F0"/>
                </a:solidFill>
              </a:rPr>
              <a:t>Fluviul</a:t>
            </a:r>
            <a:r>
              <a:rPr lang="en-US" dirty="0">
                <a:solidFill>
                  <a:srgbClr val="00B0F0"/>
                </a:solidFill>
              </a:rPr>
              <a:t> Amazon, la </a:t>
            </a:r>
            <a:r>
              <a:rPr lang="en-US" dirty="0" err="1">
                <a:solidFill>
                  <a:srgbClr val="00B0F0"/>
                </a:solidFill>
              </a:rPr>
              <a:t>fel</a:t>
            </a:r>
            <a:r>
              <a:rPr lang="en-US" dirty="0">
                <a:solidFill>
                  <a:srgbClr val="00B0F0"/>
                </a:solidFill>
              </a:rPr>
              <a:t> ca </a:t>
            </a:r>
            <a:r>
              <a:rPr lang="en-US" dirty="0" err="1">
                <a:solidFill>
                  <a:srgbClr val="00B0F0"/>
                </a:solidFill>
              </a:rPr>
              <a:t>Dunărea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curge</a:t>
            </a:r>
            <a:r>
              <a:rPr lang="en-US" dirty="0">
                <a:solidFill>
                  <a:srgbClr val="00B0F0"/>
                </a:solidFill>
              </a:rPr>
              <a:t> de la vest </a:t>
            </a:r>
            <a:r>
              <a:rPr lang="en-US" dirty="0" err="1">
                <a:solidFill>
                  <a:srgbClr val="00B0F0"/>
                </a:solidFill>
              </a:rPr>
              <a:t>spre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est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paralel</a:t>
            </a:r>
            <a:r>
              <a:rPr lang="en-US" dirty="0">
                <a:solidFill>
                  <a:srgbClr val="00B0F0"/>
                </a:solidFill>
              </a:rPr>
              <a:t> cu </a:t>
            </a:r>
            <a:r>
              <a:rPr lang="en-US" dirty="0" err="1">
                <a:solidFill>
                  <a:srgbClr val="00B0F0"/>
                </a:solidFill>
              </a:rPr>
              <a:t>Ecuatorul</a:t>
            </a:r>
            <a:r>
              <a:rPr lang="en-US" dirty="0">
                <a:solidFill>
                  <a:srgbClr val="00B0F0"/>
                </a:solidFill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6598" y="3086099"/>
            <a:ext cx="5900601" cy="33043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235" y="3200399"/>
            <a:ext cx="3566703" cy="356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5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62808"/>
            <a:ext cx="6074229" cy="803843"/>
          </a:xfrm>
        </p:spPr>
        <p:txBody>
          <a:bodyPr>
            <a:normAutofit fontScale="90000"/>
          </a:bodyPr>
          <a:lstStyle/>
          <a:p>
            <a:r>
              <a:rPr lang="ro-RO" dirty="0" smtClean="0">
                <a:solidFill>
                  <a:srgbClr val="FFFF00"/>
                </a:solidFill>
              </a:rPr>
              <a:t>1.GEOGRAFIA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5427" y="1082165"/>
            <a:ext cx="114125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>
                <a:solidFill>
                  <a:srgbClr val="FFFF00"/>
                </a:solidFill>
              </a:rPr>
              <a:t>În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prezent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Amazonul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ocupa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locul</a:t>
            </a:r>
            <a:r>
              <a:rPr lang="en-US" sz="2000" dirty="0" smtClean="0">
                <a:solidFill>
                  <a:srgbClr val="FFFF00"/>
                </a:solidFill>
              </a:rPr>
              <a:t> al </a:t>
            </a:r>
            <a:r>
              <a:rPr lang="en-US" sz="2000" dirty="0" err="1" smtClean="0">
                <a:solidFill>
                  <a:srgbClr val="FFFF00"/>
                </a:solidFill>
              </a:rPr>
              <a:t>doilea</a:t>
            </a:r>
            <a:r>
              <a:rPr lang="en-US" sz="2000" dirty="0" smtClean="0">
                <a:solidFill>
                  <a:srgbClr val="FFFF00"/>
                </a:solidFill>
              </a:rPr>
              <a:t> (ca </a:t>
            </a:r>
            <a:r>
              <a:rPr lang="en-US" sz="2000" dirty="0" err="1" smtClean="0">
                <a:solidFill>
                  <a:srgbClr val="FFFF00"/>
                </a:solidFill>
              </a:rPr>
              <a:t>lungime</a:t>
            </a:r>
            <a:r>
              <a:rPr lang="en-US" sz="2000" dirty="0" smtClean="0">
                <a:solidFill>
                  <a:srgbClr val="FFFF00"/>
                </a:solidFill>
              </a:rPr>
              <a:t>)[1] </a:t>
            </a:r>
            <a:r>
              <a:rPr lang="en-US" sz="2000" dirty="0" err="1" smtClean="0">
                <a:solidFill>
                  <a:srgbClr val="FFFF00"/>
                </a:solidFill>
              </a:rPr>
              <a:t>și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este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cel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mai</a:t>
            </a:r>
            <a:r>
              <a:rPr lang="en-US" sz="2000" dirty="0" smtClean="0">
                <a:solidFill>
                  <a:srgbClr val="FFFF00"/>
                </a:solidFill>
              </a:rPr>
              <a:t> mare curs de </a:t>
            </a:r>
            <a:r>
              <a:rPr lang="en-US" sz="2000" dirty="0" err="1" smtClean="0">
                <a:solidFill>
                  <a:srgbClr val="FFFF00"/>
                </a:solidFill>
              </a:rPr>
              <a:t>apă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dulce</a:t>
            </a:r>
            <a:r>
              <a:rPr lang="en-US" sz="2000" dirty="0" smtClean="0">
                <a:solidFill>
                  <a:srgbClr val="FFFF00"/>
                </a:solidFill>
              </a:rPr>
              <a:t> al </a:t>
            </a:r>
            <a:r>
              <a:rPr lang="en-US" sz="2000" dirty="0" err="1" smtClean="0">
                <a:solidFill>
                  <a:srgbClr val="FFFF00"/>
                </a:solidFill>
              </a:rPr>
              <a:t>Terrei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datorită</a:t>
            </a:r>
            <a:r>
              <a:rPr lang="en-US" sz="2000" dirty="0" smtClean="0">
                <a:solidFill>
                  <a:srgbClr val="FFFF00"/>
                </a:solidFill>
              </a:rPr>
              <a:t> a </a:t>
            </a:r>
            <a:r>
              <a:rPr lang="en-US" sz="2000" dirty="0" err="1" smtClean="0">
                <a:solidFill>
                  <a:srgbClr val="FFFF00"/>
                </a:solidFill>
              </a:rPr>
              <a:t>două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caracteristici</a:t>
            </a:r>
            <a:r>
              <a:rPr lang="en-US" sz="2000" dirty="0" smtClean="0">
                <a:solidFill>
                  <a:srgbClr val="FFFF00"/>
                </a:solidFill>
              </a:rPr>
              <a:t> de </a:t>
            </a:r>
            <a:r>
              <a:rPr lang="en-US" sz="2000" dirty="0" err="1" smtClean="0">
                <a:solidFill>
                  <a:srgbClr val="FFFF00"/>
                </a:solidFill>
              </a:rPr>
              <a:t>bază</a:t>
            </a:r>
            <a:r>
              <a:rPr lang="en-US" sz="2000" dirty="0" smtClean="0">
                <a:solidFill>
                  <a:srgbClr val="FFFF00"/>
                </a:solidFill>
              </a:rPr>
              <a:t>: </a:t>
            </a:r>
            <a:r>
              <a:rPr lang="en-US" sz="2000" dirty="0" err="1" smtClean="0">
                <a:solidFill>
                  <a:srgbClr val="FFFF00"/>
                </a:solidFill>
              </a:rPr>
              <a:t>debitul</a:t>
            </a:r>
            <a:r>
              <a:rPr lang="en-US" sz="2000" dirty="0" smtClean="0">
                <a:solidFill>
                  <a:srgbClr val="FFFF00"/>
                </a:solidFill>
              </a:rPr>
              <a:t> de </a:t>
            </a:r>
            <a:r>
              <a:rPr lang="en-US" sz="2000" dirty="0" err="1" smtClean="0">
                <a:solidFill>
                  <a:srgbClr val="FFFF00"/>
                </a:solidFill>
              </a:rPr>
              <a:t>apă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și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suprafața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bazinului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hidrografic</a:t>
            </a:r>
            <a:r>
              <a:rPr lang="en-US" sz="2000" dirty="0" smtClean="0">
                <a:solidFill>
                  <a:srgbClr val="FFFF00"/>
                </a:solidFill>
              </a:rPr>
              <a:t>.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3508" y="1905566"/>
            <a:ext cx="11534501" cy="2039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solidFill>
                  <a:srgbClr val="FFFF00"/>
                </a:solidFill>
              </a:rPr>
              <a:t>Izvoarele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Amazonului</a:t>
            </a:r>
            <a:r>
              <a:rPr lang="en-US" dirty="0" smtClean="0">
                <a:solidFill>
                  <a:srgbClr val="FFFF00"/>
                </a:solidFill>
              </a:rPr>
              <a:t> se </a:t>
            </a:r>
            <a:r>
              <a:rPr lang="en-US" dirty="0" err="1" smtClean="0">
                <a:solidFill>
                  <a:srgbClr val="FFFF00"/>
                </a:solidFill>
              </a:rPr>
              <a:t>găsesc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în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masivul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muntos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peruan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Nevado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Mismi</a:t>
            </a:r>
            <a:r>
              <a:rPr lang="en-US" dirty="0" smtClean="0">
                <a:solidFill>
                  <a:srgbClr val="FFFF00"/>
                </a:solidFill>
              </a:rPr>
              <a:t>, la 175 km de </a:t>
            </a:r>
            <a:r>
              <a:rPr lang="en-US" dirty="0" err="1" smtClean="0">
                <a:solidFill>
                  <a:srgbClr val="FFFF00"/>
                </a:solidFill>
              </a:rPr>
              <a:t>Oceanul</a:t>
            </a:r>
            <a:r>
              <a:rPr lang="en-US" dirty="0" smtClean="0">
                <a:solidFill>
                  <a:srgbClr val="FFFF00"/>
                </a:solidFill>
              </a:rPr>
              <a:t> Pacific, la 190 km </a:t>
            </a:r>
            <a:r>
              <a:rPr lang="en-US" dirty="0" err="1" smtClean="0">
                <a:solidFill>
                  <a:srgbClr val="FFFF00"/>
                </a:solidFill>
              </a:rPr>
              <a:t>nord</a:t>
            </a:r>
            <a:r>
              <a:rPr lang="en-US" dirty="0" smtClean="0">
                <a:solidFill>
                  <a:srgbClr val="FFFF00"/>
                </a:solidFill>
              </a:rPr>
              <a:t>-vest de </a:t>
            </a:r>
            <a:r>
              <a:rPr lang="en-US" dirty="0" err="1" smtClean="0">
                <a:solidFill>
                  <a:srgbClr val="FFFF00"/>
                </a:solidFill>
              </a:rPr>
              <a:t>lacul</a:t>
            </a:r>
            <a:r>
              <a:rPr lang="en-US" dirty="0" smtClean="0">
                <a:solidFill>
                  <a:srgbClr val="FFFF00"/>
                </a:solidFill>
              </a:rPr>
              <a:t> Titicaca </a:t>
            </a:r>
            <a:r>
              <a:rPr lang="en-US" dirty="0" err="1" smtClean="0">
                <a:solidFill>
                  <a:srgbClr val="FFFF00"/>
                </a:solidFill>
              </a:rPr>
              <a:t>și</a:t>
            </a:r>
            <a:r>
              <a:rPr lang="en-US" dirty="0" smtClean="0">
                <a:solidFill>
                  <a:srgbClr val="FFFF00"/>
                </a:solidFill>
              </a:rPr>
              <a:t> la 110 km </a:t>
            </a:r>
            <a:r>
              <a:rPr lang="en-US" dirty="0" err="1" smtClean="0">
                <a:solidFill>
                  <a:srgbClr val="FFFF00"/>
                </a:solidFill>
              </a:rPr>
              <a:t>nord</a:t>
            </a:r>
            <a:r>
              <a:rPr lang="en-US" dirty="0" smtClean="0">
                <a:solidFill>
                  <a:srgbClr val="FFFF00"/>
                </a:solidFill>
              </a:rPr>
              <a:t> de </a:t>
            </a:r>
            <a:r>
              <a:rPr lang="en-US" dirty="0" err="1" smtClean="0">
                <a:solidFill>
                  <a:srgbClr val="FFFF00"/>
                </a:solidFill>
              </a:rPr>
              <a:t>orașul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peruan</a:t>
            </a:r>
            <a:r>
              <a:rPr lang="en-US" dirty="0" smtClean="0">
                <a:solidFill>
                  <a:srgbClr val="FFFF00"/>
                </a:solidFill>
              </a:rPr>
              <a:t> Arequipa, </a:t>
            </a:r>
            <a:r>
              <a:rPr lang="en-US" dirty="0" err="1" smtClean="0">
                <a:solidFill>
                  <a:srgbClr val="FFFF00"/>
                </a:solidFill>
              </a:rPr>
              <a:t>găsindu</a:t>
            </a:r>
            <a:r>
              <a:rPr lang="en-US" dirty="0" smtClean="0">
                <a:solidFill>
                  <a:srgbClr val="FFFF00"/>
                </a:solidFill>
              </a:rPr>
              <a:t>-se </a:t>
            </a:r>
            <a:r>
              <a:rPr lang="en-US" dirty="0" err="1" smtClean="0">
                <a:solidFill>
                  <a:srgbClr val="FFFF00"/>
                </a:solidFill>
              </a:rPr>
              <a:t>pe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râul</a:t>
            </a:r>
            <a:r>
              <a:rPr lang="en-US" dirty="0" smtClean="0">
                <a:solidFill>
                  <a:srgbClr val="FFFF00"/>
                </a:solidFill>
              </a:rPr>
              <a:t> Apurimac, care </a:t>
            </a:r>
            <a:r>
              <a:rPr lang="en-US" dirty="0" err="1" smtClean="0">
                <a:solidFill>
                  <a:srgbClr val="FFFF00"/>
                </a:solidFill>
              </a:rPr>
              <a:t>este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afluentul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lui</a:t>
            </a:r>
            <a:r>
              <a:rPr lang="en-US" dirty="0" smtClean="0">
                <a:solidFill>
                  <a:srgbClr val="FFFF00"/>
                </a:solidFill>
              </a:rPr>
              <a:t> Ucayali, care la </a:t>
            </a:r>
            <a:r>
              <a:rPr lang="en-US" dirty="0" err="1" smtClean="0">
                <a:solidFill>
                  <a:srgbClr val="FFFF00"/>
                </a:solidFill>
              </a:rPr>
              <a:t>rândul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său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este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afluent</a:t>
            </a:r>
            <a:r>
              <a:rPr lang="en-US" dirty="0" smtClean="0">
                <a:solidFill>
                  <a:srgbClr val="FFFF00"/>
                </a:solidFill>
              </a:rPr>
              <a:t> al </a:t>
            </a:r>
            <a:r>
              <a:rPr lang="en-US" dirty="0" err="1" smtClean="0">
                <a:solidFill>
                  <a:srgbClr val="FFFF00"/>
                </a:solidFill>
              </a:rPr>
              <a:t>Amazonului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r>
              <a:rPr lang="en-US" dirty="0" err="1" smtClean="0">
                <a:solidFill>
                  <a:srgbClr val="FFFF00"/>
                </a:solidFill>
              </a:rPr>
              <a:t>Determinarea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izvoarelor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marelui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fluviu</a:t>
            </a:r>
            <a:r>
              <a:rPr lang="en-US" dirty="0" smtClean="0">
                <a:solidFill>
                  <a:srgbClr val="FFFF00"/>
                </a:solidFill>
              </a:rPr>
              <a:t> a </a:t>
            </a:r>
            <a:r>
              <a:rPr lang="en-US" dirty="0" err="1" smtClean="0">
                <a:solidFill>
                  <a:srgbClr val="FFFF00"/>
                </a:solidFill>
              </a:rPr>
              <a:t>fost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stabilită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în</a:t>
            </a:r>
            <a:r>
              <a:rPr lang="en-US" dirty="0" smtClean="0">
                <a:solidFill>
                  <a:srgbClr val="FFFF00"/>
                </a:solidFill>
              </a:rPr>
              <a:t> 1971 de </a:t>
            </a:r>
            <a:r>
              <a:rPr lang="en-US" dirty="0" err="1" smtClean="0">
                <a:solidFill>
                  <a:srgbClr val="FFFF00"/>
                </a:solidFill>
              </a:rPr>
              <a:t>către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expediția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condusă</a:t>
            </a:r>
            <a:r>
              <a:rPr lang="en-US" dirty="0" smtClean="0">
                <a:solidFill>
                  <a:srgbClr val="FFFF00"/>
                </a:solidFill>
              </a:rPr>
              <a:t> de Loren McIntyre </a:t>
            </a:r>
            <a:r>
              <a:rPr lang="en-US" dirty="0" err="1" smtClean="0">
                <a:solidFill>
                  <a:srgbClr val="FFFF00"/>
                </a:solidFill>
              </a:rPr>
              <a:t>și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confirmată</a:t>
            </a:r>
            <a:r>
              <a:rPr lang="en-US" dirty="0" smtClean="0">
                <a:solidFill>
                  <a:srgbClr val="FFFF00"/>
                </a:solidFill>
              </a:rPr>
              <a:t> de </a:t>
            </a:r>
            <a:r>
              <a:rPr lang="en-US" dirty="0" err="1" smtClean="0">
                <a:solidFill>
                  <a:srgbClr val="FFFF00"/>
                </a:solidFill>
              </a:rPr>
              <a:t>alte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surse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printre</a:t>
            </a:r>
            <a:r>
              <a:rPr lang="en-US" dirty="0" smtClean="0">
                <a:solidFill>
                  <a:srgbClr val="FFFF00"/>
                </a:solidFill>
              </a:rPr>
              <a:t> care se </a:t>
            </a:r>
            <a:r>
              <a:rPr lang="en-US" dirty="0" err="1" smtClean="0">
                <a:solidFill>
                  <a:srgbClr val="FFFF00"/>
                </a:solidFill>
              </a:rPr>
              <a:t>poate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menționa</a:t>
            </a:r>
            <a:r>
              <a:rPr lang="en-US" dirty="0" smtClean="0">
                <a:solidFill>
                  <a:srgbClr val="FFFF00"/>
                </a:solidFill>
              </a:rPr>
              <a:t> National Geographic. De </a:t>
            </a:r>
            <a:r>
              <a:rPr lang="en-US" dirty="0" err="1" smtClean="0">
                <a:solidFill>
                  <a:srgbClr val="FFFF00"/>
                </a:solidFill>
              </a:rPr>
              <a:t>asemenea</a:t>
            </a:r>
            <a:r>
              <a:rPr lang="en-US" dirty="0" smtClean="0">
                <a:solidFill>
                  <a:srgbClr val="FFFF00"/>
                </a:solidFill>
              </a:rPr>
              <a:t>, se </a:t>
            </a:r>
            <a:r>
              <a:rPr lang="en-US" dirty="0" err="1" smtClean="0">
                <a:solidFill>
                  <a:srgbClr val="FFFF00"/>
                </a:solidFill>
              </a:rPr>
              <a:t>poate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menționa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că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descoperirea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izvoarelor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Amazonului</a:t>
            </a:r>
            <a:r>
              <a:rPr lang="en-US" dirty="0" smtClean="0">
                <a:solidFill>
                  <a:srgbClr val="FFFF00"/>
                </a:solidFill>
              </a:rPr>
              <a:t> se </a:t>
            </a:r>
            <a:r>
              <a:rPr lang="en-US" dirty="0" err="1" smtClean="0">
                <a:solidFill>
                  <a:srgbClr val="FFFF00"/>
                </a:solidFill>
              </a:rPr>
              <a:t>făcea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după</a:t>
            </a:r>
            <a:r>
              <a:rPr lang="en-US" dirty="0" smtClean="0">
                <a:solidFill>
                  <a:srgbClr val="FFFF00"/>
                </a:solidFill>
              </a:rPr>
              <a:t> 471 de </a:t>
            </a:r>
            <a:r>
              <a:rPr lang="en-US" dirty="0" err="1" smtClean="0">
                <a:solidFill>
                  <a:srgbClr val="FFFF00"/>
                </a:solidFill>
              </a:rPr>
              <a:t>ani</a:t>
            </a:r>
            <a:r>
              <a:rPr lang="en-US" dirty="0" smtClean="0">
                <a:solidFill>
                  <a:srgbClr val="FFFF00"/>
                </a:solidFill>
              </a:rPr>
              <a:t> de </a:t>
            </a:r>
            <a:r>
              <a:rPr lang="en-US" dirty="0" err="1" smtClean="0">
                <a:solidFill>
                  <a:srgbClr val="FFFF00"/>
                </a:solidFill>
              </a:rPr>
              <a:t>când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spaniolul</a:t>
            </a:r>
            <a:r>
              <a:rPr lang="en-US" dirty="0" smtClean="0">
                <a:solidFill>
                  <a:srgbClr val="FFFF00"/>
                </a:solidFill>
              </a:rPr>
              <a:t> Vicente Yanez Pinzon </a:t>
            </a:r>
            <a:r>
              <a:rPr lang="en-US" dirty="0" err="1" smtClean="0">
                <a:solidFill>
                  <a:srgbClr val="FFFF00"/>
                </a:solidFill>
              </a:rPr>
              <a:t>descoperise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în</a:t>
            </a:r>
            <a:r>
              <a:rPr lang="en-US" dirty="0" smtClean="0">
                <a:solidFill>
                  <a:srgbClr val="FFFF00"/>
                </a:solidFill>
              </a:rPr>
              <a:t> 1500, </a:t>
            </a:r>
            <a:r>
              <a:rPr lang="en-US" dirty="0" err="1" smtClean="0">
                <a:solidFill>
                  <a:srgbClr val="FFFF00"/>
                </a:solidFill>
              </a:rPr>
              <a:t>gura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fluviului</a:t>
            </a:r>
            <a:r>
              <a:rPr lang="en-US" dirty="0" smtClean="0">
                <a:solidFill>
                  <a:srgbClr val="FFFF00"/>
                </a:solidFill>
              </a:rPr>
              <a:t> ale </a:t>
            </a:r>
            <a:r>
              <a:rPr lang="en-US" dirty="0" err="1" smtClean="0">
                <a:solidFill>
                  <a:srgbClr val="FFFF00"/>
                </a:solidFill>
              </a:rPr>
              <a:t>cărui</a:t>
            </a:r>
            <a:r>
              <a:rPr lang="en-US" dirty="0" smtClean="0">
                <a:solidFill>
                  <a:srgbClr val="FFFF00"/>
                </a:solidFill>
              </a:rPr>
              <a:t> ape </a:t>
            </a:r>
            <a:r>
              <a:rPr lang="en-US" dirty="0" err="1" smtClean="0">
                <a:solidFill>
                  <a:srgbClr val="FFFF00"/>
                </a:solidFill>
              </a:rPr>
              <a:t>transformau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porțiunea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alăturată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Oceanului</a:t>
            </a:r>
            <a:r>
              <a:rPr lang="en-US" dirty="0" smtClean="0">
                <a:solidFill>
                  <a:srgbClr val="FFFF00"/>
                </a:solidFill>
              </a:rPr>
              <a:t> Atlantic </a:t>
            </a:r>
            <a:r>
              <a:rPr lang="en-US" dirty="0" err="1" smtClean="0">
                <a:solidFill>
                  <a:srgbClr val="FFFF00"/>
                </a:solidFill>
              </a:rPr>
              <a:t>într</a:t>
            </a:r>
            <a:r>
              <a:rPr lang="en-US" dirty="0" smtClean="0">
                <a:solidFill>
                  <a:srgbClr val="FFFF00"/>
                </a:solidFill>
              </a:rPr>
              <a:t>-o Mar Dolce („</a:t>
            </a:r>
            <a:r>
              <a:rPr lang="en-US" dirty="0" err="1" smtClean="0">
                <a:solidFill>
                  <a:srgbClr val="FFFF00"/>
                </a:solidFill>
              </a:rPr>
              <a:t>Marea</a:t>
            </a:r>
            <a:r>
              <a:rPr lang="en-US" dirty="0" smtClean="0">
                <a:solidFill>
                  <a:srgbClr val="FFFF00"/>
                </a:solidFill>
              </a:rPr>
              <a:t> Dulce”).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5379" y="3869056"/>
            <a:ext cx="1992630" cy="2753814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>
            <a:off x="5551714" y="4937760"/>
            <a:ext cx="3958046" cy="1920240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Izvorul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Amazonului</a:t>
            </a:r>
            <a:r>
              <a:rPr lang="en-US" dirty="0" smtClean="0">
                <a:solidFill>
                  <a:schemeClr val="bg1"/>
                </a:solidFill>
              </a:rPr>
              <a:t> de la </a:t>
            </a:r>
            <a:r>
              <a:rPr lang="en-US" dirty="0" err="1" smtClean="0">
                <a:solidFill>
                  <a:schemeClr val="bg1"/>
                </a:solidFill>
              </a:rPr>
              <a:t>Nevado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Mismi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marcat</a:t>
            </a:r>
            <a:r>
              <a:rPr lang="en-US" dirty="0" smtClean="0">
                <a:solidFill>
                  <a:schemeClr val="bg1"/>
                </a:solidFill>
              </a:rPr>
              <a:t> cu o </a:t>
            </a:r>
            <a:r>
              <a:rPr lang="en-US" dirty="0" err="1" smtClean="0">
                <a:solidFill>
                  <a:schemeClr val="bg1"/>
                </a:solidFill>
              </a:rPr>
              <a:t>cruce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8570" y="3944984"/>
            <a:ext cx="398117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>
                <a:solidFill>
                  <a:srgbClr val="FFFF00"/>
                </a:solidFill>
              </a:rPr>
              <a:t>Amazonul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propriu-zis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începe</a:t>
            </a:r>
            <a:r>
              <a:rPr lang="en-US" sz="2000" dirty="0" smtClean="0">
                <a:solidFill>
                  <a:srgbClr val="FFFF00"/>
                </a:solidFill>
              </a:rPr>
              <a:t> de la </a:t>
            </a:r>
            <a:r>
              <a:rPr lang="en-US" sz="2000" dirty="0" err="1" smtClean="0">
                <a:solidFill>
                  <a:srgbClr val="FFFF00"/>
                </a:solidFill>
              </a:rPr>
              <a:t>confluența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celor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doi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mari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afluenți</a:t>
            </a:r>
            <a:r>
              <a:rPr lang="en-US" sz="2000" dirty="0" smtClean="0">
                <a:solidFill>
                  <a:srgbClr val="FFFF00"/>
                </a:solidFill>
              </a:rPr>
              <a:t> Ucayali </a:t>
            </a:r>
            <a:r>
              <a:rPr lang="en-US" sz="2000" dirty="0" err="1" smtClean="0">
                <a:solidFill>
                  <a:srgbClr val="FFFF00"/>
                </a:solidFill>
              </a:rPr>
              <a:t>și</a:t>
            </a:r>
            <a:r>
              <a:rPr lang="en-US" sz="2000" dirty="0" smtClean="0">
                <a:solidFill>
                  <a:srgbClr val="FFFF00"/>
                </a:solidFill>
              </a:rPr>
              <a:t> Maranon, care se </a:t>
            </a:r>
            <a:r>
              <a:rPr lang="en-US" sz="2000" dirty="0" err="1" smtClean="0">
                <a:solidFill>
                  <a:srgbClr val="FFFF00"/>
                </a:solidFill>
              </a:rPr>
              <a:t>unesc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în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amonte</a:t>
            </a:r>
            <a:r>
              <a:rPr lang="en-US" sz="2000" dirty="0" smtClean="0">
                <a:solidFill>
                  <a:srgbClr val="FFFF00"/>
                </a:solidFill>
              </a:rPr>
              <a:t> de </a:t>
            </a:r>
            <a:r>
              <a:rPr lang="en-US" sz="2000" dirty="0" err="1" smtClean="0">
                <a:solidFill>
                  <a:srgbClr val="FFFF00"/>
                </a:solidFill>
              </a:rPr>
              <a:t>localitatea</a:t>
            </a:r>
            <a:r>
              <a:rPr lang="en-US" sz="2000" dirty="0" smtClean="0">
                <a:solidFill>
                  <a:srgbClr val="FFFF00"/>
                </a:solidFill>
              </a:rPr>
              <a:t> Iquitos; </a:t>
            </a:r>
            <a:r>
              <a:rPr lang="en-US" sz="2000" dirty="0" err="1" smtClean="0">
                <a:solidFill>
                  <a:srgbClr val="FFFF00"/>
                </a:solidFill>
              </a:rPr>
              <a:t>până</a:t>
            </a:r>
            <a:r>
              <a:rPr lang="en-US" sz="2000" dirty="0" smtClean="0">
                <a:solidFill>
                  <a:srgbClr val="FFFF00"/>
                </a:solidFill>
              </a:rPr>
              <a:t> la </a:t>
            </a:r>
            <a:r>
              <a:rPr lang="en-US" sz="2000" dirty="0" err="1" smtClean="0">
                <a:solidFill>
                  <a:srgbClr val="FFFF00"/>
                </a:solidFill>
              </a:rPr>
              <a:t>unirea</a:t>
            </a:r>
            <a:r>
              <a:rPr lang="en-US" sz="2000" dirty="0" smtClean="0">
                <a:solidFill>
                  <a:srgbClr val="FFFF00"/>
                </a:solidFill>
              </a:rPr>
              <a:t> cu </a:t>
            </a:r>
            <a:r>
              <a:rPr lang="en-US" sz="2000" dirty="0" err="1" smtClean="0">
                <a:solidFill>
                  <a:srgbClr val="FFFF00"/>
                </a:solidFill>
              </a:rPr>
              <a:t>apele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celui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mai</a:t>
            </a:r>
            <a:r>
              <a:rPr lang="en-US" sz="2000" dirty="0" smtClean="0">
                <a:solidFill>
                  <a:srgbClr val="FFFF00"/>
                </a:solidFill>
              </a:rPr>
              <a:t> mare </a:t>
            </a:r>
            <a:r>
              <a:rPr lang="en-US" sz="2000" dirty="0" err="1" smtClean="0">
                <a:solidFill>
                  <a:srgbClr val="FFFF00"/>
                </a:solidFill>
              </a:rPr>
              <a:t>afluent</a:t>
            </a:r>
            <a:r>
              <a:rPr lang="en-US" sz="2000" dirty="0" smtClean="0">
                <a:solidFill>
                  <a:srgbClr val="FFFF00"/>
                </a:solidFill>
              </a:rPr>
              <a:t> de </a:t>
            </a:r>
            <a:r>
              <a:rPr lang="en-US" sz="2000" dirty="0" err="1" smtClean="0">
                <a:solidFill>
                  <a:srgbClr val="FFFF00"/>
                </a:solidFill>
              </a:rPr>
              <a:t>pe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stânga</a:t>
            </a:r>
            <a:r>
              <a:rPr lang="en-US" sz="2000" dirty="0" smtClean="0">
                <a:solidFill>
                  <a:srgbClr val="FFFF00"/>
                </a:solidFill>
              </a:rPr>
              <a:t> - Rio Negro, care se produce la Manaus, </a:t>
            </a:r>
            <a:r>
              <a:rPr lang="en-US" sz="2000" dirty="0" err="1" smtClean="0">
                <a:solidFill>
                  <a:srgbClr val="FFFF00"/>
                </a:solidFill>
              </a:rPr>
              <a:t>Amazonul</a:t>
            </a:r>
            <a:r>
              <a:rPr lang="en-US" sz="2000" dirty="0" smtClean="0">
                <a:solidFill>
                  <a:srgbClr val="FFFF00"/>
                </a:solidFill>
              </a:rPr>
              <a:t> se </a:t>
            </a:r>
            <a:r>
              <a:rPr lang="en-US" sz="2000" dirty="0" err="1" smtClean="0">
                <a:solidFill>
                  <a:srgbClr val="FFFF00"/>
                </a:solidFill>
              </a:rPr>
              <a:t>numește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Solimoes</a:t>
            </a:r>
            <a:r>
              <a:rPr lang="en-US" sz="2000" dirty="0" smtClean="0">
                <a:solidFill>
                  <a:srgbClr val="FFFF00"/>
                </a:solidFill>
              </a:rPr>
              <a:t>.</a:t>
            </a:r>
            <a:endParaRPr lang="en-US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91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0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1536" y="195944"/>
            <a:ext cx="5395867" cy="966650"/>
          </a:xfrm>
        </p:spPr>
        <p:txBody>
          <a:bodyPr>
            <a:normAutofit/>
          </a:bodyPr>
          <a:lstStyle/>
          <a:p>
            <a:r>
              <a:rPr lang="ro-RO" dirty="0" smtClean="0">
                <a:solidFill>
                  <a:srgbClr val="0070C0"/>
                </a:solidFill>
              </a:rPr>
              <a:t>2.DEBITUL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566" y="3756413"/>
            <a:ext cx="11704320" cy="1049867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solidFill>
                  <a:srgbClr val="0070C0"/>
                </a:solidFill>
              </a:rPr>
              <a:t>Corespunzător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acestei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cantități</a:t>
            </a:r>
            <a:r>
              <a:rPr lang="en-US" dirty="0">
                <a:solidFill>
                  <a:srgbClr val="0070C0"/>
                </a:solidFill>
              </a:rPr>
              <a:t> de </a:t>
            </a:r>
            <a:r>
              <a:rPr lang="en-US" dirty="0" err="1">
                <a:solidFill>
                  <a:srgbClr val="0070C0"/>
                </a:solidFill>
              </a:rPr>
              <a:t>apă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este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și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cea</a:t>
            </a:r>
            <a:r>
              <a:rPr lang="en-US" dirty="0">
                <a:solidFill>
                  <a:srgbClr val="0070C0"/>
                </a:solidFill>
              </a:rPr>
              <a:t> de </a:t>
            </a:r>
            <a:r>
              <a:rPr lang="en-US" dirty="0" err="1">
                <a:solidFill>
                  <a:srgbClr val="0070C0"/>
                </a:solidFill>
              </a:rPr>
              <a:t>aluviuni</a:t>
            </a:r>
            <a:r>
              <a:rPr lang="en-US" dirty="0">
                <a:solidFill>
                  <a:srgbClr val="0070C0"/>
                </a:solidFill>
              </a:rPr>
              <a:t>, care se </a:t>
            </a:r>
            <a:r>
              <a:rPr lang="en-US" dirty="0" err="1">
                <a:solidFill>
                  <a:srgbClr val="0070C0"/>
                </a:solidFill>
              </a:rPr>
              <a:t>apreciază</a:t>
            </a:r>
            <a:r>
              <a:rPr lang="en-US" dirty="0">
                <a:solidFill>
                  <a:srgbClr val="0070C0"/>
                </a:solidFill>
              </a:rPr>
              <a:t> la un </a:t>
            </a:r>
            <a:r>
              <a:rPr lang="en-US" dirty="0" err="1">
                <a:solidFill>
                  <a:srgbClr val="0070C0"/>
                </a:solidFill>
              </a:rPr>
              <a:t>miliard</a:t>
            </a:r>
            <a:r>
              <a:rPr lang="en-US" dirty="0">
                <a:solidFill>
                  <a:srgbClr val="0070C0"/>
                </a:solidFill>
              </a:rPr>
              <a:t> de tone </a:t>
            </a:r>
            <a:r>
              <a:rPr lang="en-US" dirty="0" err="1">
                <a:solidFill>
                  <a:srgbClr val="0070C0"/>
                </a:solidFill>
              </a:rPr>
              <a:t>pe</a:t>
            </a:r>
            <a:r>
              <a:rPr lang="en-US" dirty="0">
                <a:solidFill>
                  <a:srgbClr val="0070C0"/>
                </a:solidFill>
              </a:rPr>
              <a:t> an. </a:t>
            </a:r>
            <a:r>
              <a:rPr lang="en-US" dirty="0" err="1">
                <a:solidFill>
                  <a:srgbClr val="0070C0"/>
                </a:solidFill>
              </a:rPr>
              <a:t>Această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cantitate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enormă</a:t>
            </a:r>
            <a:r>
              <a:rPr lang="en-US" dirty="0">
                <a:solidFill>
                  <a:srgbClr val="0070C0"/>
                </a:solidFill>
              </a:rPr>
              <a:t> de </a:t>
            </a:r>
            <a:r>
              <a:rPr lang="en-US" dirty="0" err="1">
                <a:solidFill>
                  <a:srgbClr val="0070C0"/>
                </a:solidFill>
              </a:rPr>
              <a:t>aluviuni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este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împrăștiată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în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Oceanul</a:t>
            </a:r>
            <a:r>
              <a:rPr lang="en-US" dirty="0">
                <a:solidFill>
                  <a:srgbClr val="0070C0"/>
                </a:solidFill>
              </a:rPr>
              <a:t> Atlantic sub forma </a:t>
            </a:r>
            <a:r>
              <a:rPr lang="en-US" dirty="0" err="1">
                <a:solidFill>
                  <a:srgbClr val="0070C0"/>
                </a:solidFill>
              </a:rPr>
              <a:t>unui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uriaș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evantai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în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fața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gurilor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Amazonului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până</a:t>
            </a:r>
            <a:r>
              <a:rPr lang="en-US" dirty="0">
                <a:solidFill>
                  <a:srgbClr val="0070C0"/>
                </a:solidFill>
              </a:rPr>
              <a:t> la circa 300 km </a:t>
            </a:r>
            <a:r>
              <a:rPr lang="en-US" dirty="0" err="1">
                <a:solidFill>
                  <a:srgbClr val="0070C0"/>
                </a:solidFill>
              </a:rPr>
              <a:t>în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larg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7566" y="1443841"/>
            <a:ext cx="117043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solidFill>
                  <a:srgbClr val="0070C0"/>
                </a:solidFill>
              </a:rPr>
              <a:t>Informațiile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provenind</a:t>
            </a:r>
            <a:r>
              <a:rPr lang="en-US" dirty="0" smtClean="0">
                <a:solidFill>
                  <a:srgbClr val="0070C0"/>
                </a:solidFill>
              </a:rPr>
              <a:t> din </a:t>
            </a:r>
            <a:r>
              <a:rPr lang="en-US" dirty="0" err="1" smtClean="0">
                <a:solidFill>
                  <a:srgbClr val="0070C0"/>
                </a:solidFill>
              </a:rPr>
              <a:t>surse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autorizate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despre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cantitatea</a:t>
            </a:r>
            <a:r>
              <a:rPr lang="en-US" dirty="0" smtClean="0">
                <a:solidFill>
                  <a:srgbClr val="0070C0"/>
                </a:solidFill>
              </a:rPr>
              <a:t> de </a:t>
            </a:r>
            <a:r>
              <a:rPr lang="en-US" dirty="0" err="1" smtClean="0">
                <a:solidFill>
                  <a:srgbClr val="0070C0"/>
                </a:solidFill>
              </a:rPr>
              <a:t>apă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pe</a:t>
            </a:r>
            <a:r>
              <a:rPr lang="en-US" dirty="0" smtClean="0">
                <a:solidFill>
                  <a:srgbClr val="0070C0"/>
                </a:solidFill>
              </a:rPr>
              <a:t> care o </a:t>
            </a:r>
            <a:r>
              <a:rPr lang="en-US" dirty="0" err="1" smtClean="0">
                <a:solidFill>
                  <a:srgbClr val="0070C0"/>
                </a:solidFill>
              </a:rPr>
              <a:t>transportă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Amazonul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sunt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totuși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destul</a:t>
            </a:r>
            <a:r>
              <a:rPr lang="en-US" dirty="0" smtClean="0">
                <a:solidFill>
                  <a:srgbClr val="0070C0"/>
                </a:solidFill>
              </a:rPr>
              <a:t> de </a:t>
            </a:r>
            <a:r>
              <a:rPr lang="en-US" dirty="0" err="1" smtClean="0">
                <a:solidFill>
                  <a:srgbClr val="0070C0"/>
                </a:solidFill>
              </a:rPr>
              <a:t>diferite</a:t>
            </a:r>
            <a:r>
              <a:rPr lang="en-US" dirty="0" smtClean="0">
                <a:solidFill>
                  <a:srgbClr val="0070C0"/>
                </a:solidFill>
              </a:rPr>
              <a:t>. Cu circa 309 </a:t>
            </a:r>
            <a:r>
              <a:rPr lang="en-US" dirty="0" err="1" smtClean="0">
                <a:solidFill>
                  <a:srgbClr val="0070C0"/>
                </a:solidFill>
              </a:rPr>
              <a:t>ani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în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urmă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debitul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mediu</a:t>
            </a:r>
            <a:r>
              <a:rPr lang="en-US" dirty="0" smtClean="0">
                <a:solidFill>
                  <a:srgbClr val="0070C0"/>
                </a:solidFill>
              </a:rPr>
              <a:t> al </a:t>
            </a:r>
            <a:r>
              <a:rPr lang="en-US" dirty="0" err="1" smtClean="0">
                <a:solidFill>
                  <a:srgbClr val="0070C0"/>
                </a:solidFill>
              </a:rPr>
              <a:t>râului</a:t>
            </a:r>
            <a:r>
              <a:rPr lang="en-US" dirty="0" smtClean="0">
                <a:solidFill>
                  <a:srgbClr val="0070C0"/>
                </a:solidFill>
              </a:rPr>
              <a:t> era </a:t>
            </a:r>
            <a:r>
              <a:rPr lang="en-US" dirty="0" err="1" smtClean="0">
                <a:solidFill>
                  <a:srgbClr val="0070C0"/>
                </a:solidFill>
              </a:rPr>
              <a:t>estimat</a:t>
            </a:r>
            <a:r>
              <a:rPr lang="en-US" dirty="0" smtClean="0">
                <a:solidFill>
                  <a:srgbClr val="0070C0"/>
                </a:solidFill>
              </a:rPr>
              <a:t> la 70 000 m3/s: Ulterior, </a:t>
            </a:r>
            <a:r>
              <a:rPr lang="en-US" dirty="0" err="1" smtClean="0">
                <a:solidFill>
                  <a:srgbClr val="0070C0"/>
                </a:solidFill>
              </a:rPr>
              <a:t>prin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efectuarea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altor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măsurători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cifra</a:t>
            </a:r>
            <a:r>
              <a:rPr lang="en-US" dirty="0" smtClean="0">
                <a:solidFill>
                  <a:srgbClr val="0070C0"/>
                </a:solidFill>
              </a:rPr>
              <a:t> s-a </a:t>
            </a:r>
            <a:r>
              <a:rPr lang="en-US" dirty="0" err="1" smtClean="0">
                <a:solidFill>
                  <a:srgbClr val="0070C0"/>
                </a:solidFill>
              </a:rPr>
              <a:t>ridicat</a:t>
            </a:r>
            <a:r>
              <a:rPr lang="en-US" dirty="0" smtClean="0">
                <a:solidFill>
                  <a:srgbClr val="0070C0"/>
                </a:solidFill>
              </a:rPr>
              <a:t> la 120 000 m3/s, </a:t>
            </a:r>
            <a:r>
              <a:rPr lang="en-US" dirty="0" err="1" smtClean="0">
                <a:solidFill>
                  <a:srgbClr val="0070C0"/>
                </a:solidFill>
              </a:rPr>
              <a:t>iar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după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calculele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Serviciului</a:t>
            </a:r>
            <a:r>
              <a:rPr lang="en-US" dirty="0" smtClean="0">
                <a:solidFill>
                  <a:srgbClr val="0070C0"/>
                </a:solidFill>
              </a:rPr>
              <a:t> geologic al </a:t>
            </a:r>
            <a:r>
              <a:rPr lang="en-US" dirty="0" err="1" smtClean="0">
                <a:solidFill>
                  <a:srgbClr val="0070C0"/>
                </a:solidFill>
              </a:rPr>
              <a:t>Statelor</a:t>
            </a:r>
            <a:r>
              <a:rPr lang="en-US" dirty="0" smtClean="0">
                <a:solidFill>
                  <a:srgbClr val="0070C0"/>
                </a:solidFill>
              </a:rPr>
              <a:t> Unite, </a:t>
            </a:r>
            <a:r>
              <a:rPr lang="en-US" dirty="0" err="1" smtClean="0">
                <a:solidFill>
                  <a:srgbClr val="0070C0"/>
                </a:solidFill>
              </a:rPr>
              <a:t>aceasta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ajunge</a:t>
            </a:r>
            <a:r>
              <a:rPr lang="en-US" dirty="0" smtClean="0">
                <a:solidFill>
                  <a:srgbClr val="0070C0"/>
                </a:solidFill>
              </a:rPr>
              <a:t> la </a:t>
            </a:r>
            <a:r>
              <a:rPr lang="en-US" dirty="0" err="1" smtClean="0">
                <a:solidFill>
                  <a:srgbClr val="0070C0"/>
                </a:solidFill>
              </a:rPr>
              <a:t>valoarea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colosală</a:t>
            </a:r>
            <a:r>
              <a:rPr lang="en-US" dirty="0" smtClean="0">
                <a:solidFill>
                  <a:srgbClr val="0070C0"/>
                </a:solidFill>
              </a:rPr>
              <a:t> de 190 000 m3/s </a:t>
            </a:r>
            <a:r>
              <a:rPr lang="en-US" dirty="0" err="1" smtClean="0">
                <a:solidFill>
                  <a:srgbClr val="0070C0"/>
                </a:solidFill>
              </a:rPr>
              <a:t>după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confluența</a:t>
            </a:r>
            <a:r>
              <a:rPr lang="en-US" dirty="0" smtClean="0">
                <a:solidFill>
                  <a:srgbClr val="0070C0"/>
                </a:solidFill>
              </a:rPr>
              <a:t> cu </a:t>
            </a:r>
            <a:r>
              <a:rPr lang="en-US" dirty="0" err="1" smtClean="0">
                <a:solidFill>
                  <a:srgbClr val="0070C0"/>
                </a:solidFill>
              </a:rPr>
              <a:t>râul</a:t>
            </a:r>
            <a:r>
              <a:rPr lang="en-US" dirty="0" smtClean="0">
                <a:solidFill>
                  <a:srgbClr val="0070C0"/>
                </a:solidFill>
              </a:rPr>
              <a:t> Xingu, </a:t>
            </a:r>
            <a:r>
              <a:rPr lang="en-US" dirty="0" err="1" smtClean="0">
                <a:solidFill>
                  <a:srgbClr val="0070C0"/>
                </a:solidFill>
              </a:rPr>
              <a:t>corespunzând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unui</a:t>
            </a:r>
            <a:r>
              <a:rPr lang="en-US" dirty="0" smtClean="0">
                <a:solidFill>
                  <a:srgbClr val="0070C0"/>
                </a:solidFill>
              </a:rPr>
              <a:t> debit specific de 30,9 l/s·km2. </a:t>
            </a:r>
            <a:r>
              <a:rPr lang="en-US" dirty="0" err="1" smtClean="0">
                <a:solidFill>
                  <a:srgbClr val="0070C0"/>
                </a:solidFill>
              </a:rPr>
              <a:t>În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lucrarea</a:t>
            </a:r>
            <a:r>
              <a:rPr lang="en-US" dirty="0" smtClean="0">
                <a:solidFill>
                  <a:srgbClr val="0070C0"/>
                </a:solidFill>
              </a:rPr>
              <a:t> „World water balance and water resources of the Earth”, 1978, </a:t>
            </a:r>
            <a:r>
              <a:rPr lang="en-US" dirty="0" err="1" smtClean="0">
                <a:solidFill>
                  <a:srgbClr val="0070C0"/>
                </a:solidFill>
              </a:rPr>
              <a:t>debitul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mediu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împreună</a:t>
            </a:r>
            <a:r>
              <a:rPr lang="en-US" dirty="0" smtClean="0">
                <a:solidFill>
                  <a:srgbClr val="0070C0"/>
                </a:solidFill>
              </a:rPr>
              <a:t> cu Tocantins </a:t>
            </a:r>
            <a:r>
              <a:rPr lang="en-US" dirty="0" err="1" smtClean="0">
                <a:solidFill>
                  <a:srgbClr val="0070C0"/>
                </a:solidFill>
              </a:rPr>
              <a:t>este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estimat</a:t>
            </a:r>
            <a:r>
              <a:rPr lang="en-US" dirty="0" smtClean="0">
                <a:solidFill>
                  <a:srgbClr val="0070C0"/>
                </a:solidFill>
              </a:rPr>
              <a:t> la 220 000 m3/s. </a:t>
            </a:r>
            <a:r>
              <a:rPr lang="en-US" dirty="0" err="1" smtClean="0">
                <a:solidFill>
                  <a:srgbClr val="0070C0"/>
                </a:solidFill>
              </a:rPr>
              <a:t>Debitul</a:t>
            </a:r>
            <a:r>
              <a:rPr lang="en-US" dirty="0" smtClean="0">
                <a:solidFill>
                  <a:srgbClr val="0070C0"/>
                </a:solidFill>
              </a:rPr>
              <a:t> maxim </a:t>
            </a:r>
            <a:r>
              <a:rPr lang="en-US" dirty="0" err="1" smtClean="0">
                <a:solidFill>
                  <a:srgbClr val="0070C0"/>
                </a:solidFill>
              </a:rPr>
              <a:t>ar</a:t>
            </a:r>
            <a:r>
              <a:rPr lang="en-US" dirty="0" smtClean="0">
                <a:solidFill>
                  <a:srgbClr val="0070C0"/>
                </a:solidFill>
              </a:rPr>
              <a:t> fi de </a:t>
            </a:r>
            <a:r>
              <a:rPr lang="en-US" dirty="0" err="1" smtClean="0">
                <a:solidFill>
                  <a:srgbClr val="0070C0"/>
                </a:solidFill>
              </a:rPr>
              <a:t>aproximativ</a:t>
            </a:r>
            <a:r>
              <a:rPr lang="en-US" dirty="0" smtClean="0">
                <a:solidFill>
                  <a:srgbClr val="0070C0"/>
                </a:solidFill>
              </a:rPr>
              <a:t> 300 000 m3/s, </a:t>
            </a:r>
            <a:r>
              <a:rPr lang="en-US" dirty="0" err="1" smtClean="0">
                <a:solidFill>
                  <a:srgbClr val="0070C0"/>
                </a:solidFill>
              </a:rPr>
              <a:t>iar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cel</a:t>
            </a:r>
            <a:r>
              <a:rPr lang="en-US" dirty="0" smtClean="0">
                <a:solidFill>
                  <a:srgbClr val="0070C0"/>
                </a:solidFill>
              </a:rPr>
              <a:t> minim de 70 000 - 80 000 m3/s. </a:t>
            </a:r>
            <a:r>
              <a:rPr lang="en-US" dirty="0" err="1" smtClean="0">
                <a:solidFill>
                  <a:srgbClr val="0070C0"/>
                </a:solidFill>
              </a:rPr>
              <a:t>Potrivit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valorii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debitului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mediu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Amazonul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deține</a:t>
            </a:r>
            <a:r>
              <a:rPr lang="en-US" dirty="0" smtClean="0">
                <a:solidFill>
                  <a:srgbClr val="0070C0"/>
                </a:solidFill>
              </a:rPr>
              <a:t> 17-19 % din </a:t>
            </a:r>
            <a:r>
              <a:rPr lang="en-US" dirty="0" err="1" smtClean="0">
                <a:solidFill>
                  <a:srgbClr val="0070C0"/>
                </a:solidFill>
              </a:rPr>
              <a:t>scurgerea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medie</a:t>
            </a:r>
            <a:r>
              <a:rPr lang="en-US" dirty="0" smtClean="0">
                <a:solidFill>
                  <a:srgbClr val="0070C0"/>
                </a:solidFill>
              </a:rPr>
              <a:t> a </a:t>
            </a:r>
            <a:r>
              <a:rPr lang="en-US" dirty="0" err="1" smtClean="0">
                <a:solidFill>
                  <a:srgbClr val="0070C0"/>
                </a:solidFill>
              </a:rPr>
              <a:t>râurilor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Terrei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7566" y="4806280"/>
            <a:ext cx="117043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În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interiorul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bazinului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sunt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afluenți</a:t>
            </a:r>
            <a:r>
              <a:rPr lang="en-US" dirty="0" smtClean="0">
                <a:solidFill>
                  <a:srgbClr val="0070C0"/>
                </a:solidFill>
              </a:rPr>
              <a:t> care </a:t>
            </a:r>
            <a:r>
              <a:rPr lang="en-US" dirty="0" err="1" smtClean="0">
                <a:solidFill>
                  <a:srgbClr val="0070C0"/>
                </a:solidFill>
              </a:rPr>
              <a:t>aduc</a:t>
            </a:r>
            <a:r>
              <a:rPr lang="en-US" dirty="0" smtClean="0">
                <a:solidFill>
                  <a:srgbClr val="0070C0"/>
                </a:solidFill>
              </a:rPr>
              <a:t> ape </a:t>
            </a:r>
            <a:r>
              <a:rPr lang="en-US" dirty="0" err="1" smtClean="0">
                <a:solidFill>
                  <a:srgbClr val="0070C0"/>
                </a:solidFill>
              </a:rPr>
              <a:t>încărcate</a:t>
            </a:r>
            <a:r>
              <a:rPr lang="en-US" dirty="0" smtClean="0">
                <a:solidFill>
                  <a:srgbClr val="0070C0"/>
                </a:solidFill>
              </a:rPr>
              <a:t> cu </a:t>
            </a:r>
            <a:r>
              <a:rPr lang="en-US" dirty="0" err="1" smtClean="0">
                <a:solidFill>
                  <a:srgbClr val="0070C0"/>
                </a:solidFill>
              </a:rPr>
              <a:t>aluviuni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galbene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numiți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și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brancos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și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râuri</a:t>
            </a:r>
            <a:r>
              <a:rPr lang="en-US" dirty="0" smtClean="0">
                <a:solidFill>
                  <a:srgbClr val="0070C0"/>
                </a:solidFill>
              </a:rPr>
              <a:t> cu ape </a:t>
            </a:r>
            <a:r>
              <a:rPr lang="en-US" dirty="0" err="1" smtClean="0">
                <a:solidFill>
                  <a:srgbClr val="0070C0"/>
                </a:solidFill>
              </a:rPr>
              <a:t>negre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drenate</a:t>
            </a:r>
            <a:r>
              <a:rPr lang="en-US" dirty="0" smtClean="0">
                <a:solidFill>
                  <a:srgbClr val="0070C0"/>
                </a:solidFill>
              </a:rPr>
              <a:t> din </a:t>
            </a:r>
            <a:r>
              <a:rPr lang="en-US" dirty="0" err="1" smtClean="0">
                <a:solidFill>
                  <a:srgbClr val="0070C0"/>
                </a:solidFill>
              </a:rPr>
              <a:t>mlaștini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numite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rios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negros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  <a:r>
              <a:rPr lang="en-US" dirty="0" err="1" smtClean="0">
                <a:solidFill>
                  <a:srgbClr val="0070C0"/>
                </a:solidFill>
              </a:rPr>
              <a:t>Cel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tipic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este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afluentul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cel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mai</a:t>
            </a:r>
            <a:r>
              <a:rPr lang="en-US" dirty="0" smtClean="0">
                <a:solidFill>
                  <a:srgbClr val="0070C0"/>
                </a:solidFill>
              </a:rPr>
              <a:t> mare de </a:t>
            </a:r>
            <a:r>
              <a:rPr lang="en-US" dirty="0" err="1" smtClean="0">
                <a:solidFill>
                  <a:srgbClr val="0070C0"/>
                </a:solidFill>
              </a:rPr>
              <a:t>pe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stânga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numit</a:t>
            </a:r>
            <a:r>
              <a:rPr lang="en-US" dirty="0" smtClean="0">
                <a:solidFill>
                  <a:srgbClr val="0070C0"/>
                </a:solidFill>
              </a:rPr>
              <a:t> Rio Negro. </a:t>
            </a:r>
            <a:r>
              <a:rPr lang="en-US" dirty="0" err="1" smtClean="0">
                <a:solidFill>
                  <a:srgbClr val="0070C0"/>
                </a:solidFill>
              </a:rPr>
              <a:t>După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confluența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acestuia</a:t>
            </a:r>
            <a:r>
              <a:rPr lang="en-US" dirty="0" smtClean="0">
                <a:solidFill>
                  <a:srgbClr val="0070C0"/>
                </a:solidFill>
              </a:rPr>
              <a:t> cu </a:t>
            </a:r>
            <a:r>
              <a:rPr lang="en-US" dirty="0" err="1" smtClean="0">
                <a:solidFill>
                  <a:srgbClr val="0070C0"/>
                </a:solidFill>
              </a:rPr>
              <a:t>Amazonul</a:t>
            </a:r>
            <a:r>
              <a:rPr lang="en-US" dirty="0" smtClean="0">
                <a:solidFill>
                  <a:srgbClr val="0070C0"/>
                </a:solidFill>
              </a:rPr>
              <a:t> la Manaus, </a:t>
            </a:r>
            <a:r>
              <a:rPr lang="en-US" dirty="0" err="1" smtClean="0">
                <a:solidFill>
                  <a:srgbClr val="0070C0"/>
                </a:solidFill>
              </a:rPr>
              <a:t>apele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negre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curg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alături</a:t>
            </a:r>
            <a:r>
              <a:rPr lang="en-US" dirty="0" smtClean="0">
                <a:solidFill>
                  <a:srgbClr val="0070C0"/>
                </a:solidFill>
              </a:rPr>
              <a:t> de </a:t>
            </a:r>
            <a:r>
              <a:rPr lang="en-US" dirty="0" err="1" smtClean="0">
                <a:solidFill>
                  <a:srgbClr val="0070C0"/>
                </a:solidFill>
              </a:rPr>
              <a:t>cele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gălbui-roșcate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fără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să</a:t>
            </a:r>
            <a:r>
              <a:rPr lang="en-US" dirty="0" smtClean="0">
                <a:solidFill>
                  <a:srgbClr val="0070C0"/>
                </a:solidFill>
              </a:rPr>
              <a:t> se </a:t>
            </a:r>
            <a:r>
              <a:rPr lang="en-US" dirty="0" err="1" smtClean="0">
                <a:solidFill>
                  <a:srgbClr val="0070C0"/>
                </a:solidFill>
              </a:rPr>
              <a:t>amestece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multe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zeci</a:t>
            </a:r>
            <a:r>
              <a:rPr lang="en-US" dirty="0" smtClean="0">
                <a:solidFill>
                  <a:srgbClr val="0070C0"/>
                </a:solidFill>
              </a:rPr>
              <a:t> de </a:t>
            </a:r>
            <a:r>
              <a:rPr lang="en-US" dirty="0" err="1" smtClean="0">
                <a:solidFill>
                  <a:srgbClr val="0070C0"/>
                </a:solidFill>
              </a:rPr>
              <a:t>kilometri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  <a:r>
              <a:rPr lang="en-US" dirty="0" err="1" smtClean="0">
                <a:solidFill>
                  <a:srgbClr val="0070C0"/>
                </a:solidFill>
              </a:rPr>
              <a:t>În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timpul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apelor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mari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nivelurile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fluviului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și</a:t>
            </a:r>
            <a:r>
              <a:rPr lang="en-US" dirty="0" smtClean="0">
                <a:solidFill>
                  <a:srgbClr val="0070C0"/>
                </a:solidFill>
              </a:rPr>
              <a:t> ale </a:t>
            </a:r>
            <a:r>
              <a:rPr lang="en-US" dirty="0" err="1" smtClean="0">
                <a:solidFill>
                  <a:srgbClr val="0070C0"/>
                </a:solidFill>
              </a:rPr>
              <a:t>afluenților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cresc</a:t>
            </a:r>
            <a:r>
              <a:rPr lang="en-US" dirty="0" smtClean="0">
                <a:solidFill>
                  <a:srgbClr val="0070C0"/>
                </a:solidFill>
              </a:rPr>
              <a:t> cu 15 – 20 m, </a:t>
            </a:r>
            <a:r>
              <a:rPr lang="en-US" dirty="0" err="1" smtClean="0">
                <a:solidFill>
                  <a:srgbClr val="0070C0"/>
                </a:solidFill>
              </a:rPr>
              <a:t>rupând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maluri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smulgând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arborii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și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locuințele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indienilor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purtându</a:t>
            </a:r>
            <a:r>
              <a:rPr lang="en-US" dirty="0" smtClean="0">
                <a:solidFill>
                  <a:srgbClr val="0070C0"/>
                </a:solidFill>
              </a:rPr>
              <a:t>-le </a:t>
            </a:r>
            <a:r>
              <a:rPr lang="en-US" dirty="0" err="1" smtClean="0">
                <a:solidFill>
                  <a:srgbClr val="0070C0"/>
                </a:solidFill>
              </a:rPr>
              <a:t>încet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spre</a:t>
            </a:r>
            <a:r>
              <a:rPr lang="en-US" dirty="0" smtClean="0">
                <a:solidFill>
                  <a:srgbClr val="0070C0"/>
                </a:solidFill>
              </a:rPr>
              <a:t> ocean. 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7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88289" y="0"/>
            <a:ext cx="5487306" cy="1175657"/>
          </a:xfrm>
        </p:spPr>
        <p:txBody>
          <a:bodyPr/>
          <a:lstStyle/>
          <a:p>
            <a:r>
              <a:rPr lang="ro-RO" dirty="0" smtClean="0">
                <a:solidFill>
                  <a:srgbClr val="7030A0"/>
                </a:solidFill>
              </a:rPr>
              <a:t>3.CLIMA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829" y="3483981"/>
            <a:ext cx="4451713" cy="29894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175657"/>
            <a:ext cx="117696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solidFill>
                  <a:srgbClr val="7030A0"/>
                </a:solidFill>
              </a:rPr>
              <a:t>Clima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bazinului</a:t>
            </a:r>
            <a:r>
              <a:rPr lang="en-US" dirty="0" smtClean="0">
                <a:solidFill>
                  <a:srgbClr val="7030A0"/>
                </a:solidFill>
              </a:rPr>
              <a:t> Amazon </a:t>
            </a:r>
            <a:r>
              <a:rPr lang="en-US" dirty="0" err="1" smtClean="0">
                <a:solidFill>
                  <a:srgbClr val="7030A0"/>
                </a:solidFill>
              </a:rPr>
              <a:t>este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caldă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umedă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cea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mai</a:t>
            </a:r>
            <a:r>
              <a:rPr lang="en-US" dirty="0" smtClean="0">
                <a:solidFill>
                  <a:srgbClr val="7030A0"/>
                </a:solidFill>
              </a:rPr>
              <a:t> mare parte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uscată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Anzi</a:t>
            </a:r>
            <a:r>
              <a:rPr lang="en-US" dirty="0" smtClean="0">
                <a:solidFill>
                  <a:srgbClr val="7030A0"/>
                </a:solidFill>
              </a:rPr>
              <a:t>, cu </a:t>
            </a:r>
            <a:r>
              <a:rPr lang="en-US" dirty="0" err="1" smtClean="0">
                <a:solidFill>
                  <a:srgbClr val="7030A0"/>
                </a:solidFill>
              </a:rPr>
              <a:t>temperaturi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între</a:t>
            </a:r>
            <a:r>
              <a:rPr lang="en-US" dirty="0" smtClean="0">
                <a:solidFill>
                  <a:srgbClr val="7030A0"/>
                </a:solidFill>
              </a:rPr>
              <a:t> 23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28 °C,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medie</a:t>
            </a:r>
            <a:r>
              <a:rPr lang="en-US" dirty="0" smtClean="0">
                <a:solidFill>
                  <a:srgbClr val="7030A0"/>
                </a:solidFill>
              </a:rPr>
              <a:t> (</a:t>
            </a:r>
            <a:r>
              <a:rPr lang="en-US" dirty="0" err="1" smtClean="0">
                <a:solidFill>
                  <a:srgbClr val="7030A0"/>
                </a:solidFill>
              </a:rPr>
              <a:t>variații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mici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timpul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anului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ceva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mari</a:t>
            </a:r>
            <a:r>
              <a:rPr lang="en-US" dirty="0" smtClean="0">
                <a:solidFill>
                  <a:srgbClr val="7030A0"/>
                </a:solidFill>
              </a:rPr>
              <a:t> de la </a:t>
            </a:r>
            <a:r>
              <a:rPr lang="en-US" dirty="0" err="1" smtClean="0">
                <a:solidFill>
                  <a:srgbClr val="7030A0"/>
                </a:solidFill>
              </a:rPr>
              <a:t>zi</a:t>
            </a:r>
            <a:r>
              <a:rPr lang="en-US" dirty="0" smtClean="0">
                <a:solidFill>
                  <a:srgbClr val="7030A0"/>
                </a:solidFill>
              </a:rPr>
              <a:t> la </a:t>
            </a:r>
            <a:r>
              <a:rPr lang="en-US" dirty="0" err="1" smtClean="0">
                <a:solidFill>
                  <a:srgbClr val="7030A0"/>
                </a:solidFill>
              </a:rPr>
              <a:t>noapte</a:t>
            </a:r>
            <a:r>
              <a:rPr lang="en-US" dirty="0" smtClean="0">
                <a:solidFill>
                  <a:srgbClr val="7030A0"/>
                </a:solidFill>
              </a:rPr>
              <a:t>), </a:t>
            </a:r>
            <a:r>
              <a:rPr lang="en-US" dirty="0" err="1" smtClean="0">
                <a:solidFill>
                  <a:srgbClr val="7030A0"/>
                </a:solidFill>
              </a:rPr>
              <a:t>precipitații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bogate</a:t>
            </a:r>
            <a:r>
              <a:rPr lang="en-US" dirty="0" smtClean="0">
                <a:solidFill>
                  <a:srgbClr val="7030A0"/>
                </a:solidFill>
              </a:rPr>
              <a:t> (1 500-3 000 mm/an), cu </a:t>
            </a:r>
            <a:r>
              <a:rPr lang="en-US" dirty="0" err="1" smtClean="0">
                <a:solidFill>
                  <a:srgbClr val="7030A0"/>
                </a:solidFill>
              </a:rPr>
              <a:t>remarcarea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unui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sezon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ploios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unul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uscat</a:t>
            </a:r>
            <a:r>
              <a:rPr lang="en-US" dirty="0" smtClean="0">
                <a:solidFill>
                  <a:srgbClr val="7030A0"/>
                </a:solidFill>
              </a:rPr>
              <a:t> (care se </a:t>
            </a:r>
            <a:r>
              <a:rPr lang="en-US" dirty="0" err="1" smtClean="0">
                <a:solidFill>
                  <a:srgbClr val="7030A0"/>
                </a:solidFill>
              </a:rPr>
              <a:t>accentuează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către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nord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sud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regiunea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podișurilor</a:t>
            </a:r>
            <a:r>
              <a:rPr lang="en-US" dirty="0" smtClean="0">
                <a:solidFill>
                  <a:srgbClr val="7030A0"/>
                </a:solidFill>
              </a:rPr>
              <a:t>), </a:t>
            </a:r>
            <a:r>
              <a:rPr lang="en-US" dirty="0" err="1" smtClean="0">
                <a:solidFill>
                  <a:srgbClr val="7030A0"/>
                </a:solidFill>
              </a:rPr>
              <a:t>creează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condițiile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cele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favorabile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dezvoltării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unei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vegetații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luxuriante</a:t>
            </a:r>
            <a:r>
              <a:rPr lang="en-US" dirty="0" smtClean="0">
                <a:solidFill>
                  <a:srgbClr val="7030A0"/>
                </a:solidFill>
              </a:rPr>
              <a:t>, de tip </a:t>
            </a:r>
            <a:r>
              <a:rPr lang="en-US" dirty="0" err="1" smtClean="0">
                <a:solidFill>
                  <a:srgbClr val="7030A0"/>
                </a:solidFill>
              </a:rPr>
              <a:t>ecuatorial</a:t>
            </a:r>
            <a:r>
              <a:rPr lang="en-US" dirty="0" smtClean="0">
                <a:solidFill>
                  <a:srgbClr val="7030A0"/>
                </a:solidFill>
              </a:rPr>
              <a:t> care se </a:t>
            </a:r>
            <a:r>
              <a:rPr lang="en-US" dirty="0" err="1" smtClean="0">
                <a:solidFill>
                  <a:srgbClr val="7030A0"/>
                </a:solidFill>
              </a:rPr>
              <a:t>suprapune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Câmpiei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Amazoniei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formând</a:t>
            </a:r>
            <a:r>
              <a:rPr lang="en-US" dirty="0" smtClean="0">
                <a:solidFill>
                  <a:srgbClr val="7030A0"/>
                </a:solidFill>
              </a:rPr>
              <a:t> un </a:t>
            </a:r>
            <a:r>
              <a:rPr lang="en-US" dirty="0" err="1" smtClean="0">
                <a:solidFill>
                  <a:srgbClr val="7030A0"/>
                </a:solidFill>
              </a:rPr>
              <a:t>adevărat</a:t>
            </a:r>
            <a:r>
              <a:rPr lang="en-US" dirty="0" smtClean="0">
                <a:solidFill>
                  <a:srgbClr val="7030A0"/>
                </a:solidFill>
              </a:rPr>
              <a:t> "ocean </a:t>
            </a:r>
            <a:r>
              <a:rPr lang="en-US" dirty="0" err="1" smtClean="0">
                <a:solidFill>
                  <a:srgbClr val="7030A0"/>
                </a:solidFill>
              </a:rPr>
              <a:t>verde</a:t>
            </a:r>
            <a:r>
              <a:rPr lang="en-US" dirty="0" smtClean="0">
                <a:solidFill>
                  <a:srgbClr val="7030A0"/>
                </a:solidFill>
              </a:rPr>
              <a:t>” - </a:t>
            </a:r>
            <a:r>
              <a:rPr lang="en-US" dirty="0" err="1" smtClean="0">
                <a:solidFill>
                  <a:srgbClr val="7030A0"/>
                </a:solidFill>
              </a:rPr>
              <a:t>cel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mai</a:t>
            </a:r>
            <a:r>
              <a:rPr lang="en-US" dirty="0" smtClean="0">
                <a:solidFill>
                  <a:srgbClr val="7030A0"/>
                </a:solidFill>
              </a:rPr>
              <a:t> mare din </a:t>
            </a:r>
            <a:r>
              <a:rPr lang="en-US" dirty="0" err="1" smtClean="0">
                <a:solidFill>
                  <a:srgbClr val="7030A0"/>
                </a:solidFill>
              </a:rPr>
              <a:t>lume</a:t>
            </a:r>
            <a:r>
              <a:rPr lang="en-US" dirty="0" smtClean="0">
                <a:solidFill>
                  <a:srgbClr val="7030A0"/>
                </a:solidFill>
              </a:rPr>
              <a:t> - cu un </a:t>
            </a:r>
            <a:r>
              <a:rPr lang="en-US" dirty="0" err="1" smtClean="0">
                <a:solidFill>
                  <a:srgbClr val="7030A0"/>
                </a:solidFill>
              </a:rPr>
              <a:t>rol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foarte</a:t>
            </a:r>
            <a:r>
              <a:rPr lang="en-US" dirty="0" smtClean="0">
                <a:solidFill>
                  <a:srgbClr val="7030A0"/>
                </a:solidFill>
              </a:rPr>
              <a:t> important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reglarea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condițiilor</a:t>
            </a:r>
            <a:r>
              <a:rPr lang="en-US" dirty="0" smtClean="0">
                <a:solidFill>
                  <a:srgbClr val="7030A0"/>
                </a:solidFill>
              </a:rPr>
              <a:t> de </a:t>
            </a:r>
            <a:r>
              <a:rPr lang="en-US" dirty="0" err="1" smtClean="0">
                <a:solidFill>
                  <a:srgbClr val="7030A0"/>
                </a:solidFill>
              </a:rPr>
              <a:t>circulație</a:t>
            </a:r>
            <a:r>
              <a:rPr lang="en-US" dirty="0" smtClean="0">
                <a:solidFill>
                  <a:srgbClr val="7030A0"/>
                </a:solidFill>
              </a:rPr>
              <a:t> ale </a:t>
            </a:r>
            <a:r>
              <a:rPr lang="en-US" dirty="0" err="1" smtClean="0">
                <a:solidFill>
                  <a:srgbClr val="7030A0"/>
                </a:solidFill>
              </a:rPr>
              <a:t>maselor</a:t>
            </a:r>
            <a:r>
              <a:rPr lang="en-US" dirty="0" smtClean="0">
                <a:solidFill>
                  <a:srgbClr val="7030A0"/>
                </a:solidFill>
              </a:rPr>
              <a:t> de </a:t>
            </a:r>
            <a:r>
              <a:rPr lang="en-US" dirty="0" err="1" smtClean="0">
                <a:solidFill>
                  <a:srgbClr val="7030A0"/>
                </a:solidFill>
              </a:rPr>
              <a:t>aer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respectiv</a:t>
            </a:r>
            <a:r>
              <a:rPr lang="en-US" dirty="0" smtClean="0">
                <a:solidFill>
                  <a:srgbClr val="7030A0"/>
                </a:solidFill>
              </a:rPr>
              <a:t>, a </a:t>
            </a:r>
            <a:r>
              <a:rPr lang="en-US" dirty="0" err="1" smtClean="0">
                <a:solidFill>
                  <a:srgbClr val="7030A0"/>
                </a:solidFill>
              </a:rPr>
              <a:t>umezelii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pentru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continentul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sud-american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chiar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pentru</a:t>
            </a:r>
            <a:r>
              <a:rPr lang="en-US" dirty="0" smtClean="0">
                <a:solidFill>
                  <a:srgbClr val="7030A0"/>
                </a:solidFill>
              </a:rPr>
              <a:t> Terra. </a:t>
            </a:r>
            <a:r>
              <a:rPr lang="en-US" dirty="0" err="1" smtClean="0">
                <a:solidFill>
                  <a:srgbClr val="7030A0"/>
                </a:solidFill>
              </a:rPr>
              <a:t>Singurele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perturbări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în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desfășurarea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regulată</a:t>
            </a:r>
            <a:r>
              <a:rPr lang="en-US" dirty="0" smtClean="0">
                <a:solidFill>
                  <a:srgbClr val="7030A0"/>
                </a:solidFill>
              </a:rPr>
              <a:t> a </a:t>
            </a:r>
            <a:r>
              <a:rPr lang="en-US" dirty="0" err="1" smtClean="0">
                <a:solidFill>
                  <a:srgbClr val="7030A0"/>
                </a:solidFill>
              </a:rPr>
              <a:t>circulației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aerului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și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temperaturii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sunt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valurile</a:t>
            </a:r>
            <a:r>
              <a:rPr lang="en-US" dirty="0" smtClean="0">
                <a:solidFill>
                  <a:srgbClr val="7030A0"/>
                </a:solidFill>
              </a:rPr>
              <a:t> de </a:t>
            </a:r>
            <a:r>
              <a:rPr lang="en-US" dirty="0" err="1" smtClean="0">
                <a:solidFill>
                  <a:srgbClr val="7030A0"/>
                </a:solidFill>
              </a:rPr>
              <a:t>aer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rece</a:t>
            </a:r>
            <a:r>
              <a:rPr lang="en-US" dirty="0" smtClean="0">
                <a:solidFill>
                  <a:srgbClr val="7030A0"/>
                </a:solidFill>
              </a:rPr>
              <a:t> (</a:t>
            </a:r>
            <a:r>
              <a:rPr lang="en-US" dirty="0" err="1" smtClean="0">
                <a:solidFill>
                  <a:srgbClr val="7030A0"/>
                </a:solidFill>
              </a:rPr>
              <a:t>friagens</a:t>
            </a:r>
            <a:r>
              <a:rPr lang="en-US" dirty="0" smtClean="0">
                <a:solidFill>
                  <a:srgbClr val="7030A0"/>
                </a:solidFill>
              </a:rPr>
              <a:t>), care </a:t>
            </a:r>
            <a:r>
              <a:rPr lang="en-US" dirty="0" err="1" smtClean="0">
                <a:solidFill>
                  <a:srgbClr val="7030A0"/>
                </a:solidFill>
              </a:rPr>
              <a:t>pătrund</a:t>
            </a:r>
            <a:r>
              <a:rPr lang="en-US" dirty="0" smtClean="0">
                <a:solidFill>
                  <a:srgbClr val="7030A0"/>
                </a:solidFill>
              </a:rPr>
              <a:t> din </a:t>
            </a:r>
            <a:r>
              <a:rPr lang="en-US" dirty="0" err="1" smtClean="0">
                <a:solidFill>
                  <a:srgbClr val="7030A0"/>
                </a:solidFill>
              </a:rPr>
              <a:t>sud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producând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scăderi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bruște</a:t>
            </a:r>
            <a:r>
              <a:rPr lang="en-US" dirty="0" smtClean="0">
                <a:solidFill>
                  <a:srgbClr val="7030A0"/>
                </a:solidFill>
              </a:rPr>
              <a:t> de </a:t>
            </a:r>
            <a:r>
              <a:rPr lang="en-US" dirty="0" err="1" smtClean="0">
                <a:solidFill>
                  <a:srgbClr val="7030A0"/>
                </a:solidFill>
              </a:rPr>
              <a:t>temperatură</a:t>
            </a:r>
            <a:r>
              <a:rPr lang="en-US" dirty="0" smtClean="0">
                <a:solidFill>
                  <a:srgbClr val="7030A0"/>
                </a:solidFill>
              </a:rPr>
              <a:t>.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662" y="3613239"/>
            <a:ext cx="4918303" cy="309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4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solidFill>
                  <a:srgbClr val="00B0F0"/>
                </a:solidFill>
              </a:rPr>
              <a:t>NUME: BÎȘCĂ EUGENIA-GABRIELA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o-RO" sz="3200" dirty="0" smtClean="0">
                <a:solidFill>
                  <a:srgbClr val="7030A0"/>
                </a:solidFill>
              </a:rPr>
              <a:t>CLASA A IX-A M</a:t>
            </a:r>
          </a:p>
          <a:p>
            <a:r>
              <a:rPr lang="ro-RO" sz="3200" dirty="0" smtClean="0">
                <a:solidFill>
                  <a:srgbClr val="FFC000"/>
                </a:solidFill>
              </a:rPr>
              <a:t>INFORMATII: WIKIPEDIA</a:t>
            </a:r>
            <a:endParaRPr lang="en-US" sz="3200" dirty="0">
              <a:solidFill>
                <a:srgbClr val="FFC000"/>
              </a:solidFill>
            </a:endParaRPr>
          </a:p>
        </p:txBody>
      </p:sp>
      <p:sp>
        <p:nvSpPr>
          <p:cNvPr id="4" name="Smiley Face 3"/>
          <p:cNvSpPr/>
          <p:nvPr/>
        </p:nvSpPr>
        <p:spPr>
          <a:xfrm>
            <a:off x="10149840" y="4585062"/>
            <a:ext cx="1423851" cy="1358537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5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38</TotalTime>
  <Words>803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Calisto MT</vt:lpstr>
      <vt:lpstr>Times New Roman</vt:lpstr>
      <vt:lpstr>Trebuchet MS</vt:lpstr>
      <vt:lpstr>Wingdings 2</vt:lpstr>
      <vt:lpstr>Slate</vt:lpstr>
      <vt:lpstr>BAZINUL HIDROGRAFIC AL AMAZONULUI</vt:lpstr>
      <vt:lpstr>1.GEOGRAFIA</vt:lpstr>
      <vt:lpstr>2.DEBITUL</vt:lpstr>
      <vt:lpstr>3.CLIMA</vt:lpstr>
      <vt:lpstr>NUME: BÎȘCĂ EUGENIA-GABRIELA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BAZINUL HIDROGRAFIC AL AMAZONULUI</dc:title>
  <dc:creator>User</dc:creator>
  <cp:lastModifiedBy>User</cp:lastModifiedBy>
  <cp:revision>5</cp:revision>
  <dcterms:created xsi:type="dcterms:W3CDTF">2020-03-24T21:59:34Z</dcterms:created>
  <dcterms:modified xsi:type="dcterms:W3CDTF">2020-03-24T22:38:20Z</dcterms:modified>
</cp:coreProperties>
</file>