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690A"/>
    <a:srgbClr val="BE241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49" d="100"/>
          <a:sy n="49" d="100"/>
        </p:scale>
        <p:origin x="-102" y="-5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84558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7338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929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2781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926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7057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38710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7733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19535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42096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2271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928142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939756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65346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285907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6487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9000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7921FB-6EA3-4BED-9ED9-7765123CDD74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BE3F9-45FC-4F1C-95A7-0767D9DB31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07976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20640" y="679268"/>
            <a:ext cx="1045028" cy="862149"/>
          </a:xfrm>
        </p:spPr>
        <p:txBody>
          <a:bodyPr>
            <a:normAutofit/>
          </a:bodyPr>
          <a:lstStyle/>
          <a:p>
            <a:r>
              <a:rPr lang="ro-RO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endParaRPr lang="en-US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1257" y="1847712"/>
            <a:ext cx="113646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chemeClr val="bg2"/>
                </a:solidFill>
              </a:rPr>
              <a:t>pH-</a:t>
            </a:r>
            <a:r>
              <a:rPr lang="en-US" dirty="0" err="1" smtClean="0">
                <a:solidFill>
                  <a:schemeClr val="bg2"/>
                </a:solidFill>
              </a:rPr>
              <a:t>ul</a:t>
            </a:r>
            <a:r>
              <a:rPr lang="en-US" dirty="0" smtClean="0">
                <a:solidFill>
                  <a:schemeClr val="bg2"/>
                </a:solidFill>
              </a:rPr>
              <a:t> (</a:t>
            </a:r>
            <a:r>
              <a:rPr lang="en-US" dirty="0" err="1" smtClean="0">
                <a:solidFill>
                  <a:schemeClr val="bg2"/>
                </a:solidFill>
              </a:rPr>
              <a:t>potențialul</a:t>
            </a:r>
            <a:r>
              <a:rPr lang="en-US" dirty="0" smtClean="0">
                <a:solidFill>
                  <a:schemeClr val="bg2"/>
                </a:solidFill>
              </a:rPr>
              <a:t> de </a:t>
            </a:r>
            <a:r>
              <a:rPr lang="en-US" dirty="0" err="1" smtClean="0">
                <a:solidFill>
                  <a:schemeClr val="bg2"/>
                </a:solidFill>
              </a:rPr>
              <a:t>hidrogen</a:t>
            </a:r>
            <a:r>
              <a:rPr lang="en-US" dirty="0" smtClean="0">
                <a:solidFill>
                  <a:schemeClr val="bg2"/>
                </a:solidFill>
              </a:rPr>
              <a:t>) </a:t>
            </a:r>
            <a:r>
              <a:rPr lang="en-US" dirty="0" err="1" smtClean="0">
                <a:solidFill>
                  <a:schemeClr val="bg2"/>
                </a:solidFill>
              </a:rPr>
              <a:t>reprezintă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logaritmul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zecimal</a:t>
            </a:r>
            <a:r>
              <a:rPr lang="en-US" dirty="0" smtClean="0">
                <a:solidFill>
                  <a:schemeClr val="bg2"/>
                </a:solidFill>
              </a:rPr>
              <a:t> cu </a:t>
            </a:r>
            <a:r>
              <a:rPr lang="en-US" dirty="0" err="1" smtClean="0">
                <a:solidFill>
                  <a:schemeClr val="bg2"/>
                </a:solidFill>
              </a:rPr>
              <a:t>semn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schimbat</a:t>
            </a:r>
            <a:r>
              <a:rPr lang="en-US" dirty="0" smtClean="0">
                <a:solidFill>
                  <a:schemeClr val="bg2"/>
                </a:solidFill>
              </a:rPr>
              <a:t> al </a:t>
            </a:r>
            <a:r>
              <a:rPr lang="en-US" dirty="0" err="1" smtClean="0">
                <a:solidFill>
                  <a:schemeClr val="bg2"/>
                </a:solidFill>
              </a:rPr>
              <a:t>concentrației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ionilor</a:t>
            </a:r>
            <a:r>
              <a:rPr lang="en-US" dirty="0" smtClean="0">
                <a:solidFill>
                  <a:schemeClr val="bg2"/>
                </a:solidFill>
              </a:rPr>
              <a:t> de </a:t>
            </a:r>
            <a:r>
              <a:rPr lang="en-US" dirty="0" err="1" smtClean="0">
                <a:solidFill>
                  <a:schemeClr val="bg2"/>
                </a:solidFill>
              </a:rPr>
              <a:t>hidrogen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dintr</a:t>
            </a:r>
            <a:r>
              <a:rPr lang="en-US" dirty="0" smtClean="0">
                <a:solidFill>
                  <a:schemeClr val="bg2"/>
                </a:solidFill>
              </a:rPr>
              <a:t>-o </a:t>
            </a:r>
            <a:r>
              <a:rPr lang="en-US" dirty="0" err="1" smtClean="0">
                <a:solidFill>
                  <a:schemeClr val="bg2"/>
                </a:solidFill>
              </a:rPr>
              <a:t>soluție</a:t>
            </a:r>
            <a:r>
              <a:rPr lang="en-US" dirty="0" smtClean="0">
                <a:solidFill>
                  <a:schemeClr val="bg2"/>
                </a:solidFill>
              </a:rPr>
              <a:t>, </a:t>
            </a:r>
            <a:r>
              <a:rPr lang="en-US" dirty="0" err="1" smtClean="0">
                <a:solidFill>
                  <a:schemeClr val="bg2"/>
                </a:solidFill>
              </a:rPr>
              <a:t>indicând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caracterul</a:t>
            </a:r>
            <a:r>
              <a:rPr lang="en-US" dirty="0" smtClean="0">
                <a:solidFill>
                  <a:schemeClr val="bg2"/>
                </a:solidFill>
              </a:rPr>
              <a:t> acid </a:t>
            </a:r>
            <a:r>
              <a:rPr lang="en-US" dirty="0" err="1" smtClean="0">
                <a:solidFill>
                  <a:schemeClr val="bg2"/>
                </a:solidFill>
              </a:rPr>
              <a:t>sau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bazic</a:t>
            </a:r>
            <a:r>
              <a:rPr lang="en-US" dirty="0" smtClean="0">
                <a:solidFill>
                  <a:schemeClr val="bg2"/>
                </a:solidFill>
              </a:rPr>
              <a:t> al </a:t>
            </a:r>
            <a:r>
              <a:rPr lang="en-US" dirty="0" err="1" smtClean="0">
                <a:solidFill>
                  <a:schemeClr val="bg2"/>
                </a:solidFill>
              </a:rPr>
              <a:t>acesteia</a:t>
            </a:r>
            <a:r>
              <a:rPr lang="en-US" dirty="0" smtClean="0">
                <a:solidFill>
                  <a:schemeClr val="bg2"/>
                </a:solidFill>
              </a:rPr>
              <a:t>. </a:t>
            </a:r>
            <a:r>
              <a:rPr lang="en-US" dirty="0" err="1" smtClean="0">
                <a:solidFill>
                  <a:schemeClr val="bg2"/>
                </a:solidFill>
              </a:rPr>
              <a:t>Prin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noțiunea</a:t>
            </a:r>
            <a:r>
              <a:rPr lang="en-US" dirty="0" smtClean="0">
                <a:solidFill>
                  <a:schemeClr val="bg2"/>
                </a:solidFill>
              </a:rPr>
              <a:t> de pH se </a:t>
            </a:r>
            <a:r>
              <a:rPr lang="en-US" dirty="0" err="1" smtClean="0">
                <a:solidFill>
                  <a:schemeClr val="bg2"/>
                </a:solidFill>
              </a:rPr>
              <a:t>exprimă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cantitativ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aciditatea</a:t>
            </a:r>
            <a:r>
              <a:rPr lang="en-US" dirty="0" smtClean="0">
                <a:solidFill>
                  <a:schemeClr val="bg2"/>
                </a:solidFill>
              </a:rPr>
              <a:t> (</a:t>
            </a:r>
            <a:r>
              <a:rPr lang="en-US" dirty="0" err="1" smtClean="0">
                <a:solidFill>
                  <a:schemeClr val="bg2"/>
                </a:solidFill>
              </a:rPr>
              <a:t>sau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bazicitatea</a:t>
            </a:r>
            <a:r>
              <a:rPr lang="en-US" dirty="0" smtClean="0">
                <a:solidFill>
                  <a:schemeClr val="bg2"/>
                </a:solidFill>
              </a:rPr>
              <a:t>) </a:t>
            </a:r>
            <a:r>
              <a:rPr lang="en-US" dirty="0" err="1" smtClean="0">
                <a:solidFill>
                  <a:schemeClr val="bg2"/>
                </a:solidFill>
              </a:rPr>
              <a:t>unei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substanțe</a:t>
            </a:r>
            <a:r>
              <a:rPr lang="en-US" dirty="0" smtClean="0">
                <a:solidFill>
                  <a:schemeClr val="bg2"/>
                </a:solidFill>
              </a:rPr>
              <a:t>, </a:t>
            </a:r>
            <a:r>
              <a:rPr lang="en-US" dirty="0" err="1" smtClean="0">
                <a:solidFill>
                  <a:schemeClr val="bg2"/>
                </a:solidFill>
              </a:rPr>
              <a:t>pe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baza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concentrației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ionilor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numiți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hidroniu</a:t>
            </a:r>
            <a:r>
              <a:rPr lang="en-US" dirty="0" smtClean="0">
                <a:solidFill>
                  <a:schemeClr val="bg2"/>
                </a:solidFill>
              </a:rPr>
              <a:t> H3O+. </a:t>
            </a:r>
            <a:r>
              <a:rPr lang="en-US" dirty="0" err="1" smtClean="0">
                <a:solidFill>
                  <a:schemeClr val="bg2"/>
                </a:solidFill>
              </a:rPr>
              <a:t>Pentru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soluțiile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foarte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diluate</a:t>
            </a:r>
            <a:r>
              <a:rPr lang="en-US" dirty="0" smtClean="0">
                <a:solidFill>
                  <a:schemeClr val="bg2"/>
                </a:solidFill>
              </a:rPr>
              <a:t> se </a:t>
            </a:r>
            <a:r>
              <a:rPr lang="en-US" dirty="0" err="1" smtClean="0">
                <a:solidFill>
                  <a:schemeClr val="bg2"/>
                </a:solidFill>
              </a:rPr>
              <a:t>consideră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că</a:t>
            </a:r>
            <a:r>
              <a:rPr lang="en-US" dirty="0" smtClean="0">
                <a:solidFill>
                  <a:schemeClr val="bg2"/>
                </a:solidFill>
              </a:rPr>
              <a:t> pH-</a:t>
            </a:r>
            <a:r>
              <a:rPr lang="en-US" dirty="0" err="1" smtClean="0">
                <a:solidFill>
                  <a:schemeClr val="bg2"/>
                </a:solidFill>
              </a:rPr>
              <a:t>ul</a:t>
            </a:r>
            <a:r>
              <a:rPr lang="en-US" dirty="0" smtClean="0">
                <a:solidFill>
                  <a:schemeClr val="bg2"/>
                </a:solidFill>
              </a:rPr>
              <a:t> nu </a:t>
            </a:r>
            <a:r>
              <a:rPr lang="en-US" dirty="0" err="1" smtClean="0">
                <a:solidFill>
                  <a:schemeClr val="bg2"/>
                </a:solidFill>
              </a:rPr>
              <a:t>mai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este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egal</a:t>
            </a:r>
            <a:r>
              <a:rPr lang="en-US" dirty="0" smtClean="0">
                <a:solidFill>
                  <a:schemeClr val="bg2"/>
                </a:solidFill>
              </a:rPr>
              <a:t> cu </a:t>
            </a:r>
            <a:r>
              <a:rPr lang="en-US" dirty="0" err="1" smtClean="0">
                <a:solidFill>
                  <a:schemeClr val="bg2"/>
                </a:solidFill>
              </a:rPr>
              <a:t>concentrația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hidroniului</a:t>
            </a:r>
            <a:r>
              <a:rPr lang="en-US" dirty="0" smtClean="0">
                <a:solidFill>
                  <a:schemeClr val="bg2"/>
                </a:solidFill>
              </a:rPr>
              <a:t>, ci cu </a:t>
            </a:r>
            <a:r>
              <a:rPr lang="en-US" dirty="0" err="1" smtClean="0">
                <a:solidFill>
                  <a:schemeClr val="bg2"/>
                </a:solidFill>
              </a:rPr>
              <a:t>concentrația</a:t>
            </a:r>
            <a:r>
              <a:rPr lang="en-US" dirty="0" smtClean="0">
                <a:solidFill>
                  <a:schemeClr val="bg2"/>
                </a:solidFill>
              </a:rPr>
              <a:t> </a:t>
            </a:r>
            <a:r>
              <a:rPr lang="en-US" dirty="0" err="1" smtClean="0">
                <a:solidFill>
                  <a:schemeClr val="bg2"/>
                </a:solidFill>
              </a:rPr>
              <a:t>molară</a:t>
            </a:r>
            <a:r>
              <a:rPr lang="en-US" dirty="0" smtClean="0">
                <a:solidFill>
                  <a:schemeClr val="bg2"/>
                </a:solidFill>
              </a:rPr>
              <a:t> a </a:t>
            </a:r>
            <a:r>
              <a:rPr lang="en-US" dirty="0" err="1" smtClean="0">
                <a:solidFill>
                  <a:schemeClr val="bg2"/>
                </a:solidFill>
              </a:rPr>
              <a:t>soluției</a:t>
            </a:r>
            <a:r>
              <a:rPr lang="en-US" dirty="0" smtClean="0">
                <a:solidFill>
                  <a:srgbClr val="C00000"/>
                </a:solidFill>
              </a:rPr>
              <a:t>.</a:t>
            </a:r>
          </a:p>
          <a:p>
            <a:pPr algn="just"/>
            <a:endParaRPr lang="en-US" dirty="0" smtClean="0">
              <a:solidFill>
                <a:srgbClr val="C00000"/>
              </a:solidFill>
            </a:endParaRPr>
          </a:p>
          <a:p>
            <a:pPr algn="just"/>
            <a:endParaRPr lang="en-US" dirty="0" smtClean="0">
              <a:solidFill>
                <a:srgbClr val="C0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9743" y="3262584"/>
            <a:ext cx="6962775" cy="19526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22023" y="5556460"/>
            <a:ext cx="64007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Scara</a:t>
            </a:r>
            <a:r>
              <a:rPr lang="en-US" sz="36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pH (</a:t>
            </a:r>
            <a:r>
              <a:rPr lang="en-US" sz="36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36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pOH)</a:t>
            </a:r>
            <a:endParaRPr lang="en-US" sz="3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9056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47580" y="0"/>
            <a:ext cx="4641942" cy="902380"/>
          </a:xfrm>
        </p:spPr>
        <p:txBody>
          <a:bodyPr/>
          <a:lstStyle/>
          <a:p>
            <a:r>
              <a:rPr lang="ro-RO" dirty="0" smtClean="0">
                <a:solidFill>
                  <a:schemeClr val="bg2"/>
                </a:solidFill>
              </a:rPr>
              <a:t>1.LIMITE pH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47580" y="2379507"/>
            <a:ext cx="87477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 ≤ pH &lt; 7 =&gt; pH acid | </a:t>
            </a:r>
            <a:r>
              <a:rPr lang="en-US" sz="32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soluție</a:t>
            </a:r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acidă</a:t>
            </a:r>
            <a:endParaRPr lang="en-US" sz="3200" dirty="0" smtClean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 = 7 =&gt; pH </a:t>
            </a:r>
            <a:r>
              <a:rPr lang="en-US" sz="32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neutru</a:t>
            </a:r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| </a:t>
            </a:r>
            <a:r>
              <a:rPr lang="en-US" sz="32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soluție</a:t>
            </a:r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neutră</a:t>
            </a:r>
            <a:endParaRPr lang="en-US" sz="3200" dirty="0" smtClean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&lt; pH ≤ 14 =&gt; pH </a:t>
            </a:r>
            <a:r>
              <a:rPr lang="en-US" sz="32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bazic</a:t>
            </a:r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alcalin</a:t>
            </a:r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| </a:t>
            </a:r>
            <a:r>
              <a:rPr lang="en-US" sz="32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soluție</a:t>
            </a:r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bazică</a:t>
            </a:r>
            <a:r>
              <a:rPr lang="en-US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</a:t>
            </a:r>
            <a:r>
              <a:rPr lang="ro-RO" sz="32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lcalină)</a:t>
            </a:r>
            <a:endParaRPr lang="en-US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852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1190" y="286340"/>
            <a:ext cx="8791575" cy="1006883"/>
          </a:xfrm>
        </p:spPr>
        <p:txBody>
          <a:bodyPr/>
          <a:lstStyle/>
          <a:p>
            <a:r>
              <a:rPr lang="ro-RO" dirty="0" smtClean="0">
                <a:solidFill>
                  <a:schemeClr val="bg2"/>
                </a:solidFill>
              </a:rPr>
              <a:t>2. INDICATORI ACIDO-BAZICI</a:t>
            </a:r>
            <a:endParaRPr lang="en-US" dirty="0">
              <a:solidFill>
                <a:schemeClr val="bg2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06938075"/>
              </p:ext>
            </p:extLst>
          </p:nvPr>
        </p:nvGraphicFramePr>
        <p:xfrm>
          <a:off x="2188754" y="2509736"/>
          <a:ext cx="8375484" cy="21317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3871">
                  <a:extLst>
                    <a:ext uri="{9D8B030D-6E8A-4147-A177-3AD203B41FA5}">
                      <a16:colId xmlns:a16="http://schemas.microsoft.com/office/drawing/2014/main" xmlns="" val="342475581"/>
                    </a:ext>
                  </a:extLst>
                </a:gridCol>
                <a:gridCol w="2093871">
                  <a:extLst>
                    <a:ext uri="{9D8B030D-6E8A-4147-A177-3AD203B41FA5}">
                      <a16:colId xmlns:a16="http://schemas.microsoft.com/office/drawing/2014/main" xmlns="" val="274462448"/>
                    </a:ext>
                  </a:extLst>
                </a:gridCol>
                <a:gridCol w="2093871">
                  <a:extLst>
                    <a:ext uri="{9D8B030D-6E8A-4147-A177-3AD203B41FA5}">
                      <a16:colId xmlns:a16="http://schemas.microsoft.com/office/drawing/2014/main" xmlns="" val="2213352745"/>
                    </a:ext>
                  </a:extLst>
                </a:gridCol>
                <a:gridCol w="2093871">
                  <a:extLst>
                    <a:ext uri="{9D8B030D-6E8A-4147-A177-3AD203B41FA5}">
                      <a16:colId xmlns:a16="http://schemas.microsoft.com/office/drawing/2014/main" xmlns="" val="4081166393"/>
                    </a:ext>
                  </a:extLst>
                </a:gridCol>
              </a:tblGrid>
              <a:tr h="532932"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Indicator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 Neutru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 Acid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 Bazic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10232673"/>
                  </a:ext>
                </a:extLst>
              </a:tr>
              <a:tr h="532932"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Fenolftaleină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incoloră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incoloră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baseline="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Roșie carmin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97486027"/>
                  </a:ext>
                </a:extLst>
              </a:tr>
              <a:tr h="532932"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Metiloranj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oranj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Roșu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galben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92703256"/>
                  </a:ext>
                </a:extLst>
              </a:tr>
              <a:tr h="532932"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Turnesol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violet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Roșu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2000" dirty="0" smtClean="0">
                          <a:solidFill>
                            <a:schemeClr val="bg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albastru</a:t>
                      </a:r>
                      <a:endParaRPr lang="en-US" sz="2000" dirty="0">
                        <a:solidFill>
                          <a:schemeClr val="bg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923221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4189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5510" y="325530"/>
            <a:ext cx="5295085" cy="771752"/>
          </a:xfrm>
        </p:spPr>
        <p:txBody>
          <a:bodyPr>
            <a:normAutofit/>
          </a:bodyPr>
          <a:lstStyle/>
          <a:p>
            <a:r>
              <a:rPr lang="ro-RO" sz="3600" dirty="0" smtClean="0">
                <a:solidFill>
                  <a:schemeClr val="bg2"/>
                </a:solidFill>
              </a:rPr>
              <a:t>3. MĂSURARE</a:t>
            </a:r>
            <a:endParaRPr lang="en-US" sz="3600" dirty="0">
              <a:solidFill>
                <a:schemeClr val="bg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95455" y="1385663"/>
            <a:ext cx="35928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chemeClr val="bg2"/>
                </a:solidFill>
              </a:rPr>
              <a:t>pH-</a:t>
            </a:r>
            <a:r>
              <a:rPr lang="en-US" sz="2400" dirty="0" err="1" smtClean="0">
                <a:solidFill>
                  <a:schemeClr val="bg2"/>
                </a:solidFill>
              </a:rPr>
              <a:t>ul</a:t>
            </a:r>
            <a:r>
              <a:rPr lang="en-US" sz="2400" dirty="0" smtClean="0">
                <a:solidFill>
                  <a:schemeClr val="bg2"/>
                </a:solidFill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</a:rPr>
              <a:t>poate</a:t>
            </a:r>
            <a:r>
              <a:rPr lang="en-US" sz="2400" dirty="0" smtClean="0">
                <a:solidFill>
                  <a:schemeClr val="bg2"/>
                </a:solidFill>
              </a:rPr>
              <a:t> fi </a:t>
            </a:r>
            <a:r>
              <a:rPr lang="en-US" sz="2400" dirty="0" err="1" smtClean="0">
                <a:solidFill>
                  <a:schemeClr val="bg2"/>
                </a:solidFill>
              </a:rPr>
              <a:t>măsurat</a:t>
            </a:r>
            <a:r>
              <a:rPr lang="en-US" sz="2400" dirty="0" smtClean="0">
                <a:solidFill>
                  <a:schemeClr val="bg2"/>
                </a:solidFill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</a:rPr>
              <a:t>prin</a:t>
            </a:r>
            <a:r>
              <a:rPr lang="en-US" sz="2400" dirty="0" smtClean="0">
                <a:solidFill>
                  <a:schemeClr val="bg2"/>
                </a:solidFill>
              </a:rPr>
              <a:t>:</a:t>
            </a:r>
            <a:endParaRPr lang="en-US" sz="2400" dirty="0">
              <a:solidFill>
                <a:schemeClr val="bg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0057" y="1965555"/>
            <a:ext cx="107115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Ø"/>
            </a:pP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Adăugarea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indicator de pH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analizat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Culoarea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luată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indicator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variază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funcție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pH-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soluției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Utilizarea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indicatorilor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determinări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calitative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trebuie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țină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variația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culoare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acestuia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funcție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pH-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soluției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(de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preferat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sunt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indicatorii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variază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interval de pH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cât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mic).</a:t>
            </a:r>
            <a:endParaRPr lang="en-US" sz="24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3325" y="3613036"/>
            <a:ext cx="1143000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Utilizarea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unui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aparat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pH-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metru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electrozi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 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selectivi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electrod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sticlă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electrod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hidrogen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electrod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8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chinhidronă</a:t>
            </a:r>
            <a:r>
              <a:rPr lang="en-US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3325" y="4582531"/>
            <a:ext cx="11260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Determinarea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exactă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valorii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pH-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ului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 face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totuși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combinate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utilizarea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împreună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spectrofotometrice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identificarea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fiecărui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constituent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influențează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pH-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culoarea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indicatorului</a:t>
            </a:r>
            <a:r>
              <a:rPr lang="en-US" sz="2400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4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0882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8970" y="260701"/>
            <a:ext cx="1836918" cy="666206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2"/>
                </a:solidFill>
              </a:rPr>
              <a:t>4.POH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75491" y="894943"/>
            <a:ext cx="104475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>
                <a:solidFill>
                  <a:schemeClr val="bg2"/>
                </a:solidFill>
              </a:rPr>
              <a:t>Opusul</a:t>
            </a:r>
            <a:r>
              <a:rPr lang="en-US" sz="2400" dirty="0" smtClean="0">
                <a:solidFill>
                  <a:schemeClr val="bg2"/>
                </a:solidFill>
              </a:rPr>
              <a:t> pH-</a:t>
            </a:r>
            <a:r>
              <a:rPr lang="en-US" sz="2400" dirty="0" err="1" smtClean="0">
                <a:solidFill>
                  <a:schemeClr val="bg2"/>
                </a:solidFill>
              </a:rPr>
              <a:t>ului</a:t>
            </a:r>
            <a:r>
              <a:rPr lang="en-US" sz="2400" dirty="0" smtClean="0">
                <a:solidFill>
                  <a:schemeClr val="bg2"/>
                </a:solidFill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</a:rPr>
              <a:t>este</a:t>
            </a:r>
            <a:r>
              <a:rPr lang="en-US" sz="2400" dirty="0" smtClean="0">
                <a:solidFill>
                  <a:schemeClr val="bg2"/>
                </a:solidFill>
              </a:rPr>
              <a:t> pOH-</a:t>
            </a:r>
            <a:r>
              <a:rPr lang="en-US" sz="2400" dirty="0" err="1" smtClean="0">
                <a:solidFill>
                  <a:schemeClr val="bg2"/>
                </a:solidFill>
              </a:rPr>
              <a:t>ul</a:t>
            </a:r>
            <a:r>
              <a:rPr lang="en-US" sz="2400" dirty="0" smtClean="0">
                <a:solidFill>
                  <a:schemeClr val="bg2"/>
                </a:solidFill>
              </a:rPr>
              <a:t>, care </a:t>
            </a:r>
            <a:r>
              <a:rPr lang="en-US" sz="2400" dirty="0" err="1" smtClean="0">
                <a:solidFill>
                  <a:schemeClr val="bg2"/>
                </a:solidFill>
              </a:rPr>
              <a:t>măsoară</a:t>
            </a:r>
            <a:r>
              <a:rPr lang="en-US" sz="2400" dirty="0" smtClean="0">
                <a:solidFill>
                  <a:schemeClr val="bg2"/>
                </a:solidFill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</a:rPr>
              <a:t>concentrația</a:t>
            </a:r>
            <a:r>
              <a:rPr lang="en-US" sz="2400" dirty="0" smtClean="0">
                <a:solidFill>
                  <a:schemeClr val="bg2"/>
                </a:solidFill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</a:rPr>
              <a:t>ionului</a:t>
            </a:r>
            <a:r>
              <a:rPr lang="en-US" sz="2400" dirty="0" smtClean="0">
                <a:solidFill>
                  <a:schemeClr val="bg2"/>
                </a:solidFill>
              </a:rPr>
              <a:t> OH, </a:t>
            </a:r>
            <a:r>
              <a:rPr lang="en-US" sz="2400" dirty="0" err="1" smtClean="0">
                <a:solidFill>
                  <a:schemeClr val="bg2"/>
                </a:solidFill>
              </a:rPr>
              <a:t>respectiv</a:t>
            </a:r>
            <a:r>
              <a:rPr lang="en-US" sz="2400" dirty="0" smtClean="0">
                <a:solidFill>
                  <a:schemeClr val="bg2"/>
                </a:solidFill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</a:rPr>
              <a:t>bazicitatea</a:t>
            </a:r>
            <a:r>
              <a:rPr lang="en-US" sz="2400" dirty="0" smtClean="0">
                <a:solidFill>
                  <a:schemeClr val="bg2"/>
                </a:solidFill>
              </a:rPr>
              <a:t> </a:t>
            </a:r>
            <a:r>
              <a:rPr lang="en-US" sz="2400" dirty="0" err="1" smtClean="0">
                <a:solidFill>
                  <a:schemeClr val="bg2"/>
                </a:solidFill>
              </a:rPr>
              <a:t>soluției</a:t>
            </a:r>
            <a:r>
              <a:rPr lang="en-US" sz="2400" dirty="0" smtClean="0">
                <a:solidFill>
                  <a:schemeClr val="bg2"/>
                </a:solidFill>
              </a:rPr>
              <a:t>.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16180505"/>
              </p:ext>
            </p:extLst>
          </p:nvPr>
        </p:nvGraphicFramePr>
        <p:xfrm>
          <a:off x="1225685" y="1828802"/>
          <a:ext cx="9630382" cy="4179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15191">
                  <a:extLst>
                    <a:ext uri="{9D8B030D-6E8A-4147-A177-3AD203B41FA5}">
                      <a16:colId xmlns:a16="http://schemas.microsoft.com/office/drawing/2014/main" xmlns="" val="1003154675"/>
                    </a:ext>
                  </a:extLst>
                </a:gridCol>
                <a:gridCol w="4815191">
                  <a:extLst>
                    <a:ext uri="{9D8B030D-6E8A-4147-A177-3AD203B41FA5}">
                      <a16:colId xmlns:a16="http://schemas.microsoft.com/office/drawing/2014/main" xmlns="" val="3465426447"/>
                    </a:ext>
                  </a:extLst>
                </a:gridCol>
              </a:tblGrid>
              <a:tr h="417987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Tip</a:t>
                      </a:r>
                      <a:r>
                        <a:rPr lang="ro-RO" baseline="0" dirty="0" smtClean="0"/>
                        <a:t> de Substanță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pH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94956260"/>
                  </a:ext>
                </a:extLst>
              </a:tr>
              <a:tr h="417987">
                <a:tc>
                  <a:txBody>
                    <a:bodyPr/>
                    <a:lstStyle/>
                    <a:p>
                      <a:r>
                        <a:rPr lang="ro-RO" dirty="0" smtClean="0"/>
                        <a:t>Acid Clorhidric- HCl, 1M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>
                          <a:solidFill>
                            <a:schemeClr val="bg1"/>
                          </a:solidFill>
                        </a:rPr>
                        <a:t>0.1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26635751"/>
                  </a:ext>
                </a:extLst>
              </a:tr>
              <a:tr h="417987">
                <a:tc>
                  <a:txBody>
                    <a:bodyPr/>
                    <a:lstStyle/>
                    <a:p>
                      <a:r>
                        <a:rPr lang="ro-RO" dirty="0" smtClean="0"/>
                        <a:t>Acid de Baterie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0.5</a:t>
                      </a:r>
                      <a:endParaRPr lang="en-US" dirty="0"/>
                    </a:p>
                  </a:txBody>
                  <a:tcPr>
                    <a:solidFill>
                      <a:srgbClr val="BE241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5656238"/>
                  </a:ext>
                </a:extLst>
              </a:tr>
              <a:tr h="417987">
                <a:tc>
                  <a:txBody>
                    <a:bodyPr/>
                    <a:lstStyle/>
                    <a:p>
                      <a:r>
                        <a:rPr lang="ro-RO" dirty="0" smtClean="0"/>
                        <a:t>Acidul Gastric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1.5-2.0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15694946"/>
                  </a:ext>
                </a:extLst>
              </a:tr>
              <a:tr h="417987">
                <a:tc>
                  <a:txBody>
                    <a:bodyPr/>
                    <a:lstStyle/>
                    <a:p>
                      <a:r>
                        <a:rPr lang="ro-RO" dirty="0" smtClean="0"/>
                        <a:t>Suc de Lămâie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2.4</a:t>
                      </a:r>
                      <a:endParaRPr lang="en-US" dirty="0"/>
                    </a:p>
                  </a:txBody>
                  <a:tcPr>
                    <a:solidFill>
                      <a:srgbClr val="DC690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62701589"/>
                  </a:ext>
                </a:extLst>
              </a:tr>
              <a:tr h="417987">
                <a:tc>
                  <a:txBody>
                    <a:bodyPr/>
                    <a:lstStyle/>
                    <a:p>
                      <a:r>
                        <a:rPr lang="ro-RO" dirty="0" smtClean="0"/>
                        <a:t>Cola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2.5</a:t>
                      </a:r>
                      <a:endParaRPr lang="en-US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07918213"/>
                  </a:ext>
                </a:extLst>
              </a:tr>
              <a:tr h="417987">
                <a:tc>
                  <a:txBody>
                    <a:bodyPr/>
                    <a:lstStyle/>
                    <a:p>
                      <a:r>
                        <a:rPr lang="ro-RO" dirty="0" smtClean="0"/>
                        <a:t>Oțet-CH3COOH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2.9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9497174"/>
                  </a:ext>
                </a:extLst>
              </a:tr>
              <a:tr h="417987">
                <a:tc>
                  <a:txBody>
                    <a:bodyPr/>
                    <a:lstStyle/>
                    <a:p>
                      <a:r>
                        <a:rPr lang="ro-RO" dirty="0" smtClean="0"/>
                        <a:t>Suc de Portocală sau</a:t>
                      </a:r>
                      <a:r>
                        <a:rPr lang="ro-RO" baseline="0" dirty="0" smtClean="0"/>
                        <a:t> de Măr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3.5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9452432"/>
                  </a:ext>
                </a:extLst>
              </a:tr>
              <a:tr h="417987">
                <a:tc>
                  <a:txBody>
                    <a:bodyPr/>
                    <a:lstStyle/>
                    <a:p>
                      <a:r>
                        <a:rPr lang="ro-RO" dirty="0" smtClean="0"/>
                        <a:t>Bere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4.5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98865222"/>
                  </a:ext>
                </a:extLst>
              </a:tr>
              <a:tr h="417987">
                <a:tc>
                  <a:txBody>
                    <a:bodyPr/>
                    <a:lstStyle/>
                    <a:p>
                      <a:r>
                        <a:rPr lang="ro-RO" dirty="0" smtClean="0"/>
                        <a:t>Ploaie Acidă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&lt;5.0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51824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30482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613" y="1135426"/>
            <a:ext cx="8791575" cy="2387600"/>
          </a:xfrm>
        </p:spPr>
        <p:txBody>
          <a:bodyPr/>
          <a:lstStyle/>
          <a:p>
            <a:r>
              <a:rPr lang="ro-RO" dirty="0" smtClean="0">
                <a:solidFill>
                  <a:schemeClr val="bg2"/>
                </a:solidFill>
              </a:rPr>
              <a:t>NUMe: </a:t>
            </a:r>
            <a:r>
              <a:rPr lang="ro-RO" dirty="0" smtClean="0">
                <a:solidFill>
                  <a:schemeClr val="bg2"/>
                </a:solidFill>
              </a:rPr>
              <a:t>Micu </a:t>
            </a:r>
            <a:r>
              <a:rPr lang="ro-RO" dirty="0" err="1" smtClean="0">
                <a:solidFill>
                  <a:schemeClr val="bg2"/>
                </a:solidFill>
              </a:rPr>
              <a:t>Vladut</a:t>
            </a:r>
            <a:r>
              <a:rPr lang="ro-RO" dirty="0" smtClean="0">
                <a:solidFill>
                  <a:schemeClr val="bg2"/>
                </a:solidFill>
              </a:rPr>
              <a:t/>
            </a:r>
            <a:br>
              <a:rPr lang="ro-RO" dirty="0" smtClean="0">
                <a:solidFill>
                  <a:schemeClr val="bg2"/>
                </a:solidFill>
              </a:rPr>
            </a:br>
            <a:r>
              <a:rPr lang="ro-RO" dirty="0" smtClean="0">
                <a:solidFill>
                  <a:schemeClr val="bg2"/>
                </a:solidFill>
              </a:rPr>
              <a:t>clasa: a ix-a m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9670" y="4844374"/>
            <a:ext cx="6257011" cy="1099226"/>
          </a:xfrm>
        </p:spPr>
        <p:txBody>
          <a:bodyPr>
            <a:normAutofit fontScale="77500" lnSpcReduction="20000"/>
          </a:bodyPr>
          <a:lstStyle/>
          <a:p>
            <a:r>
              <a:rPr lang="ro-RO" sz="4000" dirty="0" smtClean="0">
                <a:solidFill>
                  <a:schemeClr val="bg2"/>
                </a:solidFill>
              </a:rPr>
              <a:t>M-am informat de pe :</a:t>
            </a:r>
            <a:r>
              <a:rPr lang="ro-RO" sz="4100" dirty="0" err="1" smtClean="0">
                <a:solidFill>
                  <a:schemeClr val="bg2"/>
                </a:solidFill>
              </a:rPr>
              <a:t>wikipedia</a:t>
            </a:r>
            <a:endParaRPr lang="en-US" sz="40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67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107</TotalTime>
  <Words>329</Words>
  <Application>Microsoft Office PowerPoint</Application>
  <PresentationFormat>Particularizare</PresentationFormat>
  <Paragraphs>53</Paragraphs>
  <Slides>6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6</vt:i4>
      </vt:variant>
    </vt:vector>
  </HeadingPairs>
  <TitlesOfParts>
    <vt:vector size="7" baseType="lpstr">
      <vt:lpstr>Circuit</vt:lpstr>
      <vt:lpstr>pH</vt:lpstr>
      <vt:lpstr>1.LIMITE pH</vt:lpstr>
      <vt:lpstr>2. INDICATORI ACIDO-BAZICI</vt:lpstr>
      <vt:lpstr>3. MĂSURARE</vt:lpstr>
      <vt:lpstr>4.POH</vt:lpstr>
      <vt:lpstr>NUMe: Micu Vladut clasa: a ix-a 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</dc:title>
  <dc:creator>User</dc:creator>
  <cp:lastModifiedBy>Mihay</cp:lastModifiedBy>
  <cp:revision>8</cp:revision>
  <dcterms:created xsi:type="dcterms:W3CDTF">2020-03-25T00:16:46Z</dcterms:created>
  <dcterms:modified xsi:type="dcterms:W3CDTF">2020-03-24T21:44:45Z</dcterms:modified>
</cp:coreProperties>
</file>