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1" r:id="rId3"/>
    <p:sldMasterId id="2147483652" r:id="rId4"/>
  </p:sldMasterIdLst>
  <p:notesMasterIdLst>
    <p:notesMasterId r:id="rId16"/>
  </p:notesMasterIdLst>
  <p:sldIdLst>
    <p:sldId id="256" r:id="rId5"/>
    <p:sldId id="273" r:id="rId6"/>
    <p:sldId id="283" r:id="rId7"/>
    <p:sldId id="274" r:id="rId8"/>
    <p:sldId id="276" r:id="rId9"/>
    <p:sldId id="257" r:id="rId10"/>
    <p:sldId id="271" r:id="rId11"/>
    <p:sldId id="277" r:id="rId12"/>
    <p:sldId id="284" r:id="rId13"/>
    <p:sldId id="258" r:id="rId14"/>
    <p:sldId id="262" r:id="rId15"/>
  </p:sldIdLst>
  <p:sldSz cx="10080625" cy="7559675"/>
  <p:notesSz cx="7559675" cy="10691813"/>
  <p:defaultTextStyle>
    <a:defPPr>
      <a:defRPr lang="en-GB"/>
    </a:defPPr>
    <a:lvl1pPr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CCFF"/>
    <a:srgbClr val="00FFFF"/>
    <a:srgbClr val="009900"/>
    <a:srgbClr val="800080"/>
    <a:srgbClr val="FF4B4B"/>
    <a:srgbClr val="008000"/>
    <a:srgbClr val="FFABAB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762" y="6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614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6147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o-RO" altLang="ro-RO" smtClean="0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ro-RO" altLang="ro-RO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ro-RO" altLang="ro-RO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ro-RO" altLang="ro-RO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39F4CACB-D4C1-48BD-B067-56AA80BC2CD1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441706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B24AF3-2F32-4864-8974-B1C459251903}" type="slidenum">
              <a:rPr lang="ro-RO" altLang="ro-RO"/>
              <a:pPr/>
              <a:t>1</a:t>
            </a:fld>
            <a:endParaRPr lang="ro-RO" altLang="ro-RO"/>
          </a:p>
        </p:txBody>
      </p:sp>
      <p:sp>
        <p:nvSpPr>
          <p:cNvPr id="15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59960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D70B99-92C5-46A6-8D72-6AA90A6E3D0C}" type="slidenum">
              <a:rPr lang="ro-RO" altLang="ro-RO"/>
              <a:pPr/>
              <a:t>2</a:t>
            </a:fld>
            <a:endParaRPr lang="ro-RO" altLang="ro-RO"/>
          </a:p>
        </p:txBody>
      </p:sp>
      <p:sp>
        <p:nvSpPr>
          <p:cNvPr id="44034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</p:spPr>
      </p:sp>
      <p:sp>
        <p:nvSpPr>
          <p:cNvPr id="4403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658808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2EA74E-C70C-41DA-ACDF-2DA3B3C1E799}" type="slidenum">
              <a:rPr lang="ro-RO" altLang="ro-RO"/>
              <a:pPr/>
              <a:t>3</a:t>
            </a:fld>
            <a:endParaRPr lang="ro-RO" altLang="ro-RO"/>
          </a:p>
        </p:txBody>
      </p:sp>
      <p:sp>
        <p:nvSpPr>
          <p:cNvPr id="71682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</p:spPr>
      </p:sp>
      <p:sp>
        <p:nvSpPr>
          <p:cNvPr id="7168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780725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7F0379-FC97-4404-AA96-62FBC054D6C4}" type="slidenum">
              <a:rPr lang="ro-RO" altLang="ro-RO"/>
              <a:pPr/>
              <a:t>4</a:t>
            </a:fld>
            <a:endParaRPr lang="ro-RO" altLang="ro-RO"/>
          </a:p>
        </p:txBody>
      </p:sp>
      <p:sp>
        <p:nvSpPr>
          <p:cNvPr id="46082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</p:spPr>
      </p:sp>
      <p:sp>
        <p:nvSpPr>
          <p:cNvPr id="4608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59599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EA0665-BC6A-4155-BAC0-F9356756280B}" type="slidenum">
              <a:rPr lang="ro-RO" altLang="ro-RO"/>
              <a:pPr/>
              <a:t>5</a:t>
            </a:fld>
            <a:endParaRPr lang="ro-RO" altLang="ro-RO"/>
          </a:p>
        </p:txBody>
      </p:sp>
      <p:sp>
        <p:nvSpPr>
          <p:cNvPr id="50178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</p:spPr>
      </p:sp>
      <p:sp>
        <p:nvSpPr>
          <p:cNvPr id="50179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494645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EEB702-73CB-44DB-9FFF-16D8DB8D6C51}" type="slidenum">
              <a:rPr lang="ro-RO" altLang="ro-RO"/>
              <a:pPr/>
              <a:t>6</a:t>
            </a:fld>
            <a:endParaRPr lang="ro-RO" altLang="ro-RO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4168738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E7525D-867E-45E3-A72F-6F287CF6CEFB}" type="slidenum">
              <a:rPr lang="ro-RO" altLang="ro-RO"/>
              <a:pPr/>
              <a:t>7</a:t>
            </a:fld>
            <a:endParaRPr lang="ro-RO" altLang="ro-RO"/>
          </a:p>
        </p:txBody>
      </p:sp>
      <p:sp>
        <p:nvSpPr>
          <p:cNvPr id="39938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9939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0513385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848DFE-BD44-4248-BFCB-2C928845F43B}" type="slidenum">
              <a:rPr lang="ro-RO" altLang="ro-RO"/>
              <a:pPr/>
              <a:t>8</a:t>
            </a:fld>
            <a:endParaRPr lang="ro-RO" altLang="ro-RO"/>
          </a:p>
        </p:txBody>
      </p:sp>
      <p:sp>
        <p:nvSpPr>
          <p:cNvPr id="55298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</p:spPr>
      </p:sp>
      <p:sp>
        <p:nvSpPr>
          <p:cNvPr id="55299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ln/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760908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39F4CACB-D4C1-48BD-B067-56AA80BC2CD1}" type="slidenum">
              <a:rPr lang="ro-RO" altLang="ro-RO" smtClean="0"/>
              <a:pPr/>
              <a:t>9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86758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E4B622-AB78-422F-954D-B192BE1F4593}" type="slidenum">
              <a:rPr lang="ro-RO" altLang="ro-RO"/>
              <a:pPr/>
              <a:t>10</a:t>
            </a:fld>
            <a:endParaRPr lang="ro-RO" altLang="ro-RO"/>
          </a:p>
        </p:txBody>
      </p:sp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662457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16ECEF-99F0-42FB-853D-67B0DDADBE62}" type="slidenum">
              <a:rPr lang="ro-RO" altLang="ro-RO"/>
              <a:pPr/>
              <a:t>11</a:t>
            </a:fld>
            <a:endParaRPr lang="ro-RO" altLang="ro-RO"/>
          </a:p>
        </p:txBody>
      </p:sp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963604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7479D1D-AC45-43DF-9686-3111EB7C9B3A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803748201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B71E3D-0E4C-4A11-9705-43644002FE79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930363348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4A6D380-4298-4D38-ABB1-8C6D94B81989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11739517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EA6267-BD40-45A6-8AEB-9556B07A90BE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271096853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1A5DCBD-A0B7-40D0-8A83-08D1649DCB3C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86756826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6184B7-F243-48DA-8790-04EF6AC9283E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10668850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6796F35-7CF8-4C43-93B3-665A59965607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746708738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26ED566-F948-41A7-B82B-F61C8AED1E43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791769738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CD238B9-9DCB-4FC0-991A-79F89A9C3245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18750107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8DB6FF-349B-4F98-A466-AABFDA3D7580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4261084205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5AA8266-8788-41AD-8CB9-4808185C96E7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562577007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725" y="539750"/>
            <a:ext cx="8637588" cy="1020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676275" y="6300788"/>
            <a:ext cx="2344738" cy="517525"/>
          </a:xfrm>
        </p:spPr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419475" y="6318250"/>
            <a:ext cx="3219450" cy="517525"/>
          </a:xfrm>
        </p:spPr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7011988" y="6318250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fld id="{A7BDA7E5-10B1-417E-B0B4-9722B3B3E313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67985934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720725" y="539750"/>
            <a:ext cx="8637588" cy="5216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676275" y="6300788"/>
            <a:ext cx="2344738" cy="517525"/>
          </a:xfrm>
        </p:spPr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419475" y="6318250"/>
            <a:ext cx="3219450" cy="517525"/>
          </a:xfrm>
        </p:spPr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7011988" y="6318250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fld id="{72E17468-E0A0-49FE-914B-B9B3BF66AF03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06593524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E0508C-0243-43C6-AEBD-CF7036D30BC0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720827658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4816D82-4319-4F8B-B833-66CF1117C807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057493005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E78DC9-B785-4A03-98F0-CDB468354AF8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43336047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2519363"/>
            <a:ext cx="4440238" cy="42354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2388" y="2519363"/>
            <a:ext cx="4440237" cy="42354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6F36562-FC2F-475E-B698-12D24147968B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41001647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C90E42F-5269-4843-91EB-0D26888F1635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343890714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17CF8B1-FC07-46DA-9CBC-086FA11B5E12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693797534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BDB9C7-A321-4AC5-9D83-E7F80490E734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730520813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76A868B-F16D-45A8-BB4C-49FFBAF3E780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772541826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3992015-D5D3-4A75-8285-4780FC558C61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827437888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8F910FD-BC3A-40AB-9672-400BBD51CB2F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6394673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78700" y="373063"/>
            <a:ext cx="2338388" cy="6381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373063"/>
            <a:ext cx="6865937" cy="6381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5FD5A0F-BC31-4573-AF7F-5789D4588F33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761423273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D45485E-E069-4CF8-A124-793C6E1F3916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81795017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417586A-0A79-425A-AF1D-0AA3C684A906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472121430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FCFCC0A-E4E1-472B-A8D0-95C0B94BBE76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214337124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9500" y="2339975"/>
            <a:ext cx="3881438" cy="43164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3338" y="2339975"/>
            <a:ext cx="3883025" cy="43164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1AC8887-BBB2-406D-8B29-3CEBB528C28C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879853387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7B7512-B5E0-42EE-9741-05E244A745DC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192955705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41400EC-853F-4215-8662-073935191844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50556067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14F3AAE-00F4-4660-9FB2-243DAE97AAC4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684084532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82C6370-9F04-4792-8A18-EDF05A447320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097475838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A0F1B9-ADBA-4A11-A6DF-CDE1160A3FF4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217115499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FC725BE-44B9-442B-B039-65D875057CEC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515290871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64375" y="717550"/>
            <a:ext cx="2112963" cy="5938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725" y="717550"/>
            <a:ext cx="6191250" cy="5938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F46771D-29ED-47D8-914A-6A2CDF4CD2AA}" type="slidenum">
              <a:rPr lang="en-US" altLang="ro-RO"/>
              <a:pPr/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290749494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4B74753-1B29-4F26-846E-6388FBB0C0FF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060976210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926A94-7C44-4DE9-9392-5A034270DB3D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393277891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858E7AA-3C33-457B-9112-83654090AF68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429928639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163" y="1979613"/>
            <a:ext cx="4062412" cy="3956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6975" y="1979613"/>
            <a:ext cx="4062413" cy="3956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F19F3A-D75D-4918-9463-B8B97F5ACDC2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211415449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15FC57F-0F55-40DB-ADFD-680EFBF049FE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633016354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8C966FA-0D89-46DD-9BFE-019386E5B455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386982831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4503AC-3844-401C-9BB1-591B4B9EF3E9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00382876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D66322-AD7B-4B79-92BC-FA00A1B972FD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4244079427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B094C1-191A-4A11-88FC-9CDE0577119D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3181710962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BBB9A1-FA3A-4FC9-AF6C-D9987515E4D8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290280931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50" y="554038"/>
            <a:ext cx="2212975" cy="5381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554038"/>
            <a:ext cx="6488112" cy="5381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D1FF75-D930-4907-975D-52D259C57835}" type="slidenum">
              <a:rPr lang="ro-RO" altLang="ro-RO"/>
              <a:pPr/>
              <a:t>‹#›</a:t>
            </a:fld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22700050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outline text format</a:t>
            </a:r>
          </a:p>
          <a:p>
            <a:pPr lvl="1"/>
            <a:r>
              <a:rPr lang="en-GB" altLang="ro-RO" smtClean="0"/>
              <a:t>Second Outline Level</a:t>
            </a:r>
          </a:p>
          <a:p>
            <a:pPr lvl="2"/>
            <a:r>
              <a:rPr lang="en-GB" altLang="ro-RO" smtClean="0"/>
              <a:t>Third Outline Level</a:t>
            </a:r>
          </a:p>
          <a:p>
            <a:pPr lvl="3"/>
            <a:r>
              <a:rPr lang="en-GB" altLang="ro-RO" smtClean="0"/>
              <a:t>Fourth Outline Level</a:t>
            </a:r>
          </a:p>
          <a:p>
            <a:pPr lvl="4"/>
            <a:r>
              <a:rPr lang="en-GB" altLang="ro-RO" smtClean="0"/>
              <a:t>Fifth Outline Level</a:t>
            </a:r>
          </a:p>
          <a:p>
            <a:pPr lvl="4"/>
            <a:r>
              <a:rPr lang="en-GB" altLang="ro-RO" smtClean="0"/>
              <a:t>Sixth Outline Level</a:t>
            </a:r>
          </a:p>
          <a:p>
            <a:pPr lvl="4"/>
            <a:r>
              <a:rPr lang="en-GB" altLang="ro-RO" smtClean="0"/>
              <a:t>Seventh Outline Level</a:t>
            </a:r>
          </a:p>
          <a:p>
            <a:pPr lvl="4"/>
            <a:r>
              <a:rPr lang="en-GB" altLang="ro-RO" smtClean="0"/>
              <a:t>Eighth Outline Level</a:t>
            </a:r>
          </a:p>
          <a:p>
            <a:pPr lvl="4"/>
            <a:r>
              <a:rPr lang="en-GB" altLang="ro-RO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o-RO" altLang="ro-RO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o-RO" alt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35B062AE-DD84-4F1E-A8BB-98C8B6981A8C}" type="slidenum">
              <a:rPr lang="ro-RO" altLang="ro-RO"/>
              <a:pPr/>
              <a:t>‹#›</a:t>
            </a:fld>
            <a:endParaRPr lang="ro-RO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710" r:id="rId12"/>
    <p:sldLayoutId id="2147483711" r:id="rId13"/>
  </p:sldLayoutIdLst>
  <p:transition spd="med"/>
  <p:txStyles>
    <p:titleStyle>
      <a:lvl1pPr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2pPr>
      <a:lvl3pPr marL="1143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3pPr>
      <a:lvl4pPr marL="1600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4pPr>
      <a:lvl5pPr marL="20574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42900" indent="-342900" algn="l" defTabSz="457200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60363" y="373063"/>
            <a:ext cx="9356725" cy="95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title text format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2519363"/>
            <a:ext cx="9032875" cy="423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outline text format</a:t>
            </a:r>
          </a:p>
          <a:p>
            <a:pPr lvl="1"/>
            <a:r>
              <a:rPr lang="en-GB" altLang="ro-RO" smtClean="0"/>
              <a:t>Second Outline Level</a:t>
            </a:r>
          </a:p>
          <a:p>
            <a:pPr lvl="2"/>
            <a:r>
              <a:rPr lang="en-GB" altLang="ro-RO" smtClean="0"/>
              <a:t>Third Outline Level</a:t>
            </a:r>
          </a:p>
          <a:p>
            <a:pPr lvl="3"/>
            <a:r>
              <a:rPr lang="en-GB" altLang="ro-RO" smtClean="0"/>
              <a:t>Fourth Outline Level</a:t>
            </a:r>
          </a:p>
          <a:p>
            <a:pPr lvl="4"/>
            <a:r>
              <a:rPr lang="en-GB" altLang="ro-RO" smtClean="0"/>
              <a:t>Fifth Outline Level</a:t>
            </a:r>
          </a:p>
          <a:p>
            <a:pPr lvl="4"/>
            <a:r>
              <a:rPr lang="en-GB" altLang="ro-RO" smtClean="0"/>
              <a:t>Sixth Outline Level</a:t>
            </a:r>
          </a:p>
          <a:p>
            <a:pPr lvl="4"/>
            <a:r>
              <a:rPr lang="en-GB" altLang="ro-RO" smtClean="0"/>
              <a:t>Seventh Outline Level</a:t>
            </a:r>
          </a:p>
          <a:p>
            <a:pPr lvl="4"/>
            <a:r>
              <a:rPr lang="en-GB" altLang="ro-RO" smtClean="0"/>
              <a:t>Eighth Outline Level</a:t>
            </a:r>
          </a:p>
          <a:p>
            <a:pPr lvl="4"/>
            <a:r>
              <a:rPr lang="en-GB" altLang="ro-RO" smtClean="0"/>
              <a:t>Ninth Outline Level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7031038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ro-RO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7031038"/>
            <a:ext cx="3192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ro-RO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7031038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07CA7596-8EC8-4289-A309-B722B0B48632}" type="slidenum">
              <a:rPr lang="en-US" altLang="ro-RO"/>
              <a:pPr/>
              <a:t>‹#›</a:t>
            </a:fld>
            <a:endParaRPr lang="en-US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med"/>
  <p:txStyles>
    <p:titleStyle>
      <a:lvl1pPr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2pPr>
      <a:lvl3pPr marL="1143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3pPr>
      <a:lvl4pPr marL="1600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4pPr>
      <a:lvl5pPr marL="20574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42900" indent="-342900" algn="l" defTabSz="457200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20725" y="717550"/>
            <a:ext cx="8456613" cy="125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title text format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0" y="2339975"/>
            <a:ext cx="7916863" cy="431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outline text format</a:t>
            </a:r>
          </a:p>
          <a:p>
            <a:pPr lvl="1"/>
            <a:r>
              <a:rPr lang="en-GB" altLang="ro-RO" smtClean="0"/>
              <a:t>Second Outline Level</a:t>
            </a:r>
          </a:p>
          <a:p>
            <a:pPr lvl="2"/>
            <a:r>
              <a:rPr lang="en-GB" altLang="ro-RO" smtClean="0"/>
              <a:t>Third Outline Level</a:t>
            </a:r>
          </a:p>
          <a:p>
            <a:pPr lvl="3"/>
            <a:r>
              <a:rPr lang="en-GB" altLang="ro-RO" smtClean="0"/>
              <a:t>Fourth Outline Level</a:t>
            </a:r>
          </a:p>
          <a:p>
            <a:pPr lvl="4"/>
            <a:r>
              <a:rPr lang="en-GB" altLang="ro-RO" smtClean="0"/>
              <a:t>Fifth Outline Level</a:t>
            </a:r>
          </a:p>
          <a:p>
            <a:pPr lvl="4"/>
            <a:r>
              <a:rPr lang="en-GB" altLang="ro-RO" smtClean="0"/>
              <a:t>Sixth Outline Level</a:t>
            </a:r>
          </a:p>
          <a:p>
            <a:pPr lvl="4"/>
            <a:r>
              <a:rPr lang="en-GB" altLang="ro-RO" smtClean="0"/>
              <a:t>Seventh Outline Level</a:t>
            </a:r>
          </a:p>
          <a:p>
            <a:pPr lvl="4"/>
            <a:r>
              <a:rPr lang="en-GB" altLang="ro-RO" smtClean="0"/>
              <a:t>Eighth Outline Level</a:t>
            </a:r>
          </a:p>
          <a:p>
            <a:pPr lvl="4"/>
            <a:r>
              <a:rPr lang="en-GB" altLang="ro-RO" smtClean="0"/>
              <a:t>Ninth Outline Level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ro-RO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ro-RO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fld id="{C1435954-FFD4-4414-BCF0-B3231BBB8CE0}" type="slidenum">
              <a:rPr lang="en-US" altLang="ro-RO"/>
              <a:pPr/>
              <a:t>‹#›</a:t>
            </a:fld>
            <a:endParaRPr lang="en-US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/>
  <p:txStyles>
    <p:titleStyle>
      <a:lvl1pPr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2pPr>
      <a:lvl3pPr marL="1143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3pPr>
      <a:lvl4pPr marL="1600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4pPr>
      <a:lvl5pPr marL="20574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42900" indent="-342900" algn="l" defTabSz="457200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554038"/>
            <a:ext cx="8853487" cy="125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title text format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92163" y="1979613"/>
            <a:ext cx="8277225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o-RO" smtClean="0"/>
              <a:t>Click to edit the outline text format</a:t>
            </a:r>
          </a:p>
          <a:p>
            <a:pPr lvl="1"/>
            <a:r>
              <a:rPr lang="en-GB" altLang="ro-RO" smtClean="0"/>
              <a:t>Second Outline Level</a:t>
            </a:r>
          </a:p>
          <a:p>
            <a:pPr lvl="2"/>
            <a:r>
              <a:rPr lang="en-GB" altLang="ro-RO" smtClean="0"/>
              <a:t>Third Outline Level</a:t>
            </a:r>
          </a:p>
          <a:p>
            <a:pPr lvl="3"/>
            <a:r>
              <a:rPr lang="en-GB" altLang="ro-RO" smtClean="0"/>
              <a:t>Fourth Outline Level</a:t>
            </a:r>
          </a:p>
          <a:p>
            <a:pPr lvl="4"/>
            <a:r>
              <a:rPr lang="en-GB" altLang="ro-RO" smtClean="0"/>
              <a:t>Fifth Outline Level</a:t>
            </a:r>
          </a:p>
          <a:p>
            <a:pPr lvl="4"/>
            <a:r>
              <a:rPr lang="en-GB" altLang="ro-RO" smtClean="0"/>
              <a:t>Sixth Outline Level</a:t>
            </a:r>
          </a:p>
          <a:p>
            <a:pPr lvl="4"/>
            <a:r>
              <a:rPr lang="en-GB" altLang="ro-RO" smtClean="0"/>
              <a:t>Seventh Outline Level</a:t>
            </a:r>
          </a:p>
          <a:p>
            <a:pPr lvl="4"/>
            <a:r>
              <a:rPr lang="en-GB" altLang="ro-RO" smtClean="0"/>
              <a:t>Eighth Outline Level</a:t>
            </a:r>
          </a:p>
          <a:p>
            <a:pPr lvl="4"/>
            <a:r>
              <a:rPr lang="en-GB" altLang="ro-RO" smtClean="0"/>
              <a:t>Ninth Outline Level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39750" y="6419850"/>
            <a:ext cx="234473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ro-RO" altLang="ro-RO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419850"/>
            <a:ext cx="3192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ro-RO" altLang="ro-RO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083425" y="6419850"/>
            <a:ext cx="234473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7F29C995-7513-4CBF-A6C8-EF574D77245E}" type="slidenum">
              <a:rPr lang="ro-RO" altLang="ro-RO"/>
              <a:pPr/>
              <a:t>‹#›</a:t>
            </a:fld>
            <a:endParaRPr lang="ro-RO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/>
  <p:txStyles>
    <p:titleStyle>
      <a:lvl1pPr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2pPr>
      <a:lvl3pPr marL="1143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3pPr>
      <a:lvl4pPr marL="1600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4pPr>
      <a:lvl5pPr marL="20574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5pPr>
      <a:lvl6pPr marL="25146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6pPr>
      <a:lvl7pPr marL="29718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7pPr>
      <a:lvl8pPr marL="34290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8pPr>
      <a:lvl9pPr marL="3886200" indent="-228600" algn="ctr" defTabSz="45720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b="1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42900" indent="-342900" algn="l" defTabSz="457200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80"/>
          </a:solidFill>
          <a:latin typeface="+mn-lt"/>
          <a:ea typeface="+mn-ea"/>
          <a:cs typeface="+mn-cs"/>
        </a:defRPr>
      </a:lvl1pPr>
      <a:lvl2pPr marL="742950" indent="-285750" algn="l" defTabSz="45720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80"/>
          </a:solidFill>
          <a:latin typeface="+mn-lt"/>
          <a:ea typeface="+mn-ea"/>
          <a:cs typeface="+mn-cs"/>
        </a:defRPr>
      </a:lvl2pPr>
      <a:lvl3pPr marL="1143000" indent="-228600" algn="l" defTabSz="45720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80"/>
          </a:solidFill>
          <a:latin typeface="+mn-lt"/>
          <a:ea typeface="+mn-ea"/>
          <a:cs typeface="+mn-cs"/>
        </a:defRPr>
      </a:lvl3pPr>
      <a:lvl4pPr marL="1600200" indent="-228600" algn="l" defTabSz="45720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80"/>
          </a:solidFill>
          <a:latin typeface="+mn-lt"/>
          <a:ea typeface="+mn-ea"/>
          <a:cs typeface="+mn-cs"/>
        </a:defRPr>
      </a:lvl4pPr>
      <a:lvl5pPr marL="2057400" indent="-228600" algn="l" defTabSz="45720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8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http://www.enciclopedie-auto.ro/img/Alternator_sectiune_detaliu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hyperlink" Target="http://www.youtube.com/watch?v=KGTZPTnZBF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youtube.com/watch?v=hajIIGHPeuU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hyperlink" Target="http://www.walter-fendt.de/ph14ro/generator_ro.ht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8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5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7.wmf"/><Relationship Id="rId5" Type="http://schemas.openxmlformats.org/officeDocument/2006/relationships/image" Target="../media/image14.wmf"/><Relationship Id="rId15" Type="http://schemas.openxmlformats.org/officeDocument/2006/relationships/image" Target="../media/image19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6.wmf"/><Relationship Id="rId1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1.wmf"/><Relationship Id="rId12" Type="http://schemas.openxmlformats.org/officeDocument/2006/relationships/hyperlink" Target="http://www.youtube.com/watch?v=aNrUVcncrCM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7.bin"/><Relationship Id="rId9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iYZssdSmXY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youtube.com/watch?v=3Q6_whIDfFs" TargetMode="Externa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http://www.youtube.com/watch?v=aNrUVcncrCM" TargetMode="External"/><Relationship Id="rId7" Type="http://schemas.openxmlformats.org/officeDocument/2006/relationships/hyperlink" Target="http://www.youtube.com/watch?v=KGTZPTnZBFE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youtube.com/watch?v=hajIIGHPeuU" TargetMode="External"/><Relationship Id="rId5" Type="http://schemas.openxmlformats.org/officeDocument/2006/relationships/hyperlink" Target="http://www.youtube.com/watch?v=riYZssdSmXY" TargetMode="External"/><Relationship Id="rId4" Type="http://schemas.openxmlformats.org/officeDocument/2006/relationships/hyperlink" Target="http://www.walter-fendt.de/ph14ro/generator_ro.htm" TargetMode="External"/><Relationship Id="rId9" Type="http://schemas.openxmlformats.org/officeDocument/2006/relationships/hyperlink" Target="http://www.youtube.com/watch?v=vKbX7mezuF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7" name="Picture 19" descr="Alternator sectiune detaliu interior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3348038"/>
            <a:ext cx="4037012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8" name="Picture 20" descr="2_4_1_1_e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3419475"/>
            <a:ext cx="4537075" cy="330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647700" y="971550"/>
            <a:ext cx="8642350" cy="196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B2B2B2"/>
                    </a:gs>
                    <a:gs pos="50000">
                      <a:schemeClr val="bg1"/>
                    </a:gs>
                    <a:gs pos="100000">
                      <a:srgbClr val="B2B2B2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9144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3716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18288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o-RO" sz="6600" b="1">
                <a:solidFill>
                  <a:srgbClr val="0099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Producerea curentului electric alternativ</a:t>
            </a:r>
            <a:endParaRPr lang="en-US" altLang="ro-RO">
              <a:solidFill>
                <a:srgbClr val="0099CC"/>
              </a:solidFill>
              <a:latin typeface="Monotype Corsiva" panose="03010101010201010101" pitchFamily="66" charset="0"/>
              <a:sym typeface="Symbol" panose="05050102010706020507" pitchFamily="18" charset="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719138" y="744538"/>
            <a:ext cx="8569325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accent2"/>
                </a:solidFill>
              </a:rPr>
              <a:t>La baza producerii curentului alternativ st</a:t>
            </a:r>
            <a:r>
              <a:rPr lang="en-US" altLang="ro-RO" sz="2000" b="1">
                <a:solidFill>
                  <a:schemeClr val="accent2"/>
                </a:solidFill>
                <a:cs typeface="Arial" panose="020B0604020202020204" pitchFamily="34" charset="0"/>
              </a:rPr>
              <a:t>ă fenomenul de inducţie electromagnetică</a:t>
            </a:r>
          </a:p>
        </p:txBody>
      </p:sp>
      <p:pic>
        <p:nvPicPr>
          <p:cNvPr id="43026" name="Picture 18" descr="induction_coi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525588"/>
            <a:ext cx="4321175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7" name="Picture 19" descr="faradyani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2051050"/>
            <a:ext cx="3057525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8" name="Picture 20" descr="generator c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3733800"/>
            <a:ext cx="3097212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29" name="Text Box 21">
            <a:hlinkClick r:id="rId6"/>
          </p:cNvPr>
          <p:cNvSpPr txBox="1">
            <a:spLocks noChangeArrowheads="1"/>
          </p:cNvSpPr>
          <p:nvPr/>
        </p:nvSpPr>
        <p:spPr bwMode="auto">
          <a:xfrm>
            <a:off x="4435475" y="5219700"/>
            <a:ext cx="4319588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chemeClr val="tx1"/>
                </a:solidFill>
              </a:rPr>
              <a:t>http://www.youtube.com/watch?v=hajIIGHPeuU</a:t>
            </a:r>
          </a:p>
        </p:txBody>
      </p:sp>
      <p:sp>
        <p:nvSpPr>
          <p:cNvPr id="43031" name="Text Box 23">
            <a:hlinkClick r:id="rId7"/>
          </p:cNvPr>
          <p:cNvSpPr txBox="1">
            <a:spLocks noChangeArrowheads="1"/>
          </p:cNvSpPr>
          <p:nvPr/>
        </p:nvSpPr>
        <p:spPr bwMode="auto">
          <a:xfrm>
            <a:off x="4392613" y="5940425"/>
            <a:ext cx="46799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chemeClr val="tx1"/>
                </a:solidFill>
              </a:rPr>
              <a:t>http://www.youtube.com/watch?v=KGTZPTnZBFE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5" grpId="0"/>
      <p:bldP spid="43029" grpId="0"/>
      <p:bldP spid="43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647700" y="604838"/>
            <a:ext cx="8785225" cy="65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B2B2B2"/>
                    </a:gs>
                    <a:gs pos="50000">
                      <a:schemeClr val="bg1"/>
                    </a:gs>
                    <a:gs pos="100000">
                      <a:srgbClr val="B2B2B2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9144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3716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18288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o-RO" sz="4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Generarea tensiunii electromotoare alternative</a:t>
            </a:r>
            <a:endParaRPr lang="en-US" altLang="ro-RO" sz="4000" b="1">
              <a:solidFill>
                <a:srgbClr val="0033CC"/>
              </a:solidFill>
              <a:latin typeface="Monotype Corsiva" panose="03010101010201010101" pitchFamily="66" charset="0"/>
              <a:sym typeface="Symbol" panose="05050102010706020507" pitchFamily="18" charset="2"/>
            </a:endParaRP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719138" y="1433513"/>
            <a:ext cx="8713787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Tensiunea electromotoare alternativ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 se obţine prin două metode:</a:t>
            </a:r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792163" y="1998663"/>
            <a:ext cx="8709025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b="1">
                <a:solidFill>
                  <a:schemeClr val="accent2"/>
                </a:solidFill>
              </a:rPr>
              <a:t>1. Rotirea unei spire cu vitez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ă unghiulară constantă într-un câmp magnetic uniform</a:t>
            </a:r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647700" y="2949575"/>
            <a:ext cx="4464050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O spir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 este rotită uniform într-un câmp magnetic constant</a:t>
            </a: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647700" y="3702050"/>
            <a:ext cx="432117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Capetele spirei sunt conectate la dou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 inele (split rings) care pot aluneca pe două perii (brush)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719138" y="4787900"/>
            <a:ext cx="4321175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Un rezistor, bec sau ampermetru 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închide circuitul prin perii</a:t>
            </a:r>
          </a:p>
        </p:txBody>
      </p:sp>
      <p:pic>
        <p:nvPicPr>
          <p:cNvPr id="70670" name="Picture 14" descr="dc_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3275013"/>
            <a:ext cx="4403725" cy="322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71" name="Text Box 15"/>
          <p:cNvSpPr txBox="1">
            <a:spLocks noChangeArrowheads="1"/>
          </p:cNvSpPr>
          <p:nvPr/>
        </p:nvSpPr>
        <p:spPr bwMode="auto">
          <a:xfrm>
            <a:off x="719138" y="5508625"/>
            <a:ext cx="432117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Din cauza rotirii spirei fluxul magnetic care o str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ăbate variază în fiecare moment ceea ce face să apară o tensiune alternativă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/>
      <p:bldP spid="70665" grpId="0"/>
      <p:bldP spid="70666" grpId="0"/>
      <p:bldP spid="70667" grpId="0"/>
      <p:bldP spid="70668" grpId="0"/>
      <p:bldP spid="70669" grpId="0"/>
      <p:bldP spid="706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79" name="Group 23"/>
          <p:cNvGrpSpPr>
            <a:grpSpLocks/>
          </p:cNvGrpSpPr>
          <p:nvPr/>
        </p:nvGrpSpPr>
        <p:grpSpPr bwMode="auto">
          <a:xfrm>
            <a:off x="5559425" y="454025"/>
            <a:ext cx="3887788" cy="2593975"/>
            <a:chOff x="2449" y="1111"/>
            <a:chExt cx="3258" cy="2088"/>
          </a:xfrm>
        </p:grpSpPr>
        <p:pic>
          <p:nvPicPr>
            <p:cNvPr id="45080" name="Picture 24" descr="generator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9" y="1111"/>
              <a:ext cx="3258" cy="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081" name="Line 25"/>
            <p:cNvSpPr>
              <a:spLocks noChangeShapeType="1"/>
            </p:cNvSpPr>
            <p:nvPr/>
          </p:nvSpPr>
          <p:spPr bwMode="auto">
            <a:xfrm>
              <a:off x="3493" y="2191"/>
              <a:ext cx="0" cy="317"/>
            </a:xfrm>
            <a:prstGeom prst="line">
              <a:avLst/>
            </a:prstGeom>
            <a:noFill/>
            <a:ln w="38100">
              <a:solidFill>
                <a:srgbClr val="9900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o-RO"/>
            </a:p>
          </p:txBody>
        </p:sp>
        <p:sp>
          <p:nvSpPr>
            <p:cNvPr id="45082" name="Text Box 26"/>
            <p:cNvSpPr txBox="1">
              <a:spLocks noChangeArrowheads="1"/>
            </p:cNvSpPr>
            <p:nvPr/>
          </p:nvSpPr>
          <p:spPr bwMode="auto">
            <a:xfrm>
              <a:off x="3402" y="2572"/>
              <a:ext cx="272" cy="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ro-RO" b="1">
                  <a:solidFill>
                    <a:srgbClr val="990099"/>
                  </a:solidFill>
                </a:rPr>
                <a:t>n</a:t>
              </a:r>
              <a:endParaRPr lang="ro-RO" altLang="ro-RO" b="1">
                <a:solidFill>
                  <a:srgbClr val="990099"/>
                </a:solidFill>
              </a:endParaRPr>
            </a:p>
          </p:txBody>
        </p:sp>
      </p:grpSp>
      <p:sp>
        <p:nvSpPr>
          <p:cNvPr id="45083" name="Text Box 27"/>
          <p:cNvSpPr txBox="1">
            <a:spLocks noChangeArrowheads="1"/>
          </p:cNvSpPr>
          <p:nvPr/>
        </p:nvSpPr>
        <p:spPr bwMode="auto">
          <a:xfrm>
            <a:off x="647700" y="744538"/>
            <a:ext cx="4752975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Consider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ăm iniţial spira în aşa fel încât planul ei să fie perpendicular pe liniile de câmp, fluxul magnetic prin spiră este maxim,iar normala n la suprafaţa spirei face un unghi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α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= 0 cu liniile câmpului</a:t>
            </a:r>
          </a:p>
        </p:txBody>
      </p:sp>
      <p:sp>
        <p:nvSpPr>
          <p:cNvPr id="45084" name="Text Box 28"/>
          <p:cNvSpPr txBox="1">
            <a:spLocks noChangeArrowheads="1"/>
          </p:cNvSpPr>
          <p:nvPr/>
        </p:nvSpPr>
        <p:spPr bwMode="auto">
          <a:xfrm>
            <a:off x="647700" y="2549525"/>
            <a:ext cx="47529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- Într-un interval de timp foarte scurt laturile spirei se mişcă foarte puţin, iar variaţia fluxului este nulă, deci în spiră în această poziţie nu se induce tensiune electromotoare</a:t>
            </a:r>
          </a:p>
        </p:txBody>
      </p:sp>
      <p:sp>
        <p:nvSpPr>
          <p:cNvPr id="45085" name="Text Box 29">
            <a:hlinkClick r:id="rId4"/>
          </p:cNvPr>
          <p:cNvSpPr txBox="1">
            <a:spLocks noChangeArrowheads="1"/>
          </p:cNvSpPr>
          <p:nvPr/>
        </p:nvSpPr>
        <p:spPr bwMode="auto">
          <a:xfrm>
            <a:off x="5559425" y="3028950"/>
            <a:ext cx="3906838" cy="34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ro-RO" altLang="ro-RO" b="1" dirty="0">
              <a:solidFill>
                <a:schemeClr val="accent2"/>
              </a:solidFill>
            </a:endParaRPr>
          </a:p>
        </p:txBody>
      </p:sp>
      <p:sp>
        <p:nvSpPr>
          <p:cNvPr id="45086" name="Text Box 30"/>
          <p:cNvSpPr txBox="1">
            <a:spLocks noChangeArrowheads="1"/>
          </p:cNvSpPr>
          <p:nvPr/>
        </p:nvSpPr>
        <p:spPr bwMode="auto">
          <a:xfrm>
            <a:off x="706438" y="4140200"/>
            <a:ext cx="4910137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- Pe măsură ce spira se roteşte, laturile ei taie liniile de câmp, fluxul magnetic variază şi în spiră se induce o tensiune electromotoare care atinge valoarea maximă când planul spirei devine paralel cu liniile de câmp, </a:t>
            </a:r>
          </a:p>
        </p:txBody>
      </p:sp>
      <p:sp>
        <p:nvSpPr>
          <p:cNvPr id="45087" name="Text Box 31"/>
          <p:cNvSpPr txBox="1">
            <a:spLocks noChangeArrowheads="1"/>
          </p:cNvSpPr>
          <p:nvPr/>
        </p:nvSpPr>
        <p:spPr bwMode="auto">
          <a:xfrm>
            <a:off x="706438" y="6015037"/>
            <a:ext cx="518477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- În această poziţie </a:t>
            </a:r>
            <a:r>
              <a:rPr lang="en-US" altLang="ro-RO" sz="2000" b="1">
                <a:solidFill>
                  <a:schemeClr val="tx1"/>
                </a:solidFill>
              </a:rPr>
              <a:t>fluxul magnetic este zero, varia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ţia fluxului este maximă,</a:t>
            </a:r>
            <a:r>
              <a:rPr lang="en-US" altLang="ro-RO" sz="2000" b="1">
                <a:solidFill>
                  <a:schemeClr val="tx1"/>
                </a:solidFill>
              </a:rPr>
              <a:t>  iar    </a:t>
            </a:r>
            <a:r>
              <a:rPr lang="el-GR" altLang="ro-RO" sz="2000" b="1">
                <a:solidFill>
                  <a:schemeClr val="tx1"/>
                </a:solidFill>
              </a:rPr>
              <a:t>α</a:t>
            </a:r>
            <a:r>
              <a:rPr lang="en-US" altLang="ro-RO" sz="2000" b="1">
                <a:solidFill>
                  <a:schemeClr val="tx1"/>
                </a:solidFill>
              </a:rPr>
              <a:t> = 90˚</a:t>
            </a:r>
            <a:endParaRPr lang="en-US" altLang="ro-RO" sz="2000" b="1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pSp>
        <p:nvGrpSpPr>
          <p:cNvPr id="45088" name="Group 32"/>
          <p:cNvGrpSpPr>
            <a:grpSpLocks/>
          </p:cNvGrpSpPr>
          <p:nvPr/>
        </p:nvGrpSpPr>
        <p:grpSpPr bwMode="auto">
          <a:xfrm>
            <a:off x="5628346" y="4496063"/>
            <a:ext cx="3733800" cy="2670175"/>
            <a:chOff x="1549" y="1334"/>
            <a:chExt cx="3252" cy="2094"/>
          </a:xfrm>
        </p:grpSpPr>
        <p:pic>
          <p:nvPicPr>
            <p:cNvPr id="45089" name="Picture 33" descr="generator2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9" y="1334"/>
              <a:ext cx="3252" cy="2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090" name="Line 34"/>
            <p:cNvSpPr>
              <a:spLocks noChangeShapeType="1"/>
            </p:cNvSpPr>
            <p:nvPr/>
          </p:nvSpPr>
          <p:spPr bwMode="auto">
            <a:xfrm flipH="1">
              <a:off x="2222" y="2426"/>
              <a:ext cx="318" cy="0"/>
            </a:xfrm>
            <a:prstGeom prst="line">
              <a:avLst/>
            </a:prstGeom>
            <a:noFill/>
            <a:ln w="38100">
              <a:solidFill>
                <a:srgbClr val="9900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o-RO"/>
            </a:p>
          </p:txBody>
        </p:sp>
        <p:sp>
          <p:nvSpPr>
            <p:cNvPr id="45091" name="Text Box 35"/>
            <p:cNvSpPr txBox="1">
              <a:spLocks noChangeArrowheads="1"/>
            </p:cNvSpPr>
            <p:nvPr/>
          </p:nvSpPr>
          <p:spPr bwMode="auto">
            <a:xfrm>
              <a:off x="1996" y="2309"/>
              <a:ext cx="272" cy="2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ro-RO" b="1">
                  <a:solidFill>
                    <a:srgbClr val="990099"/>
                  </a:solidFill>
                </a:rPr>
                <a:t>n</a:t>
              </a:r>
              <a:endParaRPr lang="ro-RO" altLang="ro-RO" b="1">
                <a:solidFill>
                  <a:srgbClr val="990099"/>
                </a:solidFill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5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5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3" grpId="0"/>
      <p:bldP spid="45084" grpId="0"/>
      <p:bldP spid="45085" grpId="0"/>
      <p:bldP spid="45086" grpId="0"/>
      <p:bldP spid="450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62" name="Group 10"/>
          <p:cNvGrpSpPr>
            <a:grpSpLocks/>
          </p:cNvGrpSpPr>
          <p:nvPr/>
        </p:nvGrpSpPr>
        <p:grpSpPr bwMode="auto">
          <a:xfrm>
            <a:off x="5616575" y="396875"/>
            <a:ext cx="3886200" cy="2878138"/>
            <a:chOff x="1552" y="1316"/>
            <a:chExt cx="3246" cy="2130"/>
          </a:xfrm>
        </p:grpSpPr>
        <p:pic>
          <p:nvPicPr>
            <p:cNvPr id="49163" name="Picture 11" descr="generator3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2" y="1316"/>
              <a:ext cx="3246" cy="21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164" name="Text Box 12"/>
            <p:cNvSpPr txBox="1">
              <a:spLocks noChangeArrowheads="1"/>
            </p:cNvSpPr>
            <p:nvPr/>
          </p:nvSpPr>
          <p:spPr bwMode="auto">
            <a:xfrm>
              <a:off x="2391" y="2084"/>
              <a:ext cx="273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ro-RO" b="1">
                  <a:solidFill>
                    <a:srgbClr val="990099"/>
                  </a:solidFill>
                </a:rPr>
                <a:t>n</a:t>
              </a:r>
              <a:endParaRPr lang="ro-RO" altLang="ro-RO" b="1">
                <a:solidFill>
                  <a:srgbClr val="990099"/>
                </a:solidFill>
              </a:endParaRPr>
            </a:p>
          </p:txBody>
        </p:sp>
        <p:sp>
          <p:nvSpPr>
            <p:cNvPr id="49165" name="Line 13"/>
            <p:cNvSpPr>
              <a:spLocks noChangeShapeType="1"/>
            </p:cNvSpPr>
            <p:nvPr/>
          </p:nvSpPr>
          <p:spPr bwMode="auto">
            <a:xfrm flipV="1">
              <a:off x="2631" y="2154"/>
              <a:ext cx="0" cy="272"/>
            </a:xfrm>
            <a:prstGeom prst="line">
              <a:avLst/>
            </a:prstGeom>
            <a:noFill/>
            <a:ln w="38100">
              <a:solidFill>
                <a:srgbClr val="9900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o-RO"/>
            </a:p>
          </p:txBody>
        </p:sp>
      </p:grpSp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674688" y="641350"/>
            <a:ext cx="501332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Continu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ând rotirea, laturile spirei taie din ce în ce mai puţine linii, deci tensiunea electromotoare indusă scade treptat, iar când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α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= 180° devine nulă </a:t>
            </a: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576263" y="2038350"/>
            <a:ext cx="5111750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În această poziţie fluxul magnetic este maxim, iar variaţia fluxului este zero</a:t>
            </a:r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576263" y="2890838"/>
            <a:ext cx="5184775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- Rotind în continuare spira, laturile ei taie din nou liniile de câmp, fluxul magnetic variază şi în spiră se induce o tensiune electromotoare care atinge valoarea maximă când planul spirei devine din nou paralel cu liniile de câmp, </a:t>
            </a:r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619125" y="4808538"/>
            <a:ext cx="4997450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- În această poziţie </a:t>
            </a:r>
            <a:r>
              <a:rPr lang="en-US" altLang="ro-RO" sz="2000" b="1">
                <a:solidFill>
                  <a:schemeClr val="tx1"/>
                </a:solidFill>
              </a:rPr>
              <a:t>fluxul magnetic este zero, </a:t>
            </a:r>
            <a:r>
              <a:rPr lang="el-GR" altLang="ro-RO" sz="2000" b="1">
                <a:solidFill>
                  <a:schemeClr val="tx1"/>
                </a:solidFill>
              </a:rPr>
              <a:t>α</a:t>
            </a:r>
            <a:r>
              <a:rPr lang="en-US" altLang="ro-RO" sz="2000" b="1">
                <a:solidFill>
                  <a:schemeClr val="tx1"/>
                </a:solidFill>
              </a:rPr>
              <a:t> = 270˚, iar varia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ţia  fluxului este maximă,</a:t>
            </a:r>
            <a:r>
              <a:rPr lang="en-US" altLang="ro-RO" sz="2000" b="1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719138" y="5835650"/>
            <a:ext cx="5013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Continu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ând rotirea, spira ajunge în poziţia iniţială, iar producerea tensiunii alternative se repetă</a:t>
            </a:r>
          </a:p>
        </p:txBody>
      </p:sp>
      <p:grpSp>
        <p:nvGrpSpPr>
          <p:cNvPr id="49176" name="Group 24"/>
          <p:cNvGrpSpPr>
            <a:grpSpLocks/>
          </p:cNvGrpSpPr>
          <p:nvPr/>
        </p:nvGrpSpPr>
        <p:grpSpPr bwMode="auto">
          <a:xfrm>
            <a:off x="5688013" y="3995738"/>
            <a:ext cx="3767137" cy="2808287"/>
            <a:chOff x="3583" y="2517"/>
            <a:chExt cx="2373" cy="1769"/>
          </a:xfrm>
        </p:grpSpPr>
        <p:pic>
          <p:nvPicPr>
            <p:cNvPr id="49172" name="Picture 20" descr="generator4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" y="2517"/>
              <a:ext cx="2373" cy="1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9175" name="Group 23"/>
            <p:cNvGrpSpPr>
              <a:grpSpLocks/>
            </p:cNvGrpSpPr>
            <p:nvPr/>
          </p:nvGrpSpPr>
          <p:grpSpPr bwMode="auto">
            <a:xfrm>
              <a:off x="4180" y="3239"/>
              <a:ext cx="257" cy="240"/>
              <a:chOff x="4180" y="3239"/>
              <a:chExt cx="257" cy="240"/>
            </a:xfrm>
          </p:grpSpPr>
          <p:sp>
            <p:nvSpPr>
              <p:cNvPr id="49173" name="Text Box 21"/>
              <p:cNvSpPr txBox="1">
                <a:spLocks noChangeArrowheads="1"/>
              </p:cNvSpPr>
              <p:nvPr/>
            </p:nvSpPr>
            <p:spPr bwMode="auto">
              <a:xfrm>
                <a:off x="4180" y="3239"/>
                <a:ext cx="200" cy="21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ro-RO" b="1">
                    <a:solidFill>
                      <a:srgbClr val="990099"/>
                    </a:solidFill>
                  </a:rPr>
                  <a:t>n</a:t>
                </a:r>
                <a:endParaRPr lang="ro-RO" altLang="ro-RO" b="1">
                  <a:solidFill>
                    <a:srgbClr val="990099"/>
                  </a:solidFill>
                </a:endParaRPr>
              </a:p>
            </p:txBody>
          </p:sp>
          <p:sp>
            <p:nvSpPr>
              <p:cNvPr id="49174" name="Line 22"/>
              <p:cNvSpPr>
                <a:spLocks noChangeShapeType="1"/>
              </p:cNvSpPr>
              <p:nvPr/>
            </p:nvSpPr>
            <p:spPr bwMode="auto">
              <a:xfrm rot="789044" flipV="1">
                <a:off x="4271" y="3363"/>
                <a:ext cx="166" cy="116"/>
              </a:xfrm>
              <a:prstGeom prst="line">
                <a:avLst/>
              </a:prstGeom>
              <a:noFill/>
              <a:ln w="38100">
                <a:solidFill>
                  <a:srgbClr val="990099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o-RO"/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6" grpId="0"/>
      <p:bldP spid="49167" grpId="0"/>
      <p:bldP spid="49168" grpId="0"/>
      <p:bldP spid="49169" grpId="0"/>
      <p:bldP spid="49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719138" y="600075"/>
            <a:ext cx="266541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b="1">
                <a:solidFill>
                  <a:schemeClr val="accent2"/>
                </a:solidFill>
              </a:rPr>
              <a:t>Fluxul magnetic:</a:t>
            </a:r>
            <a:endParaRPr lang="ro-RO" altLang="ro-RO" sz="2400" b="1">
              <a:solidFill>
                <a:schemeClr val="accent2"/>
              </a:solidFill>
            </a:endParaRPr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3306763" y="669925"/>
            <a:ext cx="4824412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Φ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= BScos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α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,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α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=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ω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t , iar </a:t>
            </a:r>
            <a:r>
              <a:rPr lang="el-GR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Φ</a:t>
            </a:r>
            <a:r>
              <a:rPr lang="en-US" altLang="ro-RO" sz="2000" b="1" baseline="-25000">
                <a:solidFill>
                  <a:schemeClr val="tx1"/>
                </a:solidFill>
                <a:cs typeface="Arial" panose="020B0604020202020204" pitchFamily="34" charset="0"/>
              </a:rPr>
              <a:t>max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 = BS</a:t>
            </a:r>
            <a:endParaRPr lang="el-GR" altLang="ro-RO" sz="2000" b="1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8227" name="AutoShape 35"/>
          <p:cNvSpPr>
            <a:spLocks noChangeArrowheads="1"/>
          </p:cNvSpPr>
          <p:nvPr/>
        </p:nvSpPr>
        <p:spPr bwMode="auto">
          <a:xfrm>
            <a:off x="3192463" y="1362075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3925888" y="1208088"/>
            <a:ext cx="2482850" cy="450850"/>
          </a:xfrm>
          <a:prstGeom prst="rect">
            <a:avLst/>
          </a:prstGeom>
          <a:noFill/>
          <a:ln w="1905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1EFFF"/>
                    </a:gs>
                    <a:gs pos="50000">
                      <a:schemeClr val="bg1"/>
                    </a:gs>
                    <a:gs pos="100000">
                      <a:srgbClr val="C1EFFF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Φ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 = </a:t>
            </a:r>
            <a:r>
              <a:rPr lang="el-GR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Φ</a:t>
            </a:r>
            <a:r>
              <a:rPr lang="en-US" altLang="ro-RO" sz="2400" b="1" baseline="-25000">
                <a:solidFill>
                  <a:schemeClr val="accent2"/>
                </a:solidFill>
                <a:cs typeface="Arial" panose="020B0604020202020204" pitchFamily="34" charset="0"/>
              </a:rPr>
              <a:t>max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cos</a:t>
            </a:r>
            <a:r>
              <a:rPr lang="el-GR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ω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t</a:t>
            </a:r>
            <a:endParaRPr lang="el-GR" altLang="ro-RO" sz="2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8229" name="Text Box 37"/>
          <p:cNvSpPr txBox="1">
            <a:spLocks noChangeArrowheads="1"/>
          </p:cNvSpPr>
          <p:nvPr/>
        </p:nvSpPr>
        <p:spPr bwMode="auto">
          <a:xfrm>
            <a:off x="719138" y="1795463"/>
            <a:ext cx="5329237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b="1">
                <a:solidFill>
                  <a:srgbClr val="FF3300"/>
                </a:solidFill>
              </a:rPr>
              <a:t>Tensiunea electromotoare indus</a:t>
            </a:r>
            <a:r>
              <a:rPr lang="en-US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ă</a:t>
            </a:r>
            <a:r>
              <a:rPr lang="en-US" altLang="ro-RO" sz="2400" b="1">
                <a:solidFill>
                  <a:srgbClr val="FF3300"/>
                </a:solidFill>
              </a:rPr>
              <a:t>:</a:t>
            </a:r>
            <a:endParaRPr lang="ro-RO" altLang="ro-RO" sz="2400" b="1">
              <a:solidFill>
                <a:srgbClr val="FF3300"/>
              </a:solidFill>
            </a:endParaRPr>
          </a:p>
        </p:txBody>
      </p:sp>
      <p:graphicFrame>
        <p:nvGraphicFramePr>
          <p:cNvPr id="8230" name="Object 38"/>
          <p:cNvGraphicFramePr>
            <a:graphicFrameLocks noGrp="1" noChangeAspect="1"/>
          </p:cNvGraphicFramePr>
          <p:nvPr>
            <p:ph sz="half" idx="1"/>
          </p:nvPr>
        </p:nvGraphicFramePr>
        <p:xfrm>
          <a:off x="6121400" y="1614488"/>
          <a:ext cx="29495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9" name="Equation" r:id="rId4" imgW="1523880" imgH="393480" progId="Equation.3">
                  <p:embed/>
                </p:oleObj>
              </mc:Choice>
              <mc:Fallback>
                <p:oleObj name="Equation" r:id="rId4" imgW="1523880" imgH="393480" progId="Equation.3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1400" y="1614488"/>
                        <a:ext cx="29495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74" name="Group 82"/>
          <p:cNvGraphicFramePr>
            <a:graphicFrameLocks noGrp="1"/>
          </p:cNvGraphicFramePr>
          <p:nvPr>
            <p:ph sz="half" idx="2"/>
          </p:nvPr>
        </p:nvGraphicFramePr>
        <p:xfrm>
          <a:off x="1844675" y="3346450"/>
          <a:ext cx="6481763" cy="3265489"/>
        </p:xfrm>
        <a:graphic>
          <a:graphicData uri="http://schemas.openxmlformats.org/drawingml/2006/table">
            <a:tbl>
              <a:tblPr/>
              <a:tblGrid>
                <a:gridCol w="1622425"/>
                <a:gridCol w="1616075"/>
                <a:gridCol w="1620838"/>
                <a:gridCol w="1622425"/>
              </a:tblGrid>
              <a:tr h="712788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Timpul</a:t>
                      </a:r>
                      <a:r>
                        <a:rPr kumimoji="0" lang="en-US" altLang="ro-RO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kumimoji="0" lang="ro-RO" altLang="ro-RO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Unghiul </a:t>
                      </a:r>
                      <a:r>
                        <a:rPr kumimoji="0" lang="el-GR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Fluxul </a:t>
                      </a:r>
                      <a:r>
                        <a:rPr kumimoji="0" lang="el-GR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t.e.m. indus</a:t>
                      </a: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ă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endParaRPr kumimoji="0" lang="ro-RO" altLang="ro-RO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el-GR" altLang="ro-RO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l-GR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Φ</a:t>
                      </a:r>
                      <a:r>
                        <a:rPr kumimoji="0" lang="en-US" altLang="ro-RO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90°</a:t>
                      </a:r>
                      <a:endParaRPr kumimoji="0" lang="en-US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</a:t>
                      </a:r>
                      <a:r>
                        <a:rPr kumimoji="0" lang="en-US" altLang="ro-RO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max</a:t>
                      </a:r>
                      <a:endParaRPr kumimoji="0" lang="ro-RO" altLang="ro-RO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180°</a:t>
                      </a:r>
                      <a:endParaRPr kumimoji="0" lang="en-US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l-GR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Φ</a:t>
                      </a:r>
                      <a:r>
                        <a:rPr kumimoji="0" lang="en-US" altLang="ro-RO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270°</a:t>
                      </a:r>
                      <a:endParaRPr kumimoji="0" lang="en-US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 E</a:t>
                      </a:r>
                      <a:r>
                        <a:rPr kumimoji="0" lang="en-US" altLang="ro-RO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max</a:t>
                      </a: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endParaRPr kumimoji="0" lang="ro-RO" altLang="ro-RO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6B6B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360°</a:t>
                      </a:r>
                      <a:endParaRPr kumimoji="0" lang="ro-RO" altLang="ro-RO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l-GR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Φ</a:t>
                      </a:r>
                      <a:r>
                        <a:rPr kumimoji="0" lang="en-US" altLang="ro-RO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</a:t>
                      </a:r>
                      <a:endParaRPr kumimoji="0" lang="ro-RO" altLang="ro-RO" sz="20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defRPr sz="28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1pPr>
                      <a:lvl2pPr marL="457200">
                        <a:spcAft>
                          <a:spcPts val="1138"/>
                        </a:spcAft>
                        <a:defRPr sz="24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2pPr>
                      <a:lvl3pPr marL="914400">
                        <a:spcAft>
                          <a:spcPts val="850"/>
                        </a:spcAft>
                        <a:defRPr sz="2000"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3pPr>
                      <a:lvl4pPr marL="1371600">
                        <a:spcAft>
                          <a:spcPts val="575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4pPr>
                      <a:lvl5pPr marL="1828800">
                        <a:spcAft>
                          <a:spcPts val="288"/>
                        </a:spcAft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5pPr>
                      <a:lvl6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6pPr>
                      <a:lvl7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7pPr>
                      <a:lvl8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8pPr>
                      <a:lvl9pPr defTabSz="457200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6B6B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ro-R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kumimoji="0" lang="ro-RO" altLang="ro-RO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32" name="AutoShape 40"/>
          <p:cNvSpPr>
            <a:spLocks noChangeArrowheads="1"/>
          </p:cNvSpPr>
          <p:nvPr/>
        </p:nvSpPr>
        <p:spPr bwMode="auto">
          <a:xfrm>
            <a:off x="936625" y="2689225"/>
            <a:ext cx="576263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1584325" y="2530475"/>
            <a:ext cx="2160588" cy="450850"/>
          </a:xfrm>
          <a:prstGeom prst="rect">
            <a:avLst/>
          </a:prstGeom>
          <a:noFill/>
          <a:ln w="19050">
            <a:solidFill>
              <a:srgbClr val="0099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1EFFF"/>
                    </a:gs>
                    <a:gs pos="50000">
                      <a:schemeClr val="bg1"/>
                    </a:gs>
                    <a:gs pos="100000">
                      <a:srgbClr val="C1EFFF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e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en-US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= E</a:t>
            </a:r>
            <a:r>
              <a:rPr lang="en-US" altLang="ro-RO" sz="2400" b="1" baseline="-25000">
                <a:solidFill>
                  <a:srgbClr val="FF3300"/>
                </a:solidFill>
                <a:cs typeface="Arial" panose="020B0604020202020204" pitchFamily="34" charset="0"/>
              </a:rPr>
              <a:t>max</a:t>
            </a:r>
            <a:r>
              <a:rPr lang="en-US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sin</a:t>
            </a:r>
            <a:r>
              <a:rPr lang="el-GR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ω</a:t>
            </a:r>
            <a:r>
              <a:rPr lang="en-US" altLang="ro-RO" sz="2400" b="1">
                <a:solidFill>
                  <a:srgbClr val="FF3300"/>
                </a:solidFill>
                <a:cs typeface="Arial" panose="020B0604020202020204" pitchFamily="34" charset="0"/>
              </a:rPr>
              <a:t>t</a:t>
            </a:r>
            <a:endParaRPr lang="el-GR" altLang="ro-RO" sz="2400" b="1">
              <a:solidFill>
                <a:srgbClr val="FF3300"/>
              </a:solidFill>
              <a:cs typeface="Arial" panose="020B0604020202020204" pitchFamily="34" charset="0"/>
            </a:endParaRPr>
          </a:p>
        </p:txBody>
      </p:sp>
      <p:grpSp>
        <p:nvGrpSpPr>
          <p:cNvPr id="8275" name="Group 83"/>
          <p:cNvGrpSpPr>
            <a:grpSpLocks/>
          </p:cNvGrpSpPr>
          <p:nvPr/>
        </p:nvGrpSpPr>
        <p:grpSpPr bwMode="auto">
          <a:xfrm>
            <a:off x="2255838" y="4127500"/>
            <a:ext cx="792162" cy="2374900"/>
            <a:chOff x="1088" y="2154"/>
            <a:chExt cx="460" cy="1772"/>
          </a:xfrm>
        </p:grpSpPr>
        <p:graphicFrame>
          <p:nvGraphicFramePr>
            <p:cNvPr id="8276" name="Object 84"/>
            <p:cNvGraphicFramePr>
              <a:graphicFrameLocks noChangeAspect="1"/>
            </p:cNvGraphicFramePr>
            <p:nvPr/>
          </p:nvGraphicFramePr>
          <p:xfrm>
            <a:off x="1106" y="2445"/>
            <a:ext cx="381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0" name="Equation" r:id="rId6" imgW="368280" imgH="393480" progId="Equation.3">
                    <p:embed/>
                  </p:oleObj>
                </mc:Choice>
                <mc:Fallback>
                  <p:oleObj name="Equation" r:id="rId6" imgW="368280" imgH="393480" progId="Equation.3">
                    <p:embed/>
                    <p:pic>
                      <p:nvPicPr>
                        <p:cNvPr id="0" name="Object 8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6" y="2445"/>
                          <a:ext cx="381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77" name="Object 85"/>
            <p:cNvGraphicFramePr>
              <a:graphicFrameLocks noChangeAspect="1"/>
            </p:cNvGraphicFramePr>
            <p:nvPr/>
          </p:nvGraphicFramePr>
          <p:xfrm>
            <a:off x="1088" y="2835"/>
            <a:ext cx="381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1" name="Equation" r:id="rId8" imgW="368280" imgH="393480" progId="Equation.3">
                    <p:embed/>
                  </p:oleObj>
                </mc:Choice>
                <mc:Fallback>
                  <p:oleObj name="Equation" r:id="rId8" imgW="368280" imgH="393480" progId="Equation.3">
                    <p:embed/>
                    <p:pic>
                      <p:nvPicPr>
                        <p:cNvPr id="0" name="Object 8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8" y="2835"/>
                          <a:ext cx="381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78" name="Object 86"/>
            <p:cNvGraphicFramePr>
              <a:graphicFrameLocks noChangeAspect="1"/>
            </p:cNvGraphicFramePr>
            <p:nvPr/>
          </p:nvGraphicFramePr>
          <p:xfrm>
            <a:off x="1088" y="3243"/>
            <a:ext cx="460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2" name="Equation" r:id="rId10" imgW="444240" imgH="393480" progId="Equation.3">
                    <p:embed/>
                  </p:oleObj>
                </mc:Choice>
                <mc:Fallback>
                  <p:oleObj name="Equation" r:id="rId10" imgW="444240" imgH="393480" progId="Equation.3">
                    <p:embed/>
                    <p:pic>
                      <p:nvPicPr>
                        <p:cNvPr id="0" name="Object 8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8" y="3243"/>
                          <a:ext cx="460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79" name="Object 87"/>
            <p:cNvGraphicFramePr>
              <a:graphicFrameLocks noChangeAspect="1"/>
            </p:cNvGraphicFramePr>
            <p:nvPr/>
          </p:nvGraphicFramePr>
          <p:xfrm>
            <a:off x="1134" y="3742"/>
            <a:ext cx="355" cy="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3" name="Equation" r:id="rId12" imgW="342720" imgH="177480" progId="Equation.3">
                    <p:embed/>
                  </p:oleObj>
                </mc:Choice>
                <mc:Fallback>
                  <p:oleObj name="Equation" r:id="rId12" imgW="342720" imgH="177480" progId="Equation.3">
                    <p:embed/>
                    <p:pic>
                      <p:nvPicPr>
                        <p:cNvPr id="0" name="Object 8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4" y="3742"/>
                          <a:ext cx="355" cy="1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80" name="Object 88"/>
            <p:cNvGraphicFramePr>
              <a:graphicFrameLocks noChangeAspect="1"/>
            </p:cNvGraphicFramePr>
            <p:nvPr/>
          </p:nvGraphicFramePr>
          <p:xfrm>
            <a:off x="1134" y="2154"/>
            <a:ext cx="342" cy="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04" name="Equation" r:id="rId14" imgW="330120" imgH="177480" progId="Equation.3">
                    <p:embed/>
                  </p:oleObj>
                </mc:Choice>
                <mc:Fallback>
                  <p:oleObj name="Equation" r:id="rId14" imgW="330120" imgH="177480" progId="Equation.3">
                    <p:embed/>
                    <p:pic>
                      <p:nvPicPr>
                        <p:cNvPr id="0" name="Object 8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4" y="2154"/>
                          <a:ext cx="342" cy="1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4454525" y="862013"/>
            <a:ext cx="95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400">
                <a:solidFill>
                  <a:srgbClr val="FFFF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5927725" y="862013"/>
            <a:ext cx="95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400">
                <a:solidFill>
                  <a:srgbClr val="FFFF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3709988" y="2062163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00FF00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31" name="Rectangle 19"/>
          <p:cNvSpPr>
            <a:spLocks noChangeArrowheads="1"/>
          </p:cNvSpPr>
          <p:nvPr/>
        </p:nvSpPr>
        <p:spPr bwMode="auto">
          <a:xfrm>
            <a:off x="7888288" y="2062163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00FF00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32" name="Rectangle 20"/>
          <p:cNvSpPr>
            <a:spLocks noChangeArrowheads="1"/>
          </p:cNvSpPr>
          <p:nvPr/>
        </p:nvSpPr>
        <p:spPr bwMode="auto">
          <a:xfrm>
            <a:off x="3608388" y="2527300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0000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37" name="Rectangle 25"/>
          <p:cNvSpPr>
            <a:spLocks noChangeArrowheads="1"/>
          </p:cNvSpPr>
          <p:nvPr/>
        </p:nvSpPr>
        <p:spPr bwMode="auto">
          <a:xfrm>
            <a:off x="7989888" y="2527300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0000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38" name="Rectangle 26"/>
          <p:cNvSpPr>
            <a:spLocks noChangeArrowheads="1"/>
          </p:cNvSpPr>
          <p:nvPr/>
        </p:nvSpPr>
        <p:spPr bwMode="auto">
          <a:xfrm>
            <a:off x="4602163" y="2992438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FF00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44" name="Rectangle 32"/>
          <p:cNvSpPr>
            <a:spLocks noChangeArrowheads="1"/>
          </p:cNvSpPr>
          <p:nvPr/>
        </p:nvSpPr>
        <p:spPr bwMode="auto">
          <a:xfrm>
            <a:off x="7753350" y="2992438"/>
            <a:ext cx="87313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FF00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51" name="Rectangle 39"/>
          <p:cNvSpPr>
            <a:spLocks noChangeArrowheads="1"/>
          </p:cNvSpPr>
          <p:nvPr/>
        </p:nvSpPr>
        <p:spPr bwMode="auto">
          <a:xfrm>
            <a:off x="7789863" y="3457575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00FF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52" name="Rectangle 40"/>
          <p:cNvSpPr>
            <a:spLocks noChangeArrowheads="1"/>
          </p:cNvSpPr>
          <p:nvPr/>
        </p:nvSpPr>
        <p:spPr bwMode="auto">
          <a:xfrm>
            <a:off x="3889375" y="4468813"/>
            <a:ext cx="87313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FFFF00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59" name="Rectangle 47"/>
          <p:cNvSpPr>
            <a:spLocks noChangeArrowheads="1"/>
          </p:cNvSpPr>
          <p:nvPr/>
        </p:nvSpPr>
        <p:spPr bwMode="auto">
          <a:xfrm>
            <a:off x="7853363" y="4132263"/>
            <a:ext cx="873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FFFF00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60" name="Rectangle 48"/>
          <p:cNvSpPr>
            <a:spLocks noChangeArrowheads="1"/>
          </p:cNvSpPr>
          <p:nvPr/>
        </p:nvSpPr>
        <p:spPr bwMode="auto">
          <a:xfrm>
            <a:off x="4692650" y="4805363"/>
            <a:ext cx="87313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2200">
                <a:solidFill>
                  <a:srgbClr val="FFFFFF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66" name="Rectangle 54"/>
          <p:cNvSpPr>
            <a:spLocks noChangeArrowheads="1"/>
          </p:cNvSpPr>
          <p:nvPr/>
        </p:nvSpPr>
        <p:spPr bwMode="auto">
          <a:xfrm>
            <a:off x="5038725" y="5270500"/>
            <a:ext cx="4763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100">
                <a:solidFill>
                  <a:srgbClr val="000000"/>
                </a:solidFill>
                <a:latin typeface="Tahoma" panose="020B0604030504040204" pitchFamily="34" charset="0"/>
              </a:rPr>
              <a:t> </a:t>
            </a:r>
            <a:endParaRPr lang="ro-RO" altLang="ro-RO"/>
          </a:p>
        </p:txBody>
      </p:sp>
      <p:sp>
        <p:nvSpPr>
          <p:cNvPr id="38967" name="Rectangle 55"/>
          <p:cNvSpPr>
            <a:spLocks noChangeArrowheads="1"/>
          </p:cNvSpPr>
          <p:nvPr/>
        </p:nvSpPr>
        <p:spPr bwMode="auto">
          <a:xfrm>
            <a:off x="5038725" y="5291138"/>
            <a:ext cx="31750" cy="14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ro-RO" altLang="ro-RO" sz="10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ro-RO" altLang="ro-RO"/>
          </a:p>
        </p:txBody>
      </p:sp>
      <p:sp>
        <p:nvSpPr>
          <p:cNvPr id="38980" name="Text Box 68"/>
          <p:cNvSpPr txBox="1">
            <a:spLocks noChangeArrowheads="1"/>
          </p:cNvSpPr>
          <p:nvPr/>
        </p:nvSpPr>
        <p:spPr bwMode="auto">
          <a:xfrm>
            <a:off x="2808288" y="900113"/>
            <a:ext cx="47529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ro-RO" sz="4800" b="1">
                <a:solidFill>
                  <a:schemeClr val="accent2"/>
                </a:solidFill>
                <a:latin typeface="Monotype Corsiva" panose="03010101010201010101" pitchFamily="66" charset="0"/>
              </a:rPr>
              <a:t>Reprezentare grafic</a:t>
            </a:r>
            <a:r>
              <a:rPr lang="en-US" altLang="ro-RO" sz="4800" b="1">
                <a:solidFill>
                  <a:schemeClr val="accent2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ă</a:t>
            </a:r>
          </a:p>
        </p:txBody>
      </p:sp>
      <p:grpSp>
        <p:nvGrpSpPr>
          <p:cNvPr id="38981" name="Group 69"/>
          <p:cNvGrpSpPr>
            <a:grpSpLocks/>
          </p:cNvGrpSpPr>
          <p:nvPr/>
        </p:nvGrpSpPr>
        <p:grpSpPr bwMode="auto">
          <a:xfrm>
            <a:off x="2232025" y="2124075"/>
            <a:ext cx="5730875" cy="3529013"/>
            <a:chOff x="1406" y="1338"/>
            <a:chExt cx="3610" cy="2223"/>
          </a:xfrm>
        </p:grpSpPr>
        <p:sp>
          <p:nvSpPr>
            <p:cNvPr id="38982" name="Text Box 70"/>
            <p:cNvSpPr txBox="1">
              <a:spLocks noChangeArrowheads="1"/>
            </p:cNvSpPr>
            <p:nvPr/>
          </p:nvSpPr>
          <p:spPr bwMode="auto">
            <a:xfrm>
              <a:off x="4853" y="2381"/>
              <a:ext cx="16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b">
              <a:spAutoFit/>
            </a:bodyPr>
            <a:lstStyle/>
            <a:p>
              <a:pPr hangingPunct="1">
                <a:lnSpc>
                  <a:spcPct val="100000"/>
                </a:lnSpc>
                <a:buClrTx/>
                <a:buSzTx/>
                <a:buFontTx/>
                <a:buNone/>
              </a:pPr>
              <a:r>
                <a:rPr lang="en-US" altLang="ro-RO" b="1">
                  <a:solidFill>
                    <a:schemeClr val="tx1"/>
                  </a:solidFill>
                  <a:cs typeface="Arial" panose="020B0604020202020204" pitchFamily="34" charset="0"/>
                </a:rPr>
                <a:t>t</a:t>
              </a:r>
              <a:endParaRPr lang="ro-RO" altLang="ro-RO">
                <a:solidFill>
                  <a:schemeClr val="tx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83" name="Text Box 71"/>
            <p:cNvSpPr txBox="1">
              <a:spLocks noChangeArrowheads="1"/>
            </p:cNvSpPr>
            <p:nvPr/>
          </p:nvSpPr>
          <p:spPr bwMode="auto">
            <a:xfrm>
              <a:off x="1406" y="2699"/>
              <a:ext cx="198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>
              <a:spAutoFit/>
            </a:bodyPr>
            <a:lstStyle/>
            <a:p>
              <a:pPr hangingPunct="1">
                <a:lnSpc>
                  <a:spcPct val="100000"/>
                </a:lnSpc>
                <a:buClrTx/>
                <a:buSzTx/>
                <a:buFontTx/>
                <a:buNone/>
              </a:pPr>
              <a:r>
                <a:rPr lang="en-US" altLang="ro-RO" b="1">
                  <a:solidFill>
                    <a:schemeClr val="tx1"/>
                  </a:solidFill>
                  <a:cs typeface="Arial" panose="020B0604020202020204" pitchFamily="34" charset="0"/>
                </a:rPr>
                <a:t>0</a:t>
              </a:r>
              <a:endParaRPr lang="ro-RO" altLang="ro-RO">
                <a:solidFill>
                  <a:schemeClr val="tx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84" name="Line 72"/>
            <p:cNvSpPr>
              <a:spLocks noChangeShapeType="1"/>
            </p:cNvSpPr>
            <p:nvPr/>
          </p:nvSpPr>
          <p:spPr bwMode="auto">
            <a:xfrm>
              <a:off x="1633" y="2654"/>
              <a:ext cx="33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/>
            <a:lstStyle/>
            <a:p>
              <a:endParaRPr lang="ro-RO"/>
            </a:p>
          </p:txBody>
        </p:sp>
        <p:sp>
          <p:nvSpPr>
            <p:cNvPr id="38985" name="Line 73"/>
            <p:cNvSpPr>
              <a:spLocks noChangeShapeType="1"/>
            </p:cNvSpPr>
            <p:nvPr/>
          </p:nvSpPr>
          <p:spPr bwMode="auto">
            <a:xfrm flipV="1">
              <a:off x="1635" y="1338"/>
              <a:ext cx="0" cy="222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/>
            <a:lstStyle/>
            <a:p>
              <a:endParaRPr lang="ro-RO"/>
            </a:p>
          </p:txBody>
        </p:sp>
        <p:graphicFrame>
          <p:nvGraphicFramePr>
            <p:cNvPr id="38986" name="Object 74"/>
            <p:cNvGraphicFramePr>
              <a:graphicFrameLocks noChangeAspect="1"/>
            </p:cNvGraphicFramePr>
            <p:nvPr/>
          </p:nvGraphicFramePr>
          <p:xfrm>
            <a:off x="2222" y="2699"/>
            <a:ext cx="191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17" name="Equation" r:id="rId4" imgW="164880" imgH="393480" progId="Equation.3">
                    <p:embed/>
                  </p:oleObj>
                </mc:Choice>
                <mc:Fallback>
                  <p:oleObj name="Equation" r:id="rId4" imgW="164880" imgH="393480" progId="Equation.3">
                    <p:embed/>
                    <p:pic>
                      <p:nvPicPr>
                        <p:cNvPr id="0" name="Object 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22" y="2699"/>
                          <a:ext cx="191" cy="4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987" name="Object 75"/>
            <p:cNvGraphicFramePr>
              <a:graphicFrameLocks noChangeAspect="1"/>
            </p:cNvGraphicFramePr>
            <p:nvPr/>
          </p:nvGraphicFramePr>
          <p:xfrm>
            <a:off x="2985" y="2689"/>
            <a:ext cx="191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18" name="Equation" r:id="rId6" imgW="164880" imgH="393480" progId="Equation.3">
                    <p:embed/>
                  </p:oleObj>
                </mc:Choice>
                <mc:Fallback>
                  <p:oleObj name="Equation" r:id="rId6" imgW="164880" imgH="393480" progId="Equation.3">
                    <p:embed/>
                    <p:pic>
                      <p:nvPicPr>
                        <p:cNvPr id="0" name="Object 7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" y="2689"/>
                          <a:ext cx="191" cy="4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988" name="Object 76"/>
            <p:cNvGraphicFramePr>
              <a:graphicFrameLocks noChangeAspect="1"/>
            </p:cNvGraphicFramePr>
            <p:nvPr/>
          </p:nvGraphicFramePr>
          <p:xfrm>
            <a:off x="3719" y="2707"/>
            <a:ext cx="279" cy="4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19" name="Equation" r:id="rId8" imgW="241200" imgH="393480" progId="Equation.3">
                    <p:embed/>
                  </p:oleObj>
                </mc:Choice>
                <mc:Fallback>
                  <p:oleObj name="Equation" r:id="rId8" imgW="241200" imgH="393480" progId="Equation.3">
                    <p:embed/>
                    <p:pic>
                      <p:nvPicPr>
                        <p:cNvPr id="0" name="Object 7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19" y="2707"/>
                          <a:ext cx="279" cy="4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989" name="Object 77"/>
            <p:cNvGraphicFramePr>
              <a:graphicFrameLocks noChangeAspect="1"/>
            </p:cNvGraphicFramePr>
            <p:nvPr/>
          </p:nvGraphicFramePr>
          <p:xfrm>
            <a:off x="4455" y="2699"/>
            <a:ext cx="162" cy="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20" name="Equation" r:id="rId10" imgW="139680" imgH="164880" progId="Equation.3">
                    <p:embed/>
                  </p:oleObj>
                </mc:Choice>
                <mc:Fallback>
                  <p:oleObj name="Equation" r:id="rId10" imgW="139680" imgH="164880" progId="Equation.3">
                    <p:embed/>
                    <p:pic>
                      <p:nvPicPr>
                        <p:cNvPr id="0" name="Object 7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55" y="2699"/>
                          <a:ext cx="162" cy="1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990" name="Group 78"/>
          <p:cNvGrpSpPr>
            <a:grpSpLocks/>
          </p:cNvGrpSpPr>
          <p:nvPr/>
        </p:nvGrpSpPr>
        <p:grpSpPr bwMode="auto">
          <a:xfrm>
            <a:off x="1755775" y="2627313"/>
            <a:ext cx="5476875" cy="3041650"/>
            <a:chOff x="1106" y="1655"/>
            <a:chExt cx="3450" cy="1916"/>
          </a:xfrm>
        </p:grpSpPr>
        <p:sp>
          <p:nvSpPr>
            <p:cNvPr id="38991" name="Freeform 79"/>
            <p:cNvSpPr>
              <a:spLocks/>
            </p:cNvSpPr>
            <p:nvPr/>
          </p:nvSpPr>
          <p:spPr bwMode="auto">
            <a:xfrm>
              <a:off x="1634" y="1799"/>
              <a:ext cx="2922" cy="1686"/>
            </a:xfrm>
            <a:custGeom>
              <a:avLst/>
              <a:gdLst>
                <a:gd name="T0" fmla="*/ 7 w 487"/>
                <a:gd name="T1" fmla="*/ 1 h 281"/>
                <a:gd name="T2" fmla="*/ 20 w 487"/>
                <a:gd name="T3" fmla="*/ 5 h 281"/>
                <a:gd name="T4" fmla="*/ 33 w 487"/>
                <a:gd name="T5" fmla="*/ 13 h 281"/>
                <a:gd name="T6" fmla="*/ 47 w 487"/>
                <a:gd name="T7" fmla="*/ 25 h 281"/>
                <a:gd name="T8" fmla="*/ 60 w 487"/>
                <a:gd name="T9" fmla="*/ 41 h 281"/>
                <a:gd name="T10" fmla="*/ 73 w 487"/>
                <a:gd name="T11" fmla="*/ 60 h 281"/>
                <a:gd name="T12" fmla="*/ 87 w 487"/>
                <a:gd name="T13" fmla="*/ 81 h 281"/>
                <a:gd name="T14" fmla="*/ 100 w 487"/>
                <a:gd name="T15" fmla="*/ 104 h 281"/>
                <a:gd name="T16" fmla="*/ 113 w 487"/>
                <a:gd name="T17" fmla="*/ 128 h 281"/>
                <a:gd name="T18" fmla="*/ 127 w 487"/>
                <a:gd name="T19" fmla="*/ 153 h 281"/>
                <a:gd name="T20" fmla="*/ 140 w 487"/>
                <a:gd name="T21" fmla="*/ 177 h 281"/>
                <a:gd name="T22" fmla="*/ 153 w 487"/>
                <a:gd name="T23" fmla="*/ 200 h 281"/>
                <a:gd name="T24" fmla="*/ 167 w 487"/>
                <a:gd name="T25" fmla="*/ 221 h 281"/>
                <a:gd name="T26" fmla="*/ 180 w 487"/>
                <a:gd name="T27" fmla="*/ 240 h 281"/>
                <a:gd name="T28" fmla="*/ 193 w 487"/>
                <a:gd name="T29" fmla="*/ 256 h 281"/>
                <a:gd name="T30" fmla="*/ 207 w 487"/>
                <a:gd name="T31" fmla="*/ 268 h 281"/>
                <a:gd name="T32" fmla="*/ 220 w 487"/>
                <a:gd name="T33" fmla="*/ 276 h 281"/>
                <a:gd name="T34" fmla="*/ 233 w 487"/>
                <a:gd name="T35" fmla="*/ 280 h 281"/>
                <a:gd name="T36" fmla="*/ 247 w 487"/>
                <a:gd name="T37" fmla="*/ 280 h 281"/>
                <a:gd name="T38" fmla="*/ 260 w 487"/>
                <a:gd name="T39" fmla="*/ 276 h 281"/>
                <a:gd name="T40" fmla="*/ 274 w 487"/>
                <a:gd name="T41" fmla="*/ 268 h 281"/>
                <a:gd name="T42" fmla="*/ 287 w 487"/>
                <a:gd name="T43" fmla="*/ 256 h 281"/>
                <a:gd name="T44" fmla="*/ 300 w 487"/>
                <a:gd name="T45" fmla="*/ 240 h 281"/>
                <a:gd name="T46" fmla="*/ 314 w 487"/>
                <a:gd name="T47" fmla="*/ 221 h 281"/>
                <a:gd name="T48" fmla="*/ 327 w 487"/>
                <a:gd name="T49" fmla="*/ 200 h 281"/>
                <a:gd name="T50" fmla="*/ 340 w 487"/>
                <a:gd name="T51" fmla="*/ 177 h 281"/>
                <a:gd name="T52" fmla="*/ 354 w 487"/>
                <a:gd name="T53" fmla="*/ 153 h 281"/>
                <a:gd name="T54" fmla="*/ 367 w 487"/>
                <a:gd name="T55" fmla="*/ 128 h 281"/>
                <a:gd name="T56" fmla="*/ 380 w 487"/>
                <a:gd name="T57" fmla="*/ 104 h 281"/>
                <a:gd name="T58" fmla="*/ 394 w 487"/>
                <a:gd name="T59" fmla="*/ 81 h 281"/>
                <a:gd name="T60" fmla="*/ 407 w 487"/>
                <a:gd name="T61" fmla="*/ 60 h 281"/>
                <a:gd name="T62" fmla="*/ 420 w 487"/>
                <a:gd name="T63" fmla="*/ 41 h 281"/>
                <a:gd name="T64" fmla="*/ 434 w 487"/>
                <a:gd name="T65" fmla="*/ 25 h 281"/>
                <a:gd name="T66" fmla="*/ 447 w 487"/>
                <a:gd name="T67" fmla="*/ 13 h 281"/>
                <a:gd name="T68" fmla="*/ 460 w 487"/>
                <a:gd name="T69" fmla="*/ 5 h 281"/>
                <a:gd name="T70" fmla="*/ 474 w 487"/>
                <a:gd name="T71" fmla="*/ 1 h 281"/>
                <a:gd name="T72" fmla="*/ 487 w 487"/>
                <a:gd name="T73" fmla="*/ 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281">
                  <a:moveTo>
                    <a:pt x="0" y="0"/>
                  </a:moveTo>
                  <a:lnTo>
                    <a:pt x="7" y="1"/>
                  </a:lnTo>
                  <a:lnTo>
                    <a:pt x="13" y="2"/>
                  </a:lnTo>
                  <a:lnTo>
                    <a:pt x="20" y="5"/>
                  </a:lnTo>
                  <a:lnTo>
                    <a:pt x="27" y="9"/>
                  </a:lnTo>
                  <a:lnTo>
                    <a:pt x="33" y="13"/>
                  </a:lnTo>
                  <a:lnTo>
                    <a:pt x="40" y="19"/>
                  </a:lnTo>
                  <a:lnTo>
                    <a:pt x="47" y="25"/>
                  </a:lnTo>
                  <a:lnTo>
                    <a:pt x="53" y="33"/>
                  </a:lnTo>
                  <a:lnTo>
                    <a:pt x="60" y="41"/>
                  </a:lnTo>
                  <a:lnTo>
                    <a:pt x="67" y="50"/>
                  </a:lnTo>
                  <a:lnTo>
                    <a:pt x="73" y="60"/>
                  </a:lnTo>
                  <a:lnTo>
                    <a:pt x="80" y="70"/>
                  </a:lnTo>
                  <a:lnTo>
                    <a:pt x="87" y="81"/>
                  </a:lnTo>
                  <a:lnTo>
                    <a:pt x="93" y="92"/>
                  </a:lnTo>
                  <a:lnTo>
                    <a:pt x="100" y="104"/>
                  </a:lnTo>
                  <a:lnTo>
                    <a:pt x="107" y="116"/>
                  </a:lnTo>
                  <a:lnTo>
                    <a:pt x="113" y="128"/>
                  </a:lnTo>
                  <a:lnTo>
                    <a:pt x="120" y="141"/>
                  </a:lnTo>
                  <a:lnTo>
                    <a:pt x="127" y="153"/>
                  </a:lnTo>
                  <a:lnTo>
                    <a:pt x="133" y="165"/>
                  </a:lnTo>
                  <a:lnTo>
                    <a:pt x="140" y="177"/>
                  </a:lnTo>
                  <a:lnTo>
                    <a:pt x="147" y="189"/>
                  </a:lnTo>
                  <a:lnTo>
                    <a:pt x="153" y="200"/>
                  </a:lnTo>
                  <a:lnTo>
                    <a:pt x="160" y="211"/>
                  </a:lnTo>
                  <a:lnTo>
                    <a:pt x="167" y="221"/>
                  </a:lnTo>
                  <a:lnTo>
                    <a:pt x="173" y="231"/>
                  </a:lnTo>
                  <a:lnTo>
                    <a:pt x="180" y="240"/>
                  </a:lnTo>
                  <a:lnTo>
                    <a:pt x="187" y="248"/>
                  </a:lnTo>
                  <a:lnTo>
                    <a:pt x="193" y="256"/>
                  </a:lnTo>
                  <a:lnTo>
                    <a:pt x="200" y="262"/>
                  </a:lnTo>
                  <a:lnTo>
                    <a:pt x="207" y="268"/>
                  </a:lnTo>
                  <a:lnTo>
                    <a:pt x="213" y="272"/>
                  </a:lnTo>
                  <a:lnTo>
                    <a:pt x="220" y="276"/>
                  </a:lnTo>
                  <a:lnTo>
                    <a:pt x="227" y="279"/>
                  </a:lnTo>
                  <a:lnTo>
                    <a:pt x="233" y="280"/>
                  </a:lnTo>
                  <a:lnTo>
                    <a:pt x="240" y="281"/>
                  </a:lnTo>
                  <a:lnTo>
                    <a:pt x="247" y="280"/>
                  </a:lnTo>
                  <a:lnTo>
                    <a:pt x="254" y="279"/>
                  </a:lnTo>
                  <a:lnTo>
                    <a:pt x="260" y="276"/>
                  </a:lnTo>
                  <a:lnTo>
                    <a:pt x="267" y="272"/>
                  </a:lnTo>
                  <a:lnTo>
                    <a:pt x="274" y="268"/>
                  </a:lnTo>
                  <a:lnTo>
                    <a:pt x="280" y="262"/>
                  </a:lnTo>
                  <a:lnTo>
                    <a:pt x="287" y="256"/>
                  </a:lnTo>
                  <a:lnTo>
                    <a:pt x="294" y="248"/>
                  </a:lnTo>
                  <a:lnTo>
                    <a:pt x="300" y="240"/>
                  </a:lnTo>
                  <a:lnTo>
                    <a:pt x="307" y="231"/>
                  </a:lnTo>
                  <a:lnTo>
                    <a:pt x="314" y="221"/>
                  </a:lnTo>
                  <a:lnTo>
                    <a:pt x="320" y="211"/>
                  </a:lnTo>
                  <a:lnTo>
                    <a:pt x="327" y="200"/>
                  </a:lnTo>
                  <a:lnTo>
                    <a:pt x="334" y="189"/>
                  </a:lnTo>
                  <a:lnTo>
                    <a:pt x="340" y="177"/>
                  </a:lnTo>
                  <a:lnTo>
                    <a:pt x="347" y="165"/>
                  </a:lnTo>
                  <a:lnTo>
                    <a:pt x="354" y="153"/>
                  </a:lnTo>
                  <a:lnTo>
                    <a:pt x="360" y="141"/>
                  </a:lnTo>
                  <a:lnTo>
                    <a:pt x="367" y="128"/>
                  </a:lnTo>
                  <a:lnTo>
                    <a:pt x="374" y="116"/>
                  </a:lnTo>
                  <a:lnTo>
                    <a:pt x="380" y="104"/>
                  </a:lnTo>
                  <a:lnTo>
                    <a:pt x="387" y="92"/>
                  </a:lnTo>
                  <a:lnTo>
                    <a:pt x="394" y="81"/>
                  </a:lnTo>
                  <a:lnTo>
                    <a:pt x="400" y="70"/>
                  </a:lnTo>
                  <a:lnTo>
                    <a:pt x="407" y="60"/>
                  </a:lnTo>
                  <a:lnTo>
                    <a:pt x="414" y="50"/>
                  </a:lnTo>
                  <a:lnTo>
                    <a:pt x="420" y="41"/>
                  </a:lnTo>
                  <a:lnTo>
                    <a:pt x="427" y="33"/>
                  </a:lnTo>
                  <a:lnTo>
                    <a:pt x="434" y="25"/>
                  </a:lnTo>
                  <a:lnTo>
                    <a:pt x="440" y="19"/>
                  </a:lnTo>
                  <a:lnTo>
                    <a:pt x="447" y="13"/>
                  </a:lnTo>
                  <a:lnTo>
                    <a:pt x="454" y="9"/>
                  </a:lnTo>
                  <a:lnTo>
                    <a:pt x="460" y="5"/>
                  </a:lnTo>
                  <a:lnTo>
                    <a:pt x="467" y="2"/>
                  </a:lnTo>
                  <a:lnTo>
                    <a:pt x="474" y="1"/>
                  </a:lnTo>
                  <a:lnTo>
                    <a:pt x="480" y="0"/>
                  </a:lnTo>
                  <a:lnTo>
                    <a:pt x="487" y="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o-RO"/>
            </a:p>
          </p:txBody>
        </p:sp>
        <p:sp>
          <p:nvSpPr>
            <p:cNvPr id="38992" name="Text Box 80"/>
            <p:cNvSpPr txBox="1">
              <a:spLocks noChangeArrowheads="1"/>
            </p:cNvSpPr>
            <p:nvPr/>
          </p:nvSpPr>
          <p:spPr bwMode="auto">
            <a:xfrm>
              <a:off x="1187" y="1655"/>
              <a:ext cx="58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altLang="ro-RO" sz="2000" b="1">
                  <a:solidFill>
                    <a:srgbClr val="FF3300"/>
                  </a:solidFill>
                  <a:cs typeface="Arial" panose="020B0604020202020204" pitchFamily="34" charset="0"/>
                </a:rPr>
                <a:t>Φ</a:t>
              </a:r>
              <a:r>
                <a:rPr lang="en-US" altLang="ro-RO" sz="2000" b="1" baseline="-25000">
                  <a:solidFill>
                    <a:srgbClr val="FF3300"/>
                  </a:solidFill>
                  <a:cs typeface="Arial" panose="020B0604020202020204" pitchFamily="34" charset="0"/>
                </a:rPr>
                <a:t>max</a:t>
              </a:r>
              <a:endParaRPr lang="el-GR" altLang="ro-RO" sz="2000" b="1">
                <a:solidFill>
                  <a:srgbClr val="FF33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93" name="Line 81"/>
            <p:cNvSpPr>
              <a:spLocks noChangeShapeType="1"/>
            </p:cNvSpPr>
            <p:nvPr/>
          </p:nvSpPr>
          <p:spPr bwMode="auto">
            <a:xfrm flipH="1">
              <a:off x="1641" y="3497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o-RO"/>
            </a:p>
          </p:txBody>
        </p:sp>
        <p:sp>
          <p:nvSpPr>
            <p:cNvPr id="38994" name="Text Box 82"/>
            <p:cNvSpPr txBox="1">
              <a:spLocks noChangeArrowheads="1"/>
            </p:cNvSpPr>
            <p:nvPr/>
          </p:nvSpPr>
          <p:spPr bwMode="auto">
            <a:xfrm>
              <a:off x="1106" y="3334"/>
              <a:ext cx="58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ro-RO" sz="2000" b="1">
                  <a:solidFill>
                    <a:srgbClr val="FF3300"/>
                  </a:solidFill>
                  <a:cs typeface="Arial" panose="020B0604020202020204" pitchFamily="34" charset="0"/>
                </a:rPr>
                <a:t>- </a:t>
              </a:r>
              <a:r>
                <a:rPr lang="el-GR" altLang="ro-RO" sz="2000" b="1">
                  <a:solidFill>
                    <a:srgbClr val="FF3300"/>
                  </a:solidFill>
                  <a:cs typeface="Arial" panose="020B0604020202020204" pitchFamily="34" charset="0"/>
                </a:rPr>
                <a:t>Φ</a:t>
              </a:r>
              <a:r>
                <a:rPr lang="en-US" altLang="ro-RO" sz="2000" b="1" baseline="-25000">
                  <a:solidFill>
                    <a:srgbClr val="FF3300"/>
                  </a:solidFill>
                  <a:cs typeface="Arial" panose="020B0604020202020204" pitchFamily="34" charset="0"/>
                </a:rPr>
                <a:t>max</a:t>
              </a:r>
              <a:endParaRPr lang="el-GR" altLang="ro-RO" sz="2000" b="1">
                <a:solidFill>
                  <a:srgbClr val="FF33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8995" name="Group 83"/>
          <p:cNvGrpSpPr>
            <a:grpSpLocks/>
          </p:cNvGrpSpPr>
          <p:nvPr/>
        </p:nvGrpSpPr>
        <p:grpSpPr bwMode="auto">
          <a:xfrm>
            <a:off x="1770063" y="3117850"/>
            <a:ext cx="5462587" cy="2017713"/>
            <a:chOff x="1115" y="1964"/>
            <a:chExt cx="3441" cy="1271"/>
          </a:xfrm>
        </p:grpSpPr>
        <p:sp>
          <p:nvSpPr>
            <p:cNvPr id="38996" name="Line 84"/>
            <p:cNvSpPr>
              <a:spLocks noChangeShapeType="1"/>
            </p:cNvSpPr>
            <p:nvPr/>
          </p:nvSpPr>
          <p:spPr bwMode="auto">
            <a:xfrm flipH="1">
              <a:off x="1633" y="3152"/>
              <a:ext cx="222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o-RO"/>
            </a:p>
          </p:txBody>
        </p:sp>
        <p:grpSp>
          <p:nvGrpSpPr>
            <p:cNvPr id="38997" name="Group 85"/>
            <p:cNvGrpSpPr>
              <a:grpSpLocks/>
            </p:cNvGrpSpPr>
            <p:nvPr/>
          </p:nvGrpSpPr>
          <p:grpSpPr bwMode="auto">
            <a:xfrm>
              <a:off x="1214" y="1964"/>
              <a:ext cx="3342" cy="1185"/>
              <a:chOff x="1214" y="1964"/>
              <a:chExt cx="3342" cy="1185"/>
            </a:xfrm>
          </p:grpSpPr>
          <p:sp>
            <p:nvSpPr>
              <p:cNvPr id="38998" name="Freeform 86"/>
              <p:cNvSpPr>
                <a:spLocks/>
              </p:cNvSpPr>
              <p:nvPr/>
            </p:nvSpPr>
            <p:spPr bwMode="auto">
              <a:xfrm>
                <a:off x="1634" y="2135"/>
                <a:ext cx="2922" cy="1014"/>
              </a:xfrm>
              <a:custGeom>
                <a:avLst/>
                <a:gdLst>
                  <a:gd name="T0" fmla="*/ 7 w 487"/>
                  <a:gd name="T1" fmla="*/ 77 h 169"/>
                  <a:gd name="T2" fmla="*/ 20 w 487"/>
                  <a:gd name="T3" fmla="*/ 63 h 169"/>
                  <a:gd name="T4" fmla="*/ 33 w 487"/>
                  <a:gd name="T5" fmla="*/ 49 h 169"/>
                  <a:gd name="T6" fmla="*/ 47 w 487"/>
                  <a:gd name="T7" fmla="*/ 36 h 169"/>
                  <a:gd name="T8" fmla="*/ 60 w 487"/>
                  <a:gd name="T9" fmla="*/ 25 h 169"/>
                  <a:gd name="T10" fmla="*/ 73 w 487"/>
                  <a:gd name="T11" fmla="*/ 15 h 169"/>
                  <a:gd name="T12" fmla="*/ 87 w 487"/>
                  <a:gd name="T13" fmla="*/ 8 h 169"/>
                  <a:gd name="T14" fmla="*/ 100 w 487"/>
                  <a:gd name="T15" fmla="*/ 3 h 169"/>
                  <a:gd name="T16" fmla="*/ 113 w 487"/>
                  <a:gd name="T17" fmla="*/ 1 h 169"/>
                  <a:gd name="T18" fmla="*/ 127 w 487"/>
                  <a:gd name="T19" fmla="*/ 1 h 169"/>
                  <a:gd name="T20" fmla="*/ 140 w 487"/>
                  <a:gd name="T21" fmla="*/ 3 h 169"/>
                  <a:gd name="T22" fmla="*/ 153 w 487"/>
                  <a:gd name="T23" fmla="*/ 8 h 169"/>
                  <a:gd name="T24" fmla="*/ 167 w 487"/>
                  <a:gd name="T25" fmla="*/ 15 h 169"/>
                  <a:gd name="T26" fmla="*/ 180 w 487"/>
                  <a:gd name="T27" fmla="*/ 25 h 169"/>
                  <a:gd name="T28" fmla="*/ 193 w 487"/>
                  <a:gd name="T29" fmla="*/ 36 h 169"/>
                  <a:gd name="T30" fmla="*/ 207 w 487"/>
                  <a:gd name="T31" fmla="*/ 49 h 169"/>
                  <a:gd name="T32" fmla="*/ 220 w 487"/>
                  <a:gd name="T33" fmla="*/ 63 h 169"/>
                  <a:gd name="T34" fmla="*/ 233 w 487"/>
                  <a:gd name="T35" fmla="*/ 77 h 169"/>
                  <a:gd name="T36" fmla="*/ 247 w 487"/>
                  <a:gd name="T37" fmla="*/ 92 h 169"/>
                  <a:gd name="T38" fmla="*/ 260 w 487"/>
                  <a:gd name="T39" fmla="*/ 106 h 169"/>
                  <a:gd name="T40" fmla="*/ 274 w 487"/>
                  <a:gd name="T41" fmla="*/ 120 h 169"/>
                  <a:gd name="T42" fmla="*/ 287 w 487"/>
                  <a:gd name="T43" fmla="*/ 133 h 169"/>
                  <a:gd name="T44" fmla="*/ 300 w 487"/>
                  <a:gd name="T45" fmla="*/ 144 h 169"/>
                  <a:gd name="T46" fmla="*/ 314 w 487"/>
                  <a:gd name="T47" fmla="*/ 154 h 169"/>
                  <a:gd name="T48" fmla="*/ 327 w 487"/>
                  <a:gd name="T49" fmla="*/ 161 h 169"/>
                  <a:gd name="T50" fmla="*/ 340 w 487"/>
                  <a:gd name="T51" fmla="*/ 166 h 169"/>
                  <a:gd name="T52" fmla="*/ 354 w 487"/>
                  <a:gd name="T53" fmla="*/ 168 h 169"/>
                  <a:gd name="T54" fmla="*/ 367 w 487"/>
                  <a:gd name="T55" fmla="*/ 168 h 169"/>
                  <a:gd name="T56" fmla="*/ 380 w 487"/>
                  <a:gd name="T57" fmla="*/ 166 h 169"/>
                  <a:gd name="T58" fmla="*/ 394 w 487"/>
                  <a:gd name="T59" fmla="*/ 161 h 169"/>
                  <a:gd name="T60" fmla="*/ 407 w 487"/>
                  <a:gd name="T61" fmla="*/ 154 h 169"/>
                  <a:gd name="T62" fmla="*/ 420 w 487"/>
                  <a:gd name="T63" fmla="*/ 144 h 169"/>
                  <a:gd name="T64" fmla="*/ 434 w 487"/>
                  <a:gd name="T65" fmla="*/ 133 h 169"/>
                  <a:gd name="T66" fmla="*/ 447 w 487"/>
                  <a:gd name="T67" fmla="*/ 120 h 169"/>
                  <a:gd name="T68" fmla="*/ 460 w 487"/>
                  <a:gd name="T69" fmla="*/ 106 h 169"/>
                  <a:gd name="T70" fmla="*/ 474 w 487"/>
                  <a:gd name="T71" fmla="*/ 92 h 169"/>
                  <a:gd name="T72" fmla="*/ 487 w 487"/>
                  <a:gd name="T73" fmla="*/ 77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7" h="169">
                    <a:moveTo>
                      <a:pt x="0" y="85"/>
                    </a:moveTo>
                    <a:lnTo>
                      <a:pt x="7" y="77"/>
                    </a:lnTo>
                    <a:lnTo>
                      <a:pt x="13" y="70"/>
                    </a:lnTo>
                    <a:lnTo>
                      <a:pt x="20" y="63"/>
                    </a:lnTo>
                    <a:lnTo>
                      <a:pt x="27" y="56"/>
                    </a:lnTo>
                    <a:lnTo>
                      <a:pt x="33" y="49"/>
                    </a:lnTo>
                    <a:lnTo>
                      <a:pt x="40" y="42"/>
                    </a:lnTo>
                    <a:lnTo>
                      <a:pt x="47" y="36"/>
                    </a:lnTo>
                    <a:lnTo>
                      <a:pt x="53" y="30"/>
                    </a:lnTo>
                    <a:lnTo>
                      <a:pt x="60" y="25"/>
                    </a:lnTo>
                    <a:lnTo>
                      <a:pt x="67" y="20"/>
                    </a:lnTo>
                    <a:lnTo>
                      <a:pt x="73" y="15"/>
                    </a:lnTo>
                    <a:lnTo>
                      <a:pt x="80" y="12"/>
                    </a:lnTo>
                    <a:lnTo>
                      <a:pt x="87" y="8"/>
                    </a:lnTo>
                    <a:lnTo>
                      <a:pt x="93" y="5"/>
                    </a:lnTo>
                    <a:lnTo>
                      <a:pt x="100" y="3"/>
                    </a:lnTo>
                    <a:lnTo>
                      <a:pt x="107" y="2"/>
                    </a:lnTo>
                    <a:lnTo>
                      <a:pt x="113" y="1"/>
                    </a:lnTo>
                    <a:lnTo>
                      <a:pt x="120" y="0"/>
                    </a:lnTo>
                    <a:lnTo>
                      <a:pt x="127" y="1"/>
                    </a:lnTo>
                    <a:lnTo>
                      <a:pt x="133" y="2"/>
                    </a:lnTo>
                    <a:lnTo>
                      <a:pt x="140" y="3"/>
                    </a:lnTo>
                    <a:lnTo>
                      <a:pt x="147" y="5"/>
                    </a:lnTo>
                    <a:lnTo>
                      <a:pt x="153" y="8"/>
                    </a:lnTo>
                    <a:lnTo>
                      <a:pt x="160" y="12"/>
                    </a:lnTo>
                    <a:lnTo>
                      <a:pt x="167" y="15"/>
                    </a:lnTo>
                    <a:lnTo>
                      <a:pt x="173" y="20"/>
                    </a:lnTo>
                    <a:lnTo>
                      <a:pt x="180" y="25"/>
                    </a:lnTo>
                    <a:lnTo>
                      <a:pt x="187" y="30"/>
                    </a:lnTo>
                    <a:lnTo>
                      <a:pt x="193" y="36"/>
                    </a:lnTo>
                    <a:lnTo>
                      <a:pt x="200" y="42"/>
                    </a:lnTo>
                    <a:lnTo>
                      <a:pt x="207" y="49"/>
                    </a:lnTo>
                    <a:lnTo>
                      <a:pt x="213" y="56"/>
                    </a:lnTo>
                    <a:lnTo>
                      <a:pt x="220" y="63"/>
                    </a:lnTo>
                    <a:lnTo>
                      <a:pt x="227" y="70"/>
                    </a:lnTo>
                    <a:lnTo>
                      <a:pt x="233" y="77"/>
                    </a:lnTo>
                    <a:lnTo>
                      <a:pt x="240" y="85"/>
                    </a:lnTo>
                    <a:lnTo>
                      <a:pt x="247" y="92"/>
                    </a:lnTo>
                    <a:lnTo>
                      <a:pt x="254" y="99"/>
                    </a:lnTo>
                    <a:lnTo>
                      <a:pt x="260" y="106"/>
                    </a:lnTo>
                    <a:lnTo>
                      <a:pt x="267" y="113"/>
                    </a:lnTo>
                    <a:lnTo>
                      <a:pt x="274" y="120"/>
                    </a:lnTo>
                    <a:lnTo>
                      <a:pt x="280" y="127"/>
                    </a:lnTo>
                    <a:lnTo>
                      <a:pt x="287" y="133"/>
                    </a:lnTo>
                    <a:lnTo>
                      <a:pt x="294" y="139"/>
                    </a:lnTo>
                    <a:lnTo>
                      <a:pt x="300" y="144"/>
                    </a:lnTo>
                    <a:lnTo>
                      <a:pt x="307" y="149"/>
                    </a:lnTo>
                    <a:lnTo>
                      <a:pt x="314" y="154"/>
                    </a:lnTo>
                    <a:lnTo>
                      <a:pt x="320" y="157"/>
                    </a:lnTo>
                    <a:lnTo>
                      <a:pt x="327" y="161"/>
                    </a:lnTo>
                    <a:lnTo>
                      <a:pt x="334" y="164"/>
                    </a:lnTo>
                    <a:lnTo>
                      <a:pt x="340" y="166"/>
                    </a:lnTo>
                    <a:lnTo>
                      <a:pt x="347" y="167"/>
                    </a:lnTo>
                    <a:lnTo>
                      <a:pt x="354" y="168"/>
                    </a:lnTo>
                    <a:lnTo>
                      <a:pt x="360" y="169"/>
                    </a:lnTo>
                    <a:lnTo>
                      <a:pt x="367" y="168"/>
                    </a:lnTo>
                    <a:lnTo>
                      <a:pt x="374" y="167"/>
                    </a:lnTo>
                    <a:lnTo>
                      <a:pt x="380" y="166"/>
                    </a:lnTo>
                    <a:lnTo>
                      <a:pt x="387" y="164"/>
                    </a:lnTo>
                    <a:lnTo>
                      <a:pt x="394" y="161"/>
                    </a:lnTo>
                    <a:lnTo>
                      <a:pt x="400" y="157"/>
                    </a:lnTo>
                    <a:lnTo>
                      <a:pt x="407" y="154"/>
                    </a:lnTo>
                    <a:lnTo>
                      <a:pt x="414" y="149"/>
                    </a:lnTo>
                    <a:lnTo>
                      <a:pt x="420" y="144"/>
                    </a:lnTo>
                    <a:lnTo>
                      <a:pt x="427" y="139"/>
                    </a:lnTo>
                    <a:lnTo>
                      <a:pt x="434" y="133"/>
                    </a:lnTo>
                    <a:lnTo>
                      <a:pt x="440" y="127"/>
                    </a:lnTo>
                    <a:lnTo>
                      <a:pt x="447" y="120"/>
                    </a:lnTo>
                    <a:lnTo>
                      <a:pt x="454" y="113"/>
                    </a:lnTo>
                    <a:lnTo>
                      <a:pt x="460" y="106"/>
                    </a:lnTo>
                    <a:lnTo>
                      <a:pt x="467" y="99"/>
                    </a:lnTo>
                    <a:lnTo>
                      <a:pt x="474" y="92"/>
                    </a:lnTo>
                    <a:lnTo>
                      <a:pt x="480" y="85"/>
                    </a:lnTo>
                    <a:lnTo>
                      <a:pt x="487" y="77"/>
                    </a:lnTo>
                  </a:path>
                </a:pathLst>
              </a:custGeom>
              <a:noFill/>
              <a:ln w="28575">
                <a:solidFill>
                  <a:srgbClr val="008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o-RO"/>
              </a:p>
            </p:txBody>
          </p:sp>
          <p:sp>
            <p:nvSpPr>
              <p:cNvPr id="38999" name="Line 87"/>
              <p:cNvSpPr>
                <a:spLocks noChangeShapeType="1"/>
              </p:cNvSpPr>
              <p:nvPr/>
            </p:nvSpPr>
            <p:spPr bwMode="auto">
              <a:xfrm flipH="1">
                <a:off x="1633" y="2127"/>
                <a:ext cx="72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o-RO"/>
              </a:p>
            </p:txBody>
          </p:sp>
          <p:sp>
            <p:nvSpPr>
              <p:cNvPr id="39000" name="Text Box 88"/>
              <p:cNvSpPr txBox="1">
                <a:spLocks noChangeArrowheads="1"/>
              </p:cNvSpPr>
              <p:nvPr/>
            </p:nvSpPr>
            <p:spPr bwMode="auto">
              <a:xfrm>
                <a:off x="1214" y="1964"/>
                <a:ext cx="589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ro-RO" sz="2000" b="1">
                    <a:solidFill>
                      <a:srgbClr val="009900"/>
                    </a:solidFill>
                    <a:cs typeface="Arial" panose="020B0604020202020204" pitchFamily="34" charset="0"/>
                  </a:rPr>
                  <a:t>E</a:t>
                </a:r>
                <a:r>
                  <a:rPr lang="en-US" altLang="ro-RO" sz="2000" b="1" baseline="-25000">
                    <a:solidFill>
                      <a:srgbClr val="009900"/>
                    </a:solidFill>
                    <a:cs typeface="Arial" panose="020B0604020202020204" pitchFamily="34" charset="0"/>
                  </a:rPr>
                  <a:t>max</a:t>
                </a:r>
                <a:endParaRPr lang="el-GR" altLang="ro-RO" sz="2000" b="1">
                  <a:solidFill>
                    <a:srgbClr val="0099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9001" name="Text Box 89"/>
            <p:cNvSpPr txBox="1">
              <a:spLocks noChangeArrowheads="1"/>
            </p:cNvSpPr>
            <p:nvPr/>
          </p:nvSpPr>
          <p:spPr bwMode="auto">
            <a:xfrm>
              <a:off x="1115" y="2998"/>
              <a:ext cx="58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ro-RO" sz="2000" b="1">
                  <a:solidFill>
                    <a:srgbClr val="009900"/>
                  </a:solidFill>
                  <a:cs typeface="Arial" panose="020B0604020202020204" pitchFamily="34" charset="0"/>
                </a:rPr>
                <a:t>- E</a:t>
              </a:r>
              <a:r>
                <a:rPr lang="en-US" altLang="ro-RO" sz="2000" b="1" baseline="-25000">
                  <a:solidFill>
                    <a:srgbClr val="009900"/>
                  </a:solidFill>
                  <a:cs typeface="Arial" panose="020B0604020202020204" pitchFamily="34" charset="0"/>
                </a:rPr>
                <a:t>max</a:t>
              </a:r>
              <a:endParaRPr lang="el-GR" altLang="ro-RO" sz="2000" b="1">
                <a:solidFill>
                  <a:srgbClr val="0099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39002" name="Text Box 90"/>
          <p:cNvSpPr txBox="1">
            <a:spLocks noChangeArrowheads="1"/>
          </p:cNvSpPr>
          <p:nvPr/>
        </p:nvSpPr>
        <p:spPr bwMode="auto">
          <a:xfrm>
            <a:off x="2665413" y="2095500"/>
            <a:ext cx="431800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ro-RO" sz="2000" b="1">
                <a:solidFill>
                  <a:srgbClr val="FF3300"/>
                </a:solidFill>
                <a:cs typeface="Arial" panose="020B0604020202020204" pitchFamily="34" charset="0"/>
              </a:rPr>
              <a:t>Φ</a:t>
            </a:r>
          </a:p>
        </p:txBody>
      </p:sp>
      <p:sp>
        <p:nvSpPr>
          <p:cNvPr id="39003" name="Text Box 91"/>
          <p:cNvSpPr txBox="1">
            <a:spLocks noChangeArrowheads="1"/>
          </p:cNvSpPr>
          <p:nvPr/>
        </p:nvSpPr>
        <p:spPr bwMode="auto">
          <a:xfrm>
            <a:off x="2173288" y="2066925"/>
            <a:ext cx="431800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rgbClr val="009900"/>
                </a:solidFill>
              </a:rPr>
              <a:t>e</a:t>
            </a:r>
            <a:endParaRPr lang="ro-RO" altLang="ro-RO" sz="2000" b="1">
              <a:solidFill>
                <a:srgbClr val="009900"/>
              </a:solidFill>
            </a:endParaRPr>
          </a:p>
        </p:txBody>
      </p:sp>
      <p:sp>
        <p:nvSpPr>
          <p:cNvPr id="39004" name="Text Box 92">
            <a:hlinkClick r:id="rId12"/>
          </p:cNvPr>
          <p:cNvSpPr txBox="1">
            <a:spLocks noChangeArrowheads="1"/>
          </p:cNvSpPr>
          <p:nvPr/>
        </p:nvSpPr>
        <p:spPr bwMode="auto">
          <a:xfrm>
            <a:off x="2154238" y="6054725"/>
            <a:ext cx="597693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chemeClr val="tx1"/>
                </a:solidFill>
              </a:rPr>
              <a:t>http://www.youtube.com/watch?v=aNrUVcncrCM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8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80" grpId="0"/>
      <p:bldP spid="39002" grpId="0"/>
      <p:bldP spid="39003" grpId="0"/>
      <p:bldP spid="390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17" name="Text Box 45"/>
          <p:cNvSpPr txBox="1">
            <a:spLocks noChangeArrowheads="1"/>
          </p:cNvSpPr>
          <p:nvPr/>
        </p:nvSpPr>
        <p:spPr bwMode="auto">
          <a:xfrm>
            <a:off x="1223963" y="698500"/>
            <a:ext cx="80645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b="1">
                <a:solidFill>
                  <a:schemeClr val="accent2"/>
                </a:solidFill>
              </a:rPr>
              <a:t>2. Rotirea unui c</a:t>
            </a:r>
            <a:r>
              <a:rPr lang="en-US" altLang="ro-RO" sz="2400" b="1">
                <a:solidFill>
                  <a:schemeClr val="accent2"/>
                </a:solidFill>
                <a:cs typeface="Arial" panose="020B0604020202020204" pitchFamily="34" charset="0"/>
              </a:rPr>
              <a:t>âmp magnetic în faţa unei bobine fixe</a:t>
            </a:r>
          </a:p>
        </p:txBody>
      </p:sp>
      <p:sp>
        <p:nvSpPr>
          <p:cNvPr id="54318" name="Text Box 46"/>
          <p:cNvSpPr txBox="1">
            <a:spLocks noChangeArrowheads="1"/>
          </p:cNvSpPr>
          <p:nvPr/>
        </p:nvSpPr>
        <p:spPr bwMode="auto">
          <a:xfrm>
            <a:off x="719138" y="1492250"/>
            <a:ext cx="8642350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Se rote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şte uniform un magnet în faţa unei bobine cu miez de fier</a:t>
            </a:r>
          </a:p>
        </p:txBody>
      </p:sp>
      <p:sp>
        <p:nvSpPr>
          <p:cNvPr id="54319" name="Text Box 47"/>
          <p:cNvSpPr txBox="1">
            <a:spLocks noChangeArrowheads="1"/>
          </p:cNvSpPr>
          <p:nvPr/>
        </p:nvSpPr>
        <p:spPr bwMode="auto">
          <a:xfrm>
            <a:off x="719138" y="2092325"/>
            <a:ext cx="8642350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000" b="1">
                <a:solidFill>
                  <a:schemeClr val="tx1"/>
                </a:solidFill>
              </a:rPr>
              <a:t>- Bobina este str</a:t>
            </a:r>
            <a:r>
              <a:rPr lang="en-US" altLang="ro-RO" sz="2000" b="1">
                <a:solidFill>
                  <a:schemeClr val="tx1"/>
                </a:solidFill>
                <a:cs typeface="Arial" panose="020B0604020202020204" pitchFamily="34" charset="0"/>
              </a:rPr>
              <a:t>ăbătută în orice moment de un flux magnetic variabil care induce în bobină o tensiune electromotoare alternativă</a:t>
            </a:r>
          </a:p>
        </p:txBody>
      </p:sp>
      <p:pic>
        <p:nvPicPr>
          <p:cNvPr id="54320" name="Picture 48" descr="alterna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3314700"/>
            <a:ext cx="6943725" cy="343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4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4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54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17" grpId="0"/>
      <p:bldP spid="54318" grpId="0"/>
      <p:bldP spid="543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3989" t="20469" r="22329" b="37203"/>
          <a:stretch/>
        </p:blipFill>
        <p:spPr>
          <a:xfrm>
            <a:off x="-1" y="395461"/>
            <a:ext cx="10080625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467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2808288" y="500063"/>
            <a:ext cx="47529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ro-RO" sz="4800" b="1">
                <a:solidFill>
                  <a:schemeClr val="accent2"/>
                </a:solidFill>
                <a:latin typeface="Monotype Corsiva" panose="03010101010201010101" pitchFamily="66" charset="0"/>
              </a:rPr>
              <a:t>Alternatorul </a:t>
            </a:r>
            <a:endParaRPr lang="en-US" altLang="ro-RO" sz="4800" b="1">
              <a:solidFill>
                <a:schemeClr val="accent2"/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719138" y="1476375"/>
            <a:ext cx="6481762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b="1">
                <a:solidFill>
                  <a:schemeClr val="tx1"/>
                </a:solidFill>
              </a:rPr>
              <a:t>- </a:t>
            </a:r>
            <a:r>
              <a:rPr lang="ro-RO" altLang="ro-RO" b="1">
                <a:solidFill>
                  <a:schemeClr val="tx1"/>
                </a:solidFill>
              </a:rPr>
              <a:t>Alternatorul  se compune  dintr-un </a:t>
            </a:r>
            <a:r>
              <a:rPr lang="ro-RO" altLang="ro-RO" sz="2000" b="1">
                <a:solidFill>
                  <a:srgbClr val="FF3300"/>
                </a:solidFill>
              </a:rPr>
              <a:t>rotor </a:t>
            </a:r>
            <a:r>
              <a:rPr lang="en-US" altLang="ro-RO" b="1">
                <a:solidFill>
                  <a:schemeClr val="tx1"/>
                </a:solidFill>
              </a:rPr>
              <a:t>ş</a:t>
            </a:r>
            <a:r>
              <a:rPr lang="ro-RO" altLang="ro-RO" b="1">
                <a:solidFill>
                  <a:schemeClr val="tx1"/>
                </a:solidFill>
              </a:rPr>
              <a:t>i un </a:t>
            </a:r>
            <a:r>
              <a:rPr lang="ro-RO" altLang="ro-RO" b="1">
                <a:solidFill>
                  <a:schemeClr val="accent2"/>
                </a:solidFill>
              </a:rPr>
              <a:t>stator.</a:t>
            </a:r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719138" y="1979613"/>
            <a:ext cx="7850187" cy="34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b="1">
                <a:solidFill>
                  <a:schemeClr val="tx1"/>
                </a:solidFill>
              </a:rPr>
              <a:t>- </a:t>
            </a:r>
            <a:r>
              <a:rPr lang="ro-RO" altLang="ro-RO" b="1">
                <a:solidFill>
                  <a:srgbClr val="FF3300"/>
                </a:solidFill>
              </a:rPr>
              <a:t>Rotorul </a:t>
            </a:r>
            <a:r>
              <a:rPr lang="ro-RO" altLang="ro-RO" b="1">
                <a:solidFill>
                  <a:schemeClr val="tx1"/>
                </a:solidFill>
              </a:rPr>
              <a:t>se nume</a:t>
            </a:r>
            <a:r>
              <a:rPr lang="en-US" altLang="ro-RO" b="1">
                <a:solidFill>
                  <a:schemeClr val="tx1"/>
                </a:solidFill>
              </a:rPr>
              <a:t>ş</a:t>
            </a:r>
            <a:r>
              <a:rPr lang="ro-RO" altLang="ro-RO" b="1">
                <a:solidFill>
                  <a:schemeClr val="tx1"/>
                </a:solidFill>
              </a:rPr>
              <a:t>te </a:t>
            </a:r>
            <a:r>
              <a:rPr lang="ro-RO" altLang="ro-RO" b="1">
                <a:solidFill>
                  <a:srgbClr val="FF3300"/>
                </a:solidFill>
              </a:rPr>
              <a:t>inductor</a:t>
            </a:r>
            <a:r>
              <a:rPr lang="ro-RO" altLang="ro-RO" b="1">
                <a:solidFill>
                  <a:schemeClr val="tx1"/>
                </a:solidFill>
              </a:rPr>
              <a:t> </a:t>
            </a:r>
            <a:r>
              <a:rPr lang="en-US" altLang="ro-RO" b="1">
                <a:solidFill>
                  <a:schemeClr val="tx1"/>
                </a:solidFill>
              </a:rPr>
              <a:t>ş</a:t>
            </a:r>
            <a:r>
              <a:rPr lang="ro-RO" altLang="ro-RO" b="1">
                <a:solidFill>
                  <a:schemeClr val="tx1"/>
                </a:solidFill>
              </a:rPr>
              <a:t>i are rolul unui magnet permanent</a:t>
            </a: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792163" y="2544763"/>
            <a:ext cx="8424862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b="1">
                <a:solidFill>
                  <a:schemeClr val="tx1"/>
                </a:solidFill>
              </a:rPr>
              <a:t>- </a:t>
            </a:r>
            <a:r>
              <a:rPr lang="en-US" altLang="ro-RO" b="1">
                <a:solidFill>
                  <a:schemeClr val="accent2"/>
                </a:solidFill>
              </a:rPr>
              <a:t>S</a:t>
            </a:r>
            <a:r>
              <a:rPr lang="ro-RO" altLang="ro-RO" b="1">
                <a:solidFill>
                  <a:schemeClr val="accent2"/>
                </a:solidFill>
              </a:rPr>
              <a:t>tatorul</a:t>
            </a:r>
            <a:r>
              <a:rPr lang="ro-RO" altLang="ro-RO" b="1">
                <a:solidFill>
                  <a:schemeClr val="tx1"/>
                </a:solidFill>
              </a:rPr>
              <a:t> se nume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ş</a:t>
            </a:r>
            <a:r>
              <a:rPr lang="ro-RO" altLang="ro-RO" b="1">
                <a:solidFill>
                  <a:schemeClr val="tx1"/>
                </a:solidFill>
              </a:rPr>
              <a:t>te </a:t>
            </a:r>
            <a:r>
              <a:rPr lang="ro-RO" altLang="ro-RO" b="1">
                <a:solidFill>
                  <a:schemeClr val="accent2"/>
                </a:solidFill>
              </a:rPr>
              <a:t>indus</a:t>
            </a:r>
            <a:r>
              <a:rPr lang="ro-RO" altLang="ro-RO" b="1">
                <a:solidFill>
                  <a:schemeClr val="tx1"/>
                </a:solidFill>
              </a:rPr>
              <a:t>, este bobinajul 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î</a:t>
            </a:r>
            <a:r>
              <a:rPr lang="ro-RO" altLang="ro-RO" b="1">
                <a:solidFill>
                  <a:schemeClr val="tx1"/>
                </a:solidFill>
              </a:rPr>
              <a:t>n care se induce curent electric prin varia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ţ</a:t>
            </a:r>
            <a:r>
              <a:rPr lang="ro-RO" altLang="ro-RO" b="1">
                <a:solidFill>
                  <a:schemeClr val="tx1"/>
                </a:solidFill>
              </a:rPr>
              <a:t>ia fluxului magnetic generat de rotor, varia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ţ</a:t>
            </a:r>
            <a:r>
              <a:rPr lang="ro-RO" altLang="ro-RO" b="1">
                <a:solidFill>
                  <a:schemeClr val="tx1"/>
                </a:solidFill>
              </a:rPr>
              <a:t>ie ce se realizeaz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ă</a:t>
            </a:r>
            <a:r>
              <a:rPr lang="ro-RO" altLang="ro-RO" b="1">
                <a:solidFill>
                  <a:schemeClr val="tx1"/>
                </a:solidFill>
              </a:rPr>
              <a:t> prin rotirea acestuia </a:t>
            </a:r>
            <a:r>
              <a:rPr lang="en-US" altLang="ro-RO" b="1">
                <a:solidFill>
                  <a:schemeClr val="tx1"/>
                </a:solidFill>
                <a:cs typeface="Arial" panose="020B0604020202020204" pitchFamily="34" charset="0"/>
              </a:rPr>
              <a:t>î</a:t>
            </a:r>
            <a:r>
              <a:rPr lang="ro-RO" altLang="ro-RO" b="1">
                <a:solidFill>
                  <a:schemeClr val="tx1"/>
                </a:solidFill>
              </a:rPr>
              <a:t>n vecinatatea statorului.</a:t>
            </a:r>
            <a:endParaRPr lang="ro-RO" altLang="ro-RO"/>
          </a:p>
        </p:txBody>
      </p:sp>
      <p:pic>
        <p:nvPicPr>
          <p:cNvPr id="9248" name="Picture 32" descr="alternator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3538538"/>
            <a:ext cx="3960813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9" name="Picture 33" descr="alternator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3275013"/>
            <a:ext cx="4537075" cy="339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51" name="Text Box 35">
            <a:hlinkClick r:id="rId6"/>
          </p:cNvPr>
          <p:cNvSpPr txBox="1">
            <a:spLocks noChangeArrowheads="1"/>
          </p:cNvSpPr>
          <p:nvPr/>
        </p:nvSpPr>
        <p:spPr bwMode="auto">
          <a:xfrm>
            <a:off x="719138" y="6372225"/>
            <a:ext cx="5543550" cy="347663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rgbClr val="0033CC"/>
                </a:solidFill>
                <a:hlinkClick r:id="rId6"/>
              </a:rPr>
              <a:t>http://www.youtube.com/watch?v=3Q6_whIDfFs</a:t>
            </a:r>
            <a:r>
              <a:rPr lang="ro-RO" altLang="ro-RO" b="1">
                <a:solidFill>
                  <a:srgbClr val="0033CC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9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4" grpId="0"/>
      <p:bldP spid="9245" grpId="0"/>
      <p:bldP spid="9246" grpId="0"/>
      <p:bldP spid="92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5" name="Text Box 23">
            <a:hlinkClick r:id="rId3"/>
          </p:cNvPr>
          <p:cNvSpPr txBox="1">
            <a:spLocks noChangeArrowheads="1"/>
          </p:cNvSpPr>
          <p:nvPr/>
        </p:nvSpPr>
        <p:spPr bwMode="auto">
          <a:xfrm>
            <a:off x="936625" y="3406775"/>
            <a:ext cx="5976938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rgbClr val="0033CC"/>
                </a:solidFill>
              </a:rPr>
              <a:t>http://www.youtube.com/watch?v=aNrUVcncrCM</a:t>
            </a:r>
          </a:p>
        </p:txBody>
      </p:sp>
      <p:sp>
        <p:nvSpPr>
          <p:cNvPr id="13336" name="Text Box 24">
            <a:hlinkClick r:id="rId4"/>
          </p:cNvPr>
          <p:cNvSpPr txBox="1">
            <a:spLocks noChangeArrowheads="1"/>
          </p:cNvSpPr>
          <p:nvPr/>
        </p:nvSpPr>
        <p:spPr bwMode="auto">
          <a:xfrm>
            <a:off x="941388" y="2928938"/>
            <a:ext cx="6048375" cy="34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chemeClr val="accent2"/>
                </a:solidFill>
              </a:rPr>
              <a:t>http://www.walter-fendt.de/ph14ro/generator_ro.htm</a:t>
            </a:r>
          </a:p>
        </p:txBody>
      </p:sp>
      <p:sp>
        <p:nvSpPr>
          <p:cNvPr id="13337" name="Text Box 25">
            <a:hlinkClick r:id="rId5"/>
          </p:cNvPr>
          <p:cNvSpPr txBox="1">
            <a:spLocks noChangeArrowheads="1"/>
          </p:cNvSpPr>
          <p:nvPr/>
        </p:nvSpPr>
        <p:spPr bwMode="auto">
          <a:xfrm>
            <a:off x="936625" y="3868738"/>
            <a:ext cx="5903913" cy="34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rgbClr val="0033CC"/>
                </a:solidFill>
              </a:rPr>
              <a:t>http://www.youtube.com/watch?v=riYZssdSmXY</a:t>
            </a:r>
          </a:p>
        </p:txBody>
      </p:sp>
      <p:sp>
        <p:nvSpPr>
          <p:cNvPr id="13338" name="Text Box 26">
            <a:hlinkClick r:id="rId6"/>
          </p:cNvPr>
          <p:cNvSpPr txBox="1">
            <a:spLocks noChangeArrowheads="1"/>
          </p:cNvSpPr>
          <p:nvPr/>
        </p:nvSpPr>
        <p:spPr bwMode="auto">
          <a:xfrm>
            <a:off x="922338" y="2384425"/>
            <a:ext cx="5543550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rgbClr val="0033CC"/>
                </a:solidFill>
              </a:rPr>
              <a:t>http://www.youtube.com/watch?v=hajIIGHPeuU</a:t>
            </a:r>
          </a:p>
        </p:txBody>
      </p:sp>
      <p:sp>
        <p:nvSpPr>
          <p:cNvPr id="13339" name="Text Box 27">
            <a:hlinkClick r:id="rId7"/>
          </p:cNvPr>
          <p:cNvSpPr txBox="1">
            <a:spLocks noChangeArrowheads="1"/>
          </p:cNvSpPr>
          <p:nvPr/>
        </p:nvSpPr>
        <p:spPr bwMode="auto">
          <a:xfrm>
            <a:off x="965200" y="4400550"/>
            <a:ext cx="5903913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>
                <a:solidFill>
                  <a:srgbClr val="0033CC"/>
                </a:solidFill>
              </a:rPr>
              <a:t>http://www.youtube.com/watch?v=KGTZPTnZBFE</a:t>
            </a:r>
          </a:p>
        </p:txBody>
      </p:sp>
      <p:sp>
        <p:nvSpPr>
          <p:cNvPr id="13340" name="Text Box 28"/>
          <p:cNvSpPr txBox="1">
            <a:spLocks noChangeArrowheads="1"/>
          </p:cNvSpPr>
          <p:nvPr/>
        </p:nvSpPr>
        <p:spPr bwMode="auto">
          <a:xfrm>
            <a:off x="1008063" y="876300"/>
            <a:ext cx="45370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B2B2B2"/>
                    </a:gs>
                    <a:gs pos="50000">
                      <a:schemeClr val="bg1"/>
                    </a:gs>
                    <a:gs pos="100000">
                      <a:srgbClr val="B2B2B2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9144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3716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1828800"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o-RO" sz="48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Bibliografie</a:t>
            </a:r>
            <a:endParaRPr lang="en-US" altLang="ro-RO" sz="4800" b="1">
              <a:solidFill>
                <a:srgbClr val="0033CC"/>
              </a:solidFill>
              <a:latin typeface="Monotype Corsiva" panose="03010101010201010101" pitchFamily="66" charset="0"/>
              <a:sym typeface="Symbol" panose="05050102010706020507" pitchFamily="18" charset="2"/>
            </a:endParaRPr>
          </a:p>
        </p:txBody>
      </p:sp>
      <p:pic>
        <p:nvPicPr>
          <p:cNvPr id="13341" name="Picture 29" descr="bec stilizat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611188"/>
            <a:ext cx="1527175" cy="163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43" name="Text Box 31">
            <a:hlinkClick r:id="rId5"/>
          </p:cNvPr>
          <p:cNvSpPr txBox="1">
            <a:spLocks noChangeArrowheads="1"/>
          </p:cNvSpPr>
          <p:nvPr/>
        </p:nvSpPr>
        <p:spPr bwMode="auto">
          <a:xfrm>
            <a:off x="993775" y="4859338"/>
            <a:ext cx="5486400" cy="347662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/>
              <a:t>http://www.youtube.com/watch?v=riYZssdSmXY</a:t>
            </a:r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1008063" y="5364163"/>
            <a:ext cx="5616575" cy="347662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b="1" dirty="0">
                <a:solidFill>
                  <a:srgbClr val="0033CC"/>
                </a:solidFill>
                <a:hlinkClick r:id="rId9"/>
              </a:rPr>
              <a:t>http://www.youtube.com/watch?v=vKbX7mezuFM</a:t>
            </a:r>
            <a:r>
              <a:rPr lang="ro-RO" altLang="ro-RO" b="1" dirty="0">
                <a:solidFill>
                  <a:srgbClr val="0033CC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o-RO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1490</TotalTime>
  <Words>612</Words>
  <Application>Microsoft Office PowerPoint</Application>
  <PresentationFormat>Custom</PresentationFormat>
  <Paragraphs>99</Paragraphs>
  <Slides>11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Monotype Corsiva</vt:lpstr>
      <vt:lpstr>Symbol</vt:lpstr>
      <vt:lpstr>Tahoma</vt:lpstr>
      <vt:lpstr>Times New Roman</vt:lpstr>
      <vt:lpstr>Default Design</vt:lpstr>
      <vt:lpstr>Default Design</vt:lpstr>
      <vt:lpstr>Default Design</vt:lpstr>
      <vt:lpstr>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Producerea c.a.</dc:title>
  <dc:creator>raducanu</dc:creator>
  <cp:lastModifiedBy>Microsoft account</cp:lastModifiedBy>
  <cp:revision>71</cp:revision>
  <cp:lastPrinted>1601-01-01T00:00:00Z</cp:lastPrinted>
  <dcterms:created xsi:type="dcterms:W3CDTF">2012-06-13T16:11:20Z</dcterms:created>
  <dcterms:modified xsi:type="dcterms:W3CDTF">2020-04-26T16:23:13Z</dcterms:modified>
</cp:coreProperties>
</file>