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1"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4" d="100"/>
          <a:sy n="94" d="100"/>
        </p:scale>
        <p:origin x="274"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397E0307-B85C-446A-8EF0-0407D435D787}" type="datetimeFigureOut">
              <a:rPr lang="en-US" smtClean="0"/>
              <a:t>3/27/2020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77051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72623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A00F7B-89C5-4DF7-A309-6263220147D4}"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15590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smtClean="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6078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smtClean="0"/>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1480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smtClean="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31834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7ECC86-1672-4627-AEFE-EC5485C73905}" type="datetimeFigureOut">
              <a:rPr lang="en-US" smtClean="0"/>
              <a:t>3/27/2020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134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DCB01F-D966-4C62-B900-0BE008A90C98}" type="datetimeFigureOut">
              <a:rPr lang="en-US" smtClean="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35194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73A0EA-7DC7-4964-BB97-B173EF3B859A}" type="datetimeFigureOut">
              <a:rPr lang="en-US" smtClean="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66557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D862E7-95FA-4FC4-9EC5-DDBFA8DC7417}" type="datetimeFigureOut">
              <a:rPr lang="en-US" smtClean="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66615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B987F2-A784-4F72-BB57-0E9EACDE722E}"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08167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BBD51E-4B19-444E-85C0-DBD7EB6263F4}"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0481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D7255A-4AD5-4D3E-9A0A-689DA3BA976C}"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77580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0EF52CC-F3D9-41D4-BCE4-C208E61A3F31}" type="datetimeFigureOut">
              <a:rPr lang="en-US" smtClean="0"/>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878801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0EF52CC-F3D9-41D4-BCE4-C208E61A3F31}" type="datetimeFigureOut">
              <a:rPr lang="en-US" smtClean="0"/>
              <a:t>3/27/2020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9656928"/>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3CFE2CC-454D-4466-AC55-B86DA0A87BAE}"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73765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647B1BF-4039-460D-A637-65428CBD720E}" type="datetimeFigureOut">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66712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30EF52CC-F3D9-41D4-BCE4-C208E61A3F31}" type="datetimeFigureOut">
              <a:rPr lang="en-US" smtClean="0"/>
              <a:t>3/27/2020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88269319"/>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 id="2147483755" r:id="rId14"/>
    <p:sldLayoutId id="2147483756" r:id="rId15"/>
    <p:sldLayoutId id="2147483757" r:id="rId16"/>
    <p:sldLayoutId id="2147483758"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ro.wikipedia.org/w/index.php?title=For%C8%9Bei_Lorentz&amp;action=edit&amp;redlink=1" TargetMode="External"/><Relationship Id="rId2" Type="http://schemas.openxmlformats.org/officeDocument/2006/relationships/hyperlink" Target="https://ro.wikipedia.org/w/index.php?title=Induc%C8%9Bie&amp;action=edit&amp;redlink=1" TargetMode="External"/><Relationship Id="rId1" Type="http://schemas.openxmlformats.org/officeDocument/2006/relationships/slideLayout" Target="../slideLayouts/slideLayout7.xml"/><Relationship Id="rId6" Type="http://schemas.openxmlformats.org/officeDocument/2006/relationships/hyperlink" Target="https://ro.wikipedia.org/w/index.php?title=For%C8%9B%C4%83_electric%C4%83&amp;action=edit&amp;redlink=1" TargetMode="External"/><Relationship Id="rId5" Type="http://schemas.openxmlformats.org/officeDocument/2006/relationships/hyperlink" Target="https://ro.wikipedia.org/wiki/Electron" TargetMode="External"/><Relationship Id="rId4" Type="http://schemas.openxmlformats.org/officeDocument/2006/relationships/hyperlink" Target="https://ro.wikipedia.org/w/index.php?title=C%C3%A2mp_electrostatic&amp;action=edit&amp;redlink=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ro.wikipedia.org/wiki/Termocuplu" TargetMode="External"/><Relationship Id="rId2" Type="http://schemas.openxmlformats.org/officeDocument/2006/relationships/hyperlink" Target="https://ro.wikipedia.org/wiki/Tensiune_electromotoar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err="1" smtClean="0"/>
              <a:t>Capraroiu</a:t>
            </a:r>
            <a:r>
              <a:rPr lang="en-US" dirty="0" smtClean="0"/>
              <a:t> Tudor</a:t>
            </a:r>
            <a:endParaRPr lang="ro-RO" dirty="0"/>
          </a:p>
        </p:txBody>
      </p:sp>
      <p:sp>
        <p:nvSpPr>
          <p:cNvPr id="5" name="Rectangle 4"/>
          <p:cNvSpPr/>
          <p:nvPr/>
        </p:nvSpPr>
        <p:spPr>
          <a:xfrm>
            <a:off x="482771" y="3010467"/>
            <a:ext cx="8539236" cy="769441"/>
          </a:xfrm>
          <a:prstGeom prst="rect">
            <a:avLst/>
          </a:prstGeom>
          <a:noFill/>
        </p:spPr>
        <p:txBody>
          <a:bodyPr wrap="square" lIns="91440" tIns="45720" rIns="91440" bIns="45720">
            <a:spAutoFit/>
          </a:bodyPr>
          <a:lstStyle/>
          <a:p>
            <a:pPr algn="ctr"/>
            <a:r>
              <a:rPr lang="ro-RO" sz="4400" b="1" spc="50" dirty="0" smtClean="0">
                <a:ln w="0"/>
                <a:solidFill>
                  <a:schemeClr val="bg2"/>
                </a:solidFill>
                <a:effectLst>
                  <a:innerShdw blurRad="63500" dist="50800" dir="13500000">
                    <a:srgbClr val="000000">
                      <a:alpha val="50000"/>
                    </a:srgbClr>
                  </a:innerShdw>
                </a:effectLst>
              </a:rPr>
              <a:t>Efectele curentului electric</a:t>
            </a:r>
            <a:endParaRPr lang="en-US" sz="4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086570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8520" y="577970"/>
            <a:ext cx="9445924" cy="5570756"/>
          </a:xfrm>
          <a:prstGeom prst="rect">
            <a:avLst/>
          </a:prstGeom>
          <a:noFill/>
        </p:spPr>
        <p:txBody>
          <a:bodyPr wrap="square" rtlCol="0">
            <a:spAutoFit/>
          </a:bodyPr>
          <a:lstStyle/>
          <a:p>
            <a:r>
              <a:rPr lang="ro-RO" sz="2400" b="1" dirty="0">
                <a:solidFill>
                  <a:schemeClr val="bg2">
                    <a:lumMod val="75000"/>
                  </a:schemeClr>
                </a:solidFill>
              </a:rPr>
              <a:t>Efectele curentului electric</a:t>
            </a:r>
            <a:r>
              <a:rPr lang="ro-RO" sz="2800" dirty="0"/>
              <a:t> sunt fenomene care au directă legătură cu prezența electricității </a:t>
            </a:r>
            <a:r>
              <a:rPr lang="ro-RO" sz="2800" dirty="0" smtClean="0"/>
              <a:t>(curent</a:t>
            </a:r>
            <a:r>
              <a:rPr lang="ro-RO" sz="2800" dirty="0"/>
              <a:t> și/sau </a:t>
            </a:r>
            <a:r>
              <a:rPr lang="ro-RO" sz="2800" dirty="0" smtClean="0"/>
              <a:t>teniune electrică). </a:t>
            </a:r>
            <a:r>
              <a:rPr lang="ro-RO" sz="2800" dirty="0"/>
              <a:t>Ele sunt numeroase, fiind întâlnite și ca aplicații în diferite domenii tehnice</a:t>
            </a:r>
            <a:r>
              <a:rPr lang="ro-RO" sz="2800" dirty="0" smtClean="0"/>
              <a:t>.</a:t>
            </a:r>
          </a:p>
          <a:p>
            <a:endParaRPr lang="ro-RO" sz="2400" dirty="0"/>
          </a:p>
          <a:p>
            <a:r>
              <a:rPr lang="ro-RO" sz="2800" b="1" dirty="0" smtClean="0">
                <a:solidFill>
                  <a:schemeClr val="bg2">
                    <a:lumMod val="75000"/>
                  </a:schemeClr>
                </a:solidFill>
              </a:rPr>
              <a:t>-</a:t>
            </a:r>
            <a:r>
              <a:rPr lang="ro-RO" sz="2400" b="1" dirty="0" smtClean="0">
                <a:solidFill>
                  <a:schemeClr val="bg2">
                    <a:lumMod val="75000"/>
                  </a:schemeClr>
                </a:solidFill>
              </a:rPr>
              <a:t>Efectul termic: </a:t>
            </a:r>
            <a:r>
              <a:rPr lang="ro-RO" sz="2800" dirty="0" smtClean="0"/>
              <a:t>este </a:t>
            </a:r>
            <a:r>
              <a:rPr lang="ro-RO" sz="2800" dirty="0"/>
              <a:t>reprezentat de disiparea căldurii într-un conductor traversat de un curent electric. Aceasta se datorează interacțiunii particulelor curentului (de regulă </a:t>
            </a:r>
            <a:r>
              <a:rPr lang="ro-RO" sz="2800" dirty="0" smtClean="0"/>
              <a:t>electroni) </a:t>
            </a:r>
            <a:r>
              <a:rPr lang="ro-RO" sz="2800" dirty="0"/>
              <a:t>cu atomii conductorului, interacțiuni prin care primele le cedează ultimilor din </a:t>
            </a:r>
            <a:r>
              <a:rPr lang="ro-RO" sz="2800" dirty="0" smtClean="0"/>
              <a:t>energia lor cinetică, </a:t>
            </a:r>
            <a:r>
              <a:rPr lang="ro-RO" sz="2800" dirty="0"/>
              <a:t>contribuind la mărirea agitației termice în masa conductorului</a:t>
            </a:r>
            <a:r>
              <a:rPr lang="ro-RO" sz="2800" dirty="0" smtClean="0"/>
              <a:t>.</a:t>
            </a:r>
          </a:p>
          <a:p>
            <a:endParaRPr lang="ro-RO" sz="2400" b="1" dirty="0">
              <a:solidFill>
                <a:schemeClr val="bg2">
                  <a:lumMod val="75000"/>
                </a:schemeClr>
              </a:solidFill>
            </a:endParaRPr>
          </a:p>
        </p:txBody>
      </p:sp>
    </p:spTree>
    <p:extLst>
      <p:ext uri="{BB962C8B-B14F-4D97-AF65-F5344CB8AC3E}">
        <p14:creationId xmlns:p14="http://schemas.microsoft.com/office/powerpoint/2010/main" val="389134837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5941" y="740851"/>
            <a:ext cx="9696090" cy="2062103"/>
          </a:xfrm>
          <a:prstGeom prst="rect">
            <a:avLst/>
          </a:prstGeom>
          <a:noFill/>
        </p:spPr>
        <p:txBody>
          <a:bodyPr wrap="square" rtlCol="0">
            <a:spAutoFit/>
          </a:bodyPr>
          <a:lstStyle/>
          <a:p>
            <a:r>
              <a:rPr lang="ro-RO" sz="2800" b="1" dirty="0" smtClean="0">
                <a:solidFill>
                  <a:schemeClr val="bg2">
                    <a:lumMod val="75000"/>
                  </a:schemeClr>
                </a:solidFill>
              </a:rPr>
              <a:t>-</a:t>
            </a:r>
            <a:r>
              <a:rPr lang="ro-RO" sz="2400" b="1" dirty="0" smtClean="0">
                <a:solidFill>
                  <a:schemeClr val="bg2">
                    <a:lumMod val="75000"/>
                  </a:schemeClr>
                </a:solidFill>
              </a:rPr>
              <a:t>Efectul magnetic: </a:t>
            </a:r>
            <a:r>
              <a:rPr lang="ro-RO" sz="2400" dirty="0"/>
              <a:t>Constă în apariția unui câmp magnetic în jurul unui conductor parcurs de curent electric</a:t>
            </a:r>
            <a:r>
              <a:rPr lang="ro-RO" sz="2400" dirty="0" smtClean="0"/>
              <a:t>.</a:t>
            </a:r>
            <a:r>
              <a:rPr lang="ro-RO" sz="2400" dirty="0"/>
              <a:t> Modulul vectorului inducție magnetică într-un punct situat la distanța r de conductorul parcurs de curent electric este</a:t>
            </a:r>
            <a:r>
              <a:rPr lang="ro-RO" sz="2400" dirty="0" smtClean="0"/>
              <a:t>:</a:t>
            </a:r>
          </a:p>
          <a:p>
            <a:endParaRPr lang="ro-RO" sz="2800" b="1" dirty="0">
              <a:solidFill>
                <a:schemeClr val="bg2">
                  <a:lumMod val="75000"/>
                </a:schemeClr>
              </a:solidFill>
            </a:endParaRPr>
          </a:p>
        </p:txBody>
      </p:sp>
      <p:sp>
        <p:nvSpPr>
          <p:cNvPr id="5" name="Rectangle 3"/>
          <p:cNvSpPr>
            <a:spLocks noChangeArrowheads="1"/>
          </p:cNvSpPr>
          <p:nvPr/>
        </p:nvSpPr>
        <p:spPr bwMode="auto">
          <a:xfrm>
            <a:off x="552091" y="2567758"/>
            <a:ext cx="1095555"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o-RO" altLang="ro-RO" sz="18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B=μI/2πr</a:t>
            </a:r>
            <a:r>
              <a:rPr kumimoji="0" lang="ro-RO" altLang="ro-RO" sz="10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a:t>
            </a:r>
            <a:r>
              <a:rPr kumimoji="0" lang="ro-RO" altLang="ro-RO" sz="800" b="0" i="0" u="none" strike="noStrike" cap="none" normalizeH="0" baseline="0" dirty="0" smtClean="0">
                <a:ln>
                  <a:noFill/>
                </a:ln>
                <a:solidFill>
                  <a:schemeClr val="tx1"/>
                </a:solidFill>
                <a:effectLst/>
              </a:rPr>
              <a:t> </a:t>
            </a:r>
            <a:endParaRPr kumimoji="0" lang="ro-RO" altLang="ro-RO"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1647646" y="2632333"/>
            <a:ext cx="974947" cy="461665"/>
          </a:xfrm>
          <a:prstGeom prst="rect">
            <a:avLst/>
          </a:prstGeom>
          <a:noFill/>
        </p:spPr>
        <p:txBody>
          <a:bodyPr wrap="none" rtlCol="0">
            <a:spAutoFit/>
          </a:bodyPr>
          <a:lstStyle/>
          <a:p>
            <a:r>
              <a:rPr lang="ro-RO" sz="2400" dirty="0"/>
              <a:t>u</a:t>
            </a:r>
            <a:r>
              <a:rPr lang="ro-RO" sz="2400" dirty="0" smtClean="0"/>
              <a:t>nde,</a:t>
            </a:r>
            <a:endParaRPr lang="ro-RO" sz="2400" dirty="0"/>
          </a:p>
        </p:txBody>
      </p:sp>
      <p:sp>
        <p:nvSpPr>
          <p:cNvPr id="7" name="Rectangle 6"/>
          <p:cNvSpPr/>
          <p:nvPr/>
        </p:nvSpPr>
        <p:spPr>
          <a:xfrm>
            <a:off x="552091" y="3352976"/>
            <a:ext cx="9549940" cy="1938992"/>
          </a:xfrm>
          <a:prstGeom prst="rect">
            <a:avLst/>
          </a:prstGeom>
        </p:spPr>
        <p:txBody>
          <a:bodyPr wrap="square">
            <a:spAutoFit/>
          </a:bodyPr>
          <a:lstStyle/>
          <a:p>
            <a:r>
              <a:rPr lang="el-GR" dirty="0" smtClean="0">
                <a:solidFill>
                  <a:schemeClr val="bg2">
                    <a:lumMod val="75000"/>
                  </a:schemeClr>
                </a:solidFill>
              </a:rPr>
              <a:t>μ-</a:t>
            </a:r>
            <a:r>
              <a:rPr lang="ro-RO" dirty="0" smtClean="0">
                <a:solidFill>
                  <a:schemeClr val="bg2">
                    <a:lumMod val="75000"/>
                  </a:schemeClr>
                </a:solidFill>
              </a:rPr>
              <a:t> </a:t>
            </a:r>
            <a:r>
              <a:rPr lang="ro-RO" sz="2400" dirty="0" smtClean="0"/>
              <a:t>permeabilitate </a:t>
            </a:r>
            <a:r>
              <a:rPr lang="ro-RO" sz="2400" dirty="0"/>
              <a:t>magnetică absolută; I-intensitatea curentului care străbate conductorul;</a:t>
            </a:r>
          </a:p>
          <a:p>
            <a:r>
              <a:rPr lang="ro-RO" sz="2400" dirty="0"/>
              <a:t>Modulul vectorului inducție magnetică a câmpului magnetic creat în centrul unei spire circulare de rază r, parcursă de curent electric este:</a:t>
            </a:r>
          </a:p>
        </p:txBody>
      </p:sp>
      <p:sp>
        <p:nvSpPr>
          <p:cNvPr id="9" name="Rectangle 5"/>
          <p:cNvSpPr>
            <a:spLocks noChangeArrowheads="1"/>
          </p:cNvSpPr>
          <p:nvPr/>
        </p:nvSpPr>
        <p:spPr bwMode="auto">
          <a:xfrm>
            <a:off x="552091" y="5318770"/>
            <a:ext cx="1147812"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o-RO" altLang="ro-RO"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B=μI/2r</a:t>
            </a:r>
            <a:r>
              <a:rPr kumimoji="0" lang="ro-RO" altLang="ro-RO" sz="800" b="0" i="0" u="none" strike="noStrike" cap="none" normalizeH="0" baseline="0" dirty="0" smtClean="0">
                <a:ln>
                  <a:noFill/>
                </a:ln>
                <a:solidFill>
                  <a:schemeClr val="tx1"/>
                </a:solidFill>
                <a:effectLst/>
              </a:rPr>
              <a:t> </a:t>
            </a:r>
            <a:endParaRPr kumimoji="0" lang="ro-RO" altLang="ro-RO"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9"/>
          <p:cNvSpPr/>
          <p:nvPr/>
        </p:nvSpPr>
        <p:spPr>
          <a:xfrm>
            <a:off x="552091" y="5808524"/>
            <a:ext cx="5310300" cy="461665"/>
          </a:xfrm>
          <a:prstGeom prst="rect">
            <a:avLst/>
          </a:prstGeom>
        </p:spPr>
        <p:txBody>
          <a:bodyPr wrap="none">
            <a:spAutoFit/>
          </a:bodyPr>
          <a:lstStyle/>
          <a:p>
            <a:r>
              <a:rPr lang="ro-RO" sz="2400" dirty="0">
                <a:solidFill>
                  <a:schemeClr val="tx1">
                    <a:lumMod val="95000"/>
                  </a:schemeClr>
                </a:solidFill>
                <a:latin typeface="Arial" panose="020B0604020202020204" pitchFamily="34" charset="0"/>
              </a:rPr>
              <a:t>B-inducția magnetică; {B}</a:t>
            </a:r>
            <a:r>
              <a:rPr lang="ro-RO" sz="2400" baseline="-25000" dirty="0">
                <a:solidFill>
                  <a:schemeClr val="tx1">
                    <a:lumMod val="95000"/>
                  </a:schemeClr>
                </a:solidFill>
                <a:latin typeface="Arial" panose="020B0604020202020204" pitchFamily="34" charset="0"/>
              </a:rPr>
              <a:t>SI</a:t>
            </a:r>
            <a:r>
              <a:rPr lang="ro-RO" sz="2400" dirty="0">
                <a:solidFill>
                  <a:schemeClr val="tx1">
                    <a:lumMod val="95000"/>
                  </a:schemeClr>
                </a:solidFill>
                <a:latin typeface="Arial" panose="020B0604020202020204" pitchFamily="34" charset="0"/>
              </a:rPr>
              <a:t>=1T (tesla)</a:t>
            </a:r>
            <a:endParaRPr lang="ro-RO" sz="2400" dirty="0">
              <a:solidFill>
                <a:schemeClr val="tx1">
                  <a:lumMod val="95000"/>
                </a:schemeClr>
              </a:solidFill>
            </a:endParaRPr>
          </a:p>
        </p:txBody>
      </p:sp>
    </p:spTree>
    <p:extLst>
      <p:ext uri="{BB962C8B-B14F-4D97-AF65-F5344CB8AC3E}">
        <p14:creationId xmlns:p14="http://schemas.microsoft.com/office/powerpoint/2010/main" val="269458053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43198" y="1042620"/>
            <a:ext cx="5615797" cy="5072333"/>
          </a:xfrm>
          <a:prstGeom prst="rect">
            <a:avLst/>
          </a:prstGeom>
        </p:spPr>
      </p:pic>
    </p:spTree>
    <p:extLst>
      <p:ext uri="{BB962C8B-B14F-4D97-AF65-F5344CB8AC3E}">
        <p14:creationId xmlns:p14="http://schemas.microsoft.com/office/powerpoint/2010/main" val="1188300071"/>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3244" y="534839"/>
            <a:ext cx="5796951" cy="738664"/>
          </a:xfrm>
          <a:prstGeom prst="rect">
            <a:avLst/>
          </a:prstGeom>
          <a:noFill/>
        </p:spPr>
        <p:txBody>
          <a:bodyPr wrap="square" rtlCol="0">
            <a:spAutoFit/>
          </a:bodyPr>
          <a:lstStyle/>
          <a:p>
            <a:r>
              <a:rPr lang="ro-RO" sz="2400" b="1" dirty="0" smtClean="0">
                <a:solidFill>
                  <a:schemeClr val="bg2">
                    <a:lumMod val="75000"/>
                  </a:schemeClr>
                </a:solidFill>
              </a:rPr>
              <a:t>Electroliza</a:t>
            </a:r>
            <a:r>
              <a:rPr lang="ro-RO" dirty="0"/>
              <a:t/>
            </a:r>
            <a:br>
              <a:rPr lang="ro-RO" dirty="0"/>
            </a:br>
            <a:endParaRPr lang="ro-RO" dirty="0"/>
          </a:p>
        </p:txBody>
      </p:sp>
      <p:sp>
        <p:nvSpPr>
          <p:cNvPr id="3" name="TextBox 2"/>
          <p:cNvSpPr txBox="1"/>
          <p:nvPr/>
        </p:nvSpPr>
        <p:spPr>
          <a:xfrm>
            <a:off x="879895" y="1088837"/>
            <a:ext cx="9989388" cy="4708981"/>
          </a:xfrm>
          <a:prstGeom prst="rect">
            <a:avLst/>
          </a:prstGeom>
          <a:noFill/>
        </p:spPr>
        <p:txBody>
          <a:bodyPr wrap="square" rtlCol="0">
            <a:spAutoFit/>
          </a:bodyPr>
          <a:lstStyle/>
          <a:p>
            <a:r>
              <a:rPr lang="ro-RO" sz="2000" dirty="0"/>
              <a:t>Electroliza este procesul de orientare și separare a ionilor unui electrolit cu ajutorul curentului electric continuu.</a:t>
            </a:r>
          </a:p>
          <a:p>
            <a:r>
              <a:rPr lang="ro-RO" sz="2000" dirty="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ro-RO" sz="2000" dirty="0"/>
              <a:t>Ionii de 2Cl cedează electroni anodului; atomii neutri de clor, sub formă de molecule de gaz se dizolvă parțial în apă; este caracteristic mirosul înțepător.</a:t>
            </a:r>
          </a:p>
          <a:p>
            <a:r>
              <a:rPr lang="ro-RO" sz="2000" dirty="0"/>
              <a:t>Neutralizarea electrică a ionilor este însoțită de reacții chimice specifice care transformă calitativ suprafața electrozilor.</a:t>
            </a:r>
          </a:p>
          <a:p>
            <a:r>
              <a:rPr lang="ro-RO" sz="2000" dirty="0"/>
              <a:t>Reacțiile chimice de la electrozi duc la fenomenul de ionizare electrolitică a acestora. Comparând m3 și m4, deducem că masa de cupru depusă pe catod, m~t. Comparând m1, m2, m3, m4, deducem că m~I</a:t>
            </a:r>
            <a:r>
              <a:rPr lang="ro-RO" dirty="0"/>
              <a:t>.</a:t>
            </a:r>
          </a:p>
        </p:txBody>
      </p:sp>
    </p:spTree>
    <p:extLst>
      <p:ext uri="{BB962C8B-B14F-4D97-AF65-F5344CB8AC3E}">
        <p14:creationId xmlns:p14="http://schemas.microsoft.com/office/powerpoint/2010/main" val="1174280413"/>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8300" y="353682"/>
            <a:ext cx="5865962" cy="461665"/>
          </a:xfrm>
          <a:prstGeom prst="rect">
            <a:avLst/>
          </a:prstGeom>
          <a:noFill/>
        </p:spPr>
        <p:txBody>
          <a:bodyPr wrap="square" rtlCol="0">
            <a:spAutoFit/>
          </a:bodyPr>
          <a:lstStyle/>
          <a:p>
            <a:r>
              <a:rPr lang="ro-RO" sz="2400" b="1" dirty="0" smtClean="0">
                <a:solidFill>
                  <a:schemeClr val="bg2">
                    <a:lumMod val="75000"/>
                  </a:schemeClr>
                </a:solidFill>
              </a:rPr>
              <a:t>Efectul Hall</a:t>
            </a:r>
            <a:endParaRPr lang="ro-RO" sz="2400" b="1" dirty="0">
              <a:solidFill>
                <a:schemeClr val="bg2">
                  <a:lumMod val="75000"/>
                </a:schemeClr>
              </a:solidFill>
            </a:endParaRPr>
          </a:p>
        </p:txBody>
      </p:sp>
      <p:sp>
        <p:nvSpPr>
          <p:cNvPr id="3" name="TextBox 2"/>
          <p:cNvSpPr txBox="1"/>
          <p:nvPr/>
        </p:nvSpPr>
        <p:spPr>
          <a:xfrm>
            <a:off x="560716" y="753792"/>
            <a:ext cx="9963509" cy="3139321"/>
          </a:xfrm>
          <a:prstGeom prst="rect">
            <a:avLst/>
          </a:prstGeom>
          <a:noFill/>
        </p:spPr>
        <p:txBody>
          <a:bodyPr wrap="square" rtlCol="0">
            <a:spAutoFit/>
          </a:bodyPr>
          <a:lstStyle/>
          <a:p>
            <a:r>
              <a:rPr lang="ro-RO" b="1" dirty="0" smtClean="0"/>
              <a:t>Teniunea Hall </a:t>
            </a:r>
            <a:endParaRPr lang="ro-RO" dirty="0" smtClean="0"/>
          </a:p>
          <a:p>
            <a:r>
              <a:rPr lang="ro-RO" dirty="0"/>
              <a:t>Plasăm o plăcuță din material semiconductor într-un câmp magnetic uniform de </a:t>
            </a:r>
            <a:r>
              <a:rPr lang="ro-RO" dirty="0">
                <a:hlinkClick r:id="rId2" tooltip="Inducție — pagină inexistentă"/>
              </a:rPr>
              <a:t>inducție</a:t>
            </a:r>
            <a:r>
              <a:rPr lang="ro-RO" dirty="0"/>
              <a:t> B, perpendicular pe fețele laterale, prin care circulă curentul I.</a:t>
            </a:r>
          </a:p>
          <a:p>
            <a:r>
              <a:rPr lang="ro-RO" dirty="0"/>
              <a:t>Sub acțiunea </a:t>
            </a:r>
            <a:r>
              <a:rPr lang="ro-RO" dirty="0">
                <a:hlinkClick r:id="rId3" tooltip="Forței Lorentz — pagină inexistentă"/>
              </a:rPr>
              <a:t>forței Lorentz</a:t>
            </a:r>
            <a:r>
              <a:rPr lang="ro-RO" dirty="0"/>
              <a:t>, electronii se vor deplasa spre fața interioară care se încarcă negativ. Fața superioară se încarcă pozitiv.</a:t>
            </a:r>
          </a:p>
          <a:p>
            <a:r>
              <a:rPr lang="ro-RO" dirty="0"/>
              <a:t>Între cele doua plăci se formează un </a:t>
            </a:r>
            <a:r>
              <a:rPr lang="ro-RO" dirty="0">
                <a:hlinkClick r:id="rId4" tooltip="Câmp electrostatic — pagină inexistentă"/>
              </a:rPr>
              <a:t>câmp electrostatic</a:t>
            </a:r>
            <a:r>
              <a:rPr lang="ro-RO" dirty="0"/>
              <a:t> de intensitate Eh, care exercită asupra fiecărui </a:t>
            </a:r>
            <a:r>
              <a:rPr lang="ro-RO" dirty="0">
                <a:hlinkClick r:id="rId5" tooltip="Electron"/>
              </a:rPr>
              <a:t>electron</a:t>
            </a:r>
            <a:r>
              <a:rPr lang="ro-RO" dirty="0"/>
              <a:t> o </a:t>
            </a:r>
            <a:r>
              <a:rPr lang="ro-RO" dirty="0">
                <a:hlinkClick r:id="rId6" tooltip="Forță electrică — pagină inexistentă"/>
              </a:rPr>
              <a:t>forță electrică</a:t>
            </a:r>
            <a:r>
              <a:rPr lang="ro-RO" dirty="0"/>
              <a:t> Fe egală și de sens opus forței Lorentz.</a:t>
            </a:r>
          </a:p>
          <a:p>
            <a:r>
              <a:rPr lang="ro-RO" dirty="0"/>
              <a:t>Între fețe se menține constantă diferența de potențial Uh=Ua-Ub numită tensiune Hall.</a:t>
            </a:r>
          </a:p>
          <a:p>
            <a:r>
              <a:rPr lang="ro-RO" dirty="0"/>
              <a:t>Se demonstrează că Uh=Kh x I x B unde Kh se numește constanta Hall și depinde de temperatură și de natura materialului.</a:t>
            </a:r>
          </a:p>
          <a:p>
            <a:endParaRPr lang="ro-RO" dirty="0"/>
          </a:p>
        </p:txBody>
      </p:sp>
      <p:sp>
        <p:nvSpPr>
          <p:cNvPr id="4" name="TextBox 3"/>
          <p:cNvSpPr txBox="1"/>
          <p:nvPr/>
        </p:nvSpPr>
        <p:spPr>
          <a:xfrm>
            <a:off x="598300" y="3723836"/>
            <a:ext cx="3180679" cy="738664"/>
          </a:xfrm>
          <a:prstGeom prst="rect">
            <a:avLst/>
          </a:prstGeom>
          <a:noFill/>
        </p:spPr>
        <p:txBody>
          <a:bodyPr wrap="none" rtlCol="0">
            <a:spAutoFit/>
          </a:bodyPr>
          <a:lstStyle/>
          <a:p>
            <a:r>
              <a:rPr lang="ro-RO" sz="2400" b="1" dirty="0">
                <a:solidFill>
                  <a:schemeClr val="bg2">
                    <a:lumMod val="75000"/>
                  </a:schemeClr>
                </a:solidFill>
              </a:rPr>
              <a:t>Efectul piezoelectric</a:t>
            </a:r>
          </a:p>
          <a:p>
            <a:endParaRPr lang="ro-RO" dirty="0"/>
          </a:p>
        </p:txBody>
      </p:sp>
      <p:sp>
        <p:nvSpPr>
          <p:cNvPr id="5" name="TextBox 4"/>
          <p:cNvSpPr txBox="1"/>
          <p:nvPr/>
        </p:nvSpPr>
        <p:spPr>
          <a:xfrm>
            <a:off x="560716" y="4172453"/>
            <a:ext cx="10822464" cy="2862322"/>
          </a:xfrm>
          <a:prstGeom prst="rect">
            <a:avLst/>
          </a:prstGeom>
          <a:noFill/>
        </p:spPr>
        <p:txBody>
          <a:bodyPr wrap="square" rtlCol="0">
            <a:spAutoFit/>
          </a:bodyPr>
          <a:lstStyle/>
          <a:p>
            <a:r>
              <a:rPr lang="ro-RO" dirty="0"/>
              <a:t>Efectul piezoelectric direct constă în proprietatea unor cristale de a se încărca cu sarcină electrică pe unele dintre fețele acestora atunci când sunt supuse la solicitări de întindere sau de compresiune după o anumita direcție.</a:t>
            </a:r>
          </a:p>
          <a:p>
            <a:r>
              <a:rPr lang="ro-RO"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ro-RO"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a:p>
            <a:endParaRPr lang="ro-RO" dirty="0"/>
          </a:p>
        </p:txBody>
      </p:sp>
    </p:spTree>
    <p:extLst>
      <p:ext uri="{BB962C8B-B14F-4D97-AF65-F5344CB8AC3E}">
        <p14:creationId xmlns:p14="http://schemas.microsoft.com/office/powerpoint/2010/main" val="200744406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453" y="319176"/>
            <a:ext cx="7065034" cy="461665"/>
          </a:xfrm>
          <a:prstGeom prst="rect">
            <a:avLst/>
          </a:prstGeom>
          <a:noFill/>
        </p:spPr>
        <p:txBody>
          <a:bodyPr wrap="square" rtlCol="0">
            <a:spAutoFit/>
          </a:bodyPr>
          <a:lstStyle/>
          <a:p>
            <a:r>
              <a:rPr lang="ro-RO" sz="2400" b="1" dirty="0">
                <a:solidFill>
                  <a:schemeClr val="bg2">
                    <a:lumMod val="75000"/>
                  </a:schemeClr>
                </a:solidFill>
              </a:rPr>
              <a:t>Efectul fotoelectric</a:t>
            </a:r>
          </a:p>
        </p:txBody>
      </p:sp>
      <p:sp>
        <p:nvSpPr>
          <p:cNvPr id="3" name="TextBox 2"/>
          <p:cNvSpPr txBox="1"/>
          <p:nvPr/>
        </p:nvSpPr>
        <p:spPr>
          <a:xfrm>
            <a:off x="545122" y="780841"/>
            <a:ext cx="9961851" cy="2862322"/>
          </a:xfrm>
          <a:prstGeom prst="rect">
            <a:avLst/>
          </a:prstGeom>
          <a:noFill/>
        </p:spPr>
        <p:txBody>
          <a:bodyPr wrap="square" rtlCol="0">
            <a:spAutoFit/>
          </a:bodyPr>
          <a:lstStyle/>
          <a:p>
            <a:r>
              <a:rPr lang="ro-RO" dirty="0"/>
              <a:t>Energia purtată de radiația electromagnetică este de natură discretă sub formă de cuante de energie numite fotoni.</a:t>
            </a:r>
          </a:p>
          <a:p>
            <a:r>
              <a:rPr lang="ro-RO" dirty="0"/>
              <a:t>Dacă pe suprafața unei plăcuțe semiconductoare cade un flux </a:t>
            </a:r>
            <a:r>
              <a:rPr lang="el-GR" dirty="0"/>
              <a:t>Φ </a:t>
            </a:r>
            <a:r>
              <a:rPr lang="ro-RO" dirty="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ro-RO" dirty="0"/>
              <a:t>Creșterea energiei de vibrație a atomilor rețelei se asociază cu apariția în rețea a unor purtători de energie de vibrație numiți fononi.</a:t>
            </a:r>
          </a:p>
          <a:p>
            <a:endParaRPr lang="ro-RO" dirty="0"/>
          </a:p>
        </p:txBody>
      </p:sp>
      <p:sp>
        <p:nvSpPr>
          <p:cNvPr id="4" name="TextBox 3"/>
          <p:cNvSpPr txBox="1"/>
          <p:nvPr/>
        </p:nvSpPr>
        <p:spPr>
          <a:xfrm>
            <a:off x="474453" y="3643163"/>
            <a:ext cx="7902356" cy="738664"/>
          </a:xfrm>
          <a:prstGeom prst="rect">
            <a:avLst/>
          </a:prstGeom>
          <a:noFill/>
        </p:spPr>
        <p:txBody>
          <a:bodyPr wrap="none" rtlCol="0">
            <a:spAutoFit/>
          </a:bodyPr>
          <a:lstStyle/>
          <a:p>
            <a:r>
              <a:rPr lang="ro-RO" sz="2400" b="1" dirty="0">
                <a:solidFill>
                  <a:schemeClr val="bg2">
                    <a:lumMod val="75000"/>
                  </a:schemeClr>
                </a:solidFill>
              </a:rPr>
              <a:t>Efecte termoelectrice (Seebeck, Peltier și Thompson)</a:t>
            </a:r>
          </a:p>
          <a:p>
            <a:endParaRPr lang="ro-RO" dirty="0"/>
          </a:p>
        </p:txBody>
      </p:sp>
      <p:sp>
        <p:nvSpPr>
          <p:cNvPr id="5" name="TextBox 4"/>
          <p:cNvSpPr txBox="1"/>
          <p:nvPr/>
        </p:nvSpPr>
        <p:spPr>
          <a:xfrm>
            <a:off x="474453" y="4104828"/>
            <a:ext cx="9903125" cy="2308324"/>
          </a:xfrm>
          <a:prstGeom prst="rect">
            <a:avLst/>
          </a:prstGeom>
          <a:noFill/>
        </p:spPr>
        <p:txBody>
          <a:bodyPr wrap="square" rtlCol="0">
            <a:spAutoFit/>
          </a:bodyPr>
          <a:lstStyle/>
          <a:p>
            <a:r>
              <a:rPr lang="ro-RO"/>
              <a:t>Efectul Seebeck constă în apariția unei </a:t>
            </a:r>
            <a:r>
              <a:rPr lang="ro-RO">
                <a:hlinkClick r:id="rId2" tooltip="Tensiune electromotoare"/>
              </a:rPr>
              <a:t>tensiuni electromotoare</a:t>
            </a:r>
            <a:r>
              <a:rPr lang="ro-RO"/>
              <a:t> într-un circuit format din două conductoare de natură diferită cu joncțiuni la capete, când cele două joncțiuni se află la temperaturi diferite.</a:t>
            </a:r>
          </a:p>
          <a:p>
            <a:r>
              <a:rPr lang="ro-RO"/>
              <a:t>Pe baza acestui efect se realizează </a:t>
            </a:r>
            <a:r>
              <a:rPr lang="ro-RO">
                <a:hlinkClick r:id="rId3" tooltip="Termocuplu"/>
              </a:rPr>
              <a:t>termocupluri</a:t>
            </a:r>
            <a:r>
              <a:rPr lang="ro-RO"/>
              <a:t> pentru măsurarea temperaturii.</a:t>
            </a:r>
          </a:p>
          <a:p>
            <a:r>
              <a:rPr lang="ro-RO"/>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p:txBody>
      </p:sp>
    </p:spTree>
    <p:extLst>
      <p:ext uri="{BB962C8B-B14F-4D97-AF65-F5344CB8AC3E}">
        <p14:creationId xmlns:p14="http://schemas.microsoft.com/office/powerpoint/2010/main" val="122854675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57</TotalTime>
  <Words>537</Words>
  <Application>Microsoft Office PowerPoint</Application>
  <PresentationFormat>Widescreen</PresentationFormat>
  <Paragraphs>37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Timeea</dc:creator>
  <cp:lastModifiedBy>User</cp:lastModifiedBy>
  <cp:revision>6</cp:revision>
  <dcterms:created xsi:type="dcterms:W3CDTF">2020-03-23T17:56:42Z</dcterms:created>
  <dcterms:modified xsi:type="dcterms:W3CDTF">2020-03-27T19:09:46Z</dcterms:modified>
</cp:coreProperties>
</file>