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1" r:id="rId2"/>
    <p:sldId id="260" r:id="rId3"/>
    <p:sldId id="261" r:id="rId4"/>
    <p:sldId id="262" r:id="rId5"/>
    <p:sldId id="274" r:id="rId6"/>
    <p:sldId id="263" r:id="rId7"/>
    <p:sldId id="264" r:id="rId8"/>
    <p:sldId id="265" r:id="rId9"/>
    <p:sldId id="266" r:id="rId10"/>
    <p:sldId id="269" r:id="rId11"/>
    <p:sldId id="27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75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F38FFF-D5F9-4B54-99F5-EE91551555E3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D3A7AB-256B-4445-A661-4F9BAD29FAE3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2300" dirty="0" smtClean="0"/>
            <a:t>Informatii legate de PENICILINA</a:t>
          </a:r>
          <a:endParaRPr lang="en-US" sz="2300" dirty="0"/>
        </a:p>
      </dgm:t>
    </dgm:pt>
    <dgm:pt modelId="{C4AA772E-A235-45D5-97A1-501087A90571}" type="parTrans" cxnId="{05E93ADA-E399-4642-8F93-99CE9663D3E0}">
      <dgm:prSet/>
      <dgm:spPr/>
      <dgm:t>
        <a:bodyPr/>
        <a:lstStyle/>
        <a:p>
          <a:endParaRPr lang="en-US"/>
        </a:p>
      </dgm:t>
    </dgm:pt>
    <dgm:pt modelId="{E9E3A08F-E685-4913-8522-6C3A7044DC88}" type="sibTrans" cxnId="{05E93ADA-E399-4642-8F93-99CE9663D3E0}">
      <dgm:prSet/>
      <dgm:spPr/>
      <dgm:t>
        <a:bodyPr/>
        <a:lstStyle/>
        <a:p>
          <a:endParaRPr lang="en-US"/>
        </a:p>
      </dgm:t>
    </dgm:pt>
    <dgm:pt modelId="{385B7E6D-B671-4019-B3BB-0A65492C89E3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1800" dirty="0" smtClean="0"/>
            <a:t>D</a:t>
          </a:r>
          <a:r>
            <a:rPr lang="ro-RO" sz="1800" dirty="0" smtClean="0"/>
            <a:t>escoperirea ei îi este atribuită lui Alexander Fleming (1928)</a:t>
          </a:r>
          <a:endParaRPr lang="en-US" sz="1800" dirty="0"/>
        </a:p>
      </dgm:t>
    </dgm:pt>
    <dgm:pt modelId="{397FDDD0-D37B-4A4F-87E0-7A3F54075F49}" type="parTrans" cxnId="{DC9DA44F-26BF-4A67-BD3E-2D676D2FB59A}">
      <dgm:prSet/>
      <dgm:spPr/>
      <dgm:t>
        <a:bodyPr/>
        <a:lstStyle/>
        <a:p>
          <a:endParaRPr lang="en-US"/>
        </a:p>
      </dgm:t>
    </dgm:pt>
    <dgm:pt modelId="{0EB64CF6-5414-4DA4-A2E7-9EEF13045077}" type="sibTrans" cxnId="{DC9DA44F-26BF-4A67-BD3E-2D676D2FB59A}">
      <dgm:prSet/>
      <dgm:spPr/>
      <dgm:t>
        <a:bodyPr/>
        <a:lstStyle/>
        <a:p>
          <a:endParaRPr lang="en-US"/>
        </a:p>
      </dgm:t>
    </dgm:pt>
    <dgm:pt modelId="{3E64C4DB-6716-44E3-A692-48305F045BDB}">
      <dgm:prSet phldrT="[Text]" custT="1"/>
      <dgm:spPr>
        <a:solidFill>
          <a:srgbClr val="0070C0"/>
        </a:solidFill>
      </dgm:spPr>
      <dgm:t>
        <a:bodyPr/>
        <a:lstStyle/>
        <a:p>
          <a:r>
            <a:rPr lang="ro-RO" sz="1800" dirty="0" smtClean="0"/>
            <a:t>Penicilina acționează în special asupra bacteriilor gram pozitive</a:t>
          </a:r>
          <a:endParaRPr lang="en-US" sz="1800" dirty="0"/>
        </a:p>
      </dgm:t>
    </dgm:pt>
    <dgm:pt modelId="{73643E82-2A49-4090-A58C-38DAC34D6D1E}" type="parTrans" cxnId="{AD16676E-C27F-4324-9A54-94B823B348F1}">
      <dgm:prSet/>
      <dgm:spPr/>
      <dgm:t>
        <a:bodyPr/>
        <a:lstStyle/>
        <a:p>
          <a:endParaRPr lang="en-US"/>
        </a:p>
      </dgm:t>
    </dgm:pt>
    <dgm:pt modelId="{D7631679-6525-4252-9E92-FF1783A31891}" type="sibTrans" cxnId="{AD16676E-C27F-4324-9A54-94B823B348F1}">
      <dgm:prSet/>
      <dgm:spPr/>
      <dgm:t>
        <a:bodyPr/>
        <a:lstStyle/>
        <a:p>
          <a:endParaRPr lang="en-US"/>
        </a:p>
      </dgm:t>
    </dgm:pt>
    <dgm:pt modelId="{9369A9F2-2B65-4EEF-8767-E0FAD035250A}">
      <dgm:prSet phldrT="[Text]" custT="1"/>
      <dgm:spPr>
        <a:solidFill>
          <a:srgbClr val="0070C0"/>
        </a:solidFill>
      </dgm:spPr>
      <dgm:t>
        <a:bodyPr/>
        <a:lstStyle/>
        <a:p>
          <a:r>
            <a:rPr lang="ro-RO" sz="1800" dirty="0" smtClean="0"/>
            <a:t>Există două forme uzuale de penicilină: Penicilina G și Penicilina V. </a:t>
          </a:r>
          <a:endParaRPr lang="en-US" sz="1800" dirty="0"/>
        </a:p>
      </dgm:t>
    </dgm:pt>
    <dgm:pt modelId="{56EC0D2C-506C-443A-80E1-9F7FAB2E951D}" type="parTrans" cxnId="{C2C92890-6295-41E6-9DE0-A96678279F04}">
      <dgm:prSet/>
      <dgm:spPr/>
      <dgm:t>
        <a:bodyPr/>
        <a:lstStyle/>
        <a:p>
          <a:endParaRPr lang="en-US"/>
        </a:p>
      </dgm:t>
    </dgm:pt>
    <dgm:pt modelId="{F0B56C98-F250-4CEB-AD4C-046B1660E3D9}" type="sibTrans" cxnId="{C2C92890-6295-41E6-9DE0-A96678279F04}">
      <dgm:prSet/>
      <dgm:spPr/>
      <dgm:t>
        <a:bodyPr/>
        <a:lstStyle/>
        <a:p>
          <a:endParaRPr lang="en-US"/>
        </a:p>
      </dgm:t>
    </dgm:pt>
    <dgm:pt modelId="{5D4A9E1F-29C8-4347-80E3-5DBFD39C620E}">
      <dgm:prSet phldrT="[Text]" custT="1"/>
      <dgm:spPr>
        <a:solidFill>
          <a:srgbClr val="0070C0"/>
        </a:solidFill>
      </dgm:spPr>
      <dgm:t>
        <a:bodyPr/>
        <a:lstStyle/>
        <a:p>
          <a:r>
            <a:rPr lang="it-IT" sz="1800" dirty="0" smtClean="0"/>
            <a:t>Penicilinele sunt indicate in tratamentul infectiilor cu germeni sensibili</a:t>
          </a:r>
          <a:endParaRPr lang="en-US" sz="1800" dirty="0"/>
        </a:p>
      </dgm:t>
    </dgm:pt>
    <dgm:pt modelId="{94999C0E-101C-4F22-BB22-DAED5117978C}" type="parTrans" cxnId="{A16DED86-C921-4804-9B7A-69C2B11712C7}">
      <dgm:prSet/>
      <dgm:spPr/>
      <dgm:t>
        <a:bodyPr/>
        <a:lstStyle/>
        <a:p>
          <a:endParaRPr lang="en-US"/>
        </a:p>
      </dgm:t>
    </dgm:pt>
    <dgm:pt modelId="{BB3A507D-49E4-44D4-B24A-06DB710BEB4E}" type="sibTrans" cxnId="{A16DED86-C921-4804-9B7A-69C2B11712C7}">
      <dgm:prSet/>
      <dgm:spPr/>
      <dgm:t>
        <a:bodyPr/>
        <a:lstStyle/>
        <a:p>
          <a:endParaRPr lang="en-US"/>
        </a:p>
      </dgm:t>
    </dgm:pt>
    <dgm:pt modelId="{5FCA18B8-2DD5-4A79-9357-7E85EB967991}">
      <dgm:prSet phldrT="[Text]"/>
      <dgm:spPr>
        <a:solidFill>
          <a:srgbClr val="0070C0"/>
        </a:solidFill>
      </dgm:spPr>
      <dgm:t>
        <a:bodyPr/>
        <a:lstStyle/>
        <a:p>
          <a:r>
            <a:rPr lang="it-IT" b="1" dirty="0" smtClean="0"/>
            <a:t>B</a:t>
          </a:r>
          <a:r>
            <a:rPr lang="it-IT" dirty="0" smtClean="0"/>
            <a:t>acteriile devin din ce in ce mai rezistente la peniciline</a:t>
          </a:r>
          <a:endParaRPr lang="en-US" dirty="0"/>
        </a:p>
      </dgm:t>
    </dgm:pt>
    <dgm:pt modelId="{218E512B-3776-4AF0-9F49-0DEEB6D97287}" type="parTrans" cxnId="{0C541780-52EE-46DE-91E0-E9A77313783F}">
      <dgm:prSet/>
      <dgm:spPr/>
      <dgm:t>
        <a:bodyPr/>
        <a:lstStyle/>
        <a:p>
          <a:endParaRPr lang="en-US"/>
        </a:p>
      </dgm:t>
    </dgm:pt>
    <dgm:pt modelId="{E234F4ED-F976-44D5-9C53-698D4F7CCAA4}" type="sibTrans" cxnId="{0C541780-52EE-46DE-91E0-E9A77313783F}">
      <dgm:prSet/>
      <dgm:spPr/>
      <dgm:t>
        <a:bodyPr/>
        <a:lstStyle/>
        <a:p>
          <a:endParaRPr lang="en-US"/>
        </a:p>
      </dgm:t>
    </dgm:pt>
    <dgm:pt modelId="{698D2015-C0E2-452A-803B-BA01F0145A08}">
      <dgm:prSet phldrT="[Text]" custT="1"/>
      <dgm:spPr>
        <a:solidFill>
          <a:srgbClr val="0070C0"/>
        </a:solidFill>
      </dgm:spPr>
      <dgm:t>
        <a:bodyPr/>
        <a:lstStyle/>
        <a:p>
          <a:r>
            <a:rPr lang="ro-RO" sz="2000" b="1" dirty="0" smtClean="0"/>
            <a:t>Penicilina</a:t>
          </a:r>
          <a:r>
            <a:rPr lang="ro-RO" sz="2000" dirty="0" smtClean="0"/>
            <a:t> este un antibiotic derivat din fungii </a:t>
          </a:r>
          <a:r>
            <a:rPr lang="ro-RO" sz="2000" i="1" dirty="0" smtClean="0"/>
            <a:t>penicillium</a:t>
          </a:r>
          <a:endParaRPr lang="en-US" sz="2000" dirty="0"/>
        </a:p>
      </dgm:t>
    </dgm:pt>
    <dgm:pt modelId="{19B3F9B6-D041-4715-AE37-8821E867E8CB}" type="parTrans" cxnId="{7489BF4F-0944-4C1B-94D0-0A2C17765D0E}">
      <dgm:prSet/>
      <dgm:spPr/>
      <dgm:t>
        <a:bodyPr/>
        <a:lstStyle/>
        <a:p>
          <a:endParaRPr lang="en-US"/>
        </a:p>
      </dgm:t>
    </dgm:pt>
    <dgm:pt modelId="{0BB5A2A3-17D2-4F08-9D9B-45DED9A77870}" type="sibTrans" cxnId="{7489BF4F-0944-4C1B-94D0-0A2C17765D0E}">
      <dgm:prSet/>
      <dgm:spPr/>
      <dgm:t>
        <a:bodyPr/>
        <a:lstStyle/>
        <a:p>
          <a:endParaRPr lang="en-US"/>
        </a:p>
      </dgm:t>
    </dgm:pt>
    <dgm:pt modelId="{F562516B-2F55-4F29-BBE5-FF3D1F979D79}" type="pres">
      <dgm:prSet presAssocID="{65F38FFF-D5F9-4B54-99F5-EE91551555E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BD5DD8E-C649-4EDB-95D8-3124DFCD2F35}" type="pres">
      <dgm:prSet presAssocID="{51D3A7AB-256B-4445-A661-4F9BAD29FAE3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en-US"/>
        </a:p>
      </dgm:t>
    </dgm:pt>
    <dgm:pt modelId="{1F9568F4-4F8A-4790-9EE4-3BB93CC5131C}" type="pres">
      <dgm:prSet presAssocID="{385B7E6D-B671-4019-B3BB-0A65492C89E3}" presName="Accent1" presStyleCnt="0"/>
      <dgm:spPr/>
    </dgm:pt>
    <dgm:pt modelId="{2996F102-D5CF-4759-8F42-D0FF86F58443}" type="pres">
      <dgm:prSet presAssocID="{385B7E6D-B671-4019-B3BB-0A65492C89E3}" presName="Accent" presStyleLbl="bgShp" presStyleIdx="0" presStyleCnt="6"/>
      <dgm:spPr/>
    </dgm:pt>
    <dgm:pt modelId="{22BDFD54-06C8-4C09-8178-8CDD05869F4A}" type="pres">
      <dgm:prSet presAssocID="{385B7E6D-B671-4019-B3BB-0A65492C89E3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4299A5-9192-4EBE-9AAB-D91C490285B1}" type="pres">
      <dgm:prSet presAssocID="{3E64C4DB-6716-44E3-A692-48305F045BDB}" presName="Accent2" presStyleCnt="0"/>
      <dgm:spPr/>
    </dgm:pt>
    <dgm:pt modelId="{5AC925EB-F11D-4369-B8E7-C01C50C7143E}" type="pres">
      <dgm:prSet presAssocID="{3E64C4DB-6716-44E3-A692-48305F045BDB}" presName="Accent" presStyleLbl="bgShp" presStyleIdx="1" presStyleCnt="6"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9C0B0F63-17B5-4FD8-9521-55CA5E5A1654}" type="pres">
      <dgm:prSet presAssocID="{3E64C4DB-6716-44E3-A692-48305F045BDB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B9D5D-7375-424C-BC5D-8838735963ED}" type="pres">
      <dgm:prSet presAssocID="{9369A9F2-2B65-4EEF-8767-E0FAD035250A}" presName="Accent3" presStyleCnt="0"/>
      <dgm:spPr/>
    </dgm:pt>
    <dgm:pt modelId="{383BAACA-6C93-4503-AEDD-D077035B0849}" type="pres">
      <dgm:prSet presAssocID="{9369A9F2-2B65-4EEF-8767-E0FAD035250A}" presName="Accent" presStyleLbl="bgShp" presStyleIdx="2" presStyleCnt="6"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265220FD-DE62-400C-B696-0611929D11A1}" type="pres">
      <dgm:prSet presAssocID="{9369A9F2-2B65-4EEF-8767-E0FAD035250A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6D4D8D-2888-4E2B-84F0-77D6AE9CF8EF}" type="pres">
      <dgm:prSet presAssocID="{5D4A9E1F-29C8-4347-80E3-5DBFD39C620E}" presName="Accent4" presStyleCnt="0"/>
      <dgm:spPr/>
    </dgm:pt>
    <dgm:pt modelId="{DC916C11-1D08-4B55-81A5-CBF9D70545C3}" type="pres">
      <dgm:prSet presAssocID="{5D4A9E1F-29C8-4347-80E3-5DBFD39C620E}" presName="Accent" presStyleLbl="bgShp" presStyleIdx="3" presStyleCnt="6"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E467B6E0-2119-47C4-AA9B-BE27802D32C4}" type="pres">
      <dgm:prSet presAssocID="{5D4A9E1F-29C8-4347-80E3-5DBFD39C620E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911B80-35D6-481B-891D-A9FAB6527B87}" type="pres">
      <dgm:prSet presAssocID="{5FCA18B8-2DD5-4A79-9357-7E85EB967991}" presName="Accent5" presStyleCnt="0"/>
      <dgm:spPr/>
    </dgm:pt>
    <dgm:pt modelId="{720C639D-C343-48D6-A027-665EB1C08569}" type="pres">
      <dgm:prSet presAssocID="{5FCA18B8-2DD5-4A79-9357-7E85EB967991}" presName="Accent" presStyleLbl="bgShp" presStyleIdx="4" presStyleCnt="6"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3F73E979-BA77-4A93-8A37-352C5B1309C9}" type="pres">
      <dgm:prSet presAssocID="{5FCA18B8-2DD5-4A79-9357-7E85EB967991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F03C1-0795-4481-AC76-D6E2303CF08D}" type="pres">
      <dgm:prSet presAssocID="{698D2015-C0E2-452A-803B-BA01F0145A08}" presName="Accent6" presStyleCnt="0"/>
      <dgm:spPr/>
    </dgm:pt>
    <dgm:pt modelId="{F14921B5-1934-42BB-BA89-9F60662CE9CC}" type="pres">
      <dgm:prSet presAssocID="{698D2015-C0E2-452A-803B-BA01F0145A08}" presName="Accent" presStyleLbl="bgShp" presStyleIdx="5" presStyleCnt="6"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CE954832-7859-469F-A90E-792F0A814B09}" type="pres">
      <dgm:prSet presAssocID="{698D2015-C0E2-452A-803B-BA01F0145A08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2C92890-6295-41E6-9DE0-A96678279F04}" srcId="{51D3A7AB-256B-4445-A661-4F9BAD29FAE3}" destId="{9369A9F2-2B65-4EEF-8767-E0FAD035250A}" srcOrd="2" destOrd="0" parTransId="{56EC0D2C-506C-443A-80E1-9F7FAB2E951D}" sibTransId="{F0B56C98-F250-4CEB-AD4C-046B1660E3D9}"/>
    <dgm:cxn modelId="{05E93ADA-E399-4642-8F93-99CE9663D3E0}" srcId="{65F38FFF-D5F9-4B54-99F5-EE91551555E3}" destId="{51D3A7AB-256B-4445-A661-4F9BAD29FAE3}" srcOrd="0" destOrd="0" parTransId="{C4AA772E-A235-45D5-97A1-501087A90571}" sibTransId="{E9E3A08F-E685-4913-8522-6C3A7044DC88}"/>
    <dgm:cxn modelId="{7489BF4F-0944-4C1B-94D0-0A2C17765D0E}" srcId="{51D3A7AB-256B-4445-A661-4F9BAD29FAE3}" destId="{698D2015-C0E2-452A-803B-BA01F0145A08}" srcOrd="5" destOrd="0" parTransId="{19B3F9B6-D041-4715-AE37-8821E867E8CB}" sibTransId="{0BB5A2A3-17D2-4F08-9D9B-45DED9A77870}"/>
    <dgm:cxn modelId="{D40B7A61-6B3A-4A4B-AEAE-BFFE709FCB41}" type="presOf" srcId="{5D4A9E1F-29C8-4347-80E3-5DBFD39C620E}" destId="{E467B6E0-2119-47C4-AA9B-BE27802D32C4}" srcOrd="0" destOrd="0" presId="urn:microsoft.com/office/officeart/2011/layout/HexagonRadial"/>
    <dgm:cxn modelId="{C11B994C-C33A-4A19-B4DD-D84FAA6965D1}" type="presOf" srcId="{5FCA18B8-2DD5-4A79-9357-7E85EB967991}" destId="{3F73E979-BA77-4A93-8A37-352C5B1309C9}" srcOrd="0" destOrd="0" presId="urn:microsoft.com/office/officeart/2011/layout/HexagonRadial"/>
    <dgm:cxn modelId="{A16DED86-C921-4804-9B7A-69C2B11712C7}" srcId="{51D3A7AB-256B-4445-A661-4F9BAD29FAE3}" destId="{5D4A9E1F-29C8-4347-80E3-5DBFD39C620E}" srcOrd="3" destOrd="0" parTransId="{94999C0E-101C-4F22-BB22-DAED5117978C}" sibTransId="{BB3A507D-49E4-44D4-B24A-06DB710BEB4E}"/>
    <dgm:cxn modelId="{C31C39A0-4DCC-4BC1-B1CA-CF1596EBB625}" type="presOf" srcId="{9369A9F2-2B65-4EEF-8767-E0FAD035250A}" destId="{265220FD-DE62-400C-B696-0611929D11A1}" srcOrd="0" destOrd="0" presId="urn:microsoft.com/office/officeart/2011/layout/HexagonRadial"/>
    <dgm:cxn modelId="{3E4E6BC9-A5C2-4096-88AF-3ACD7DEB82B2}" type="presOf" srcId="{3E64C4DB-6716-44E3-A692-48305F045BDB}" destId="{9C0B0F63-17B5-4FD8-9521-55CA5E5A1654}" srcOrd="0" destOrd="0" presId="urn:microsoft.com/office/officeart/2011/layout/HexagonRadial"/>
    <dgm:cxn modelId="{9474A01B-3035-4254-8858-60260E8EB516}" type="presOf" srcId="{51D3A7AB-256B-4445-A661-4F9BAD29FAE3}" destId="{EBD5DD8E-C649-4EDB-95D8-3124DFCD2F35}" srcOrd="0" destOrd="0" presId="urn:microsoft.com/office/officeart/2011/layout/HexagonRadial"/>
    <dgm:cxn modelId="{0C541780-52EE-46DE-91E0-E9A77313783F}" srcId="{51D3A7AB-256B-4445-A661-4F9BAD29FAE3}" destId="{5FCA18B8-2DD5-4A79-9357-7E85EB967991}" srcOrd="4" destOrd="0" parTransId="{218E512B-3776-4AF0-9F49-0DEEB6D97287}" sibTransId="{E234F4ED-F976-44D5-9C53-698D4F7CCAA4}"/>
    <dgm:cxn modelId="{AD16676E-C27F-4324-9A54-94B823B348F1}" srcId="{51D3A7AB-256B-4445-A661-4F9BAD29FAE3}" destId="{3E64C4DB-6716-44E3-A692-48305F045BDB}" srcOrd="1" destOrd="0" parTransId="{73643E82-2A49-4090-A58C-38DAC34D6D1E}" sibTransId="{D7631679-6525-4252-9E92-FF1783A31891}"/>
    <dgm:cxn modelId="{1F42FF5B-28CF-4320-AE6E-EC98D25F2F51}" type="presOf" srcId="{698D2015-C0E2-452A-803B-BA01F0145A08}" destId="{CE954832-7859-469F-A90E-792F0A814B09}" srcOrd="0" destOrd="0" presId="urn:microsoft.com/office/officeart/2011/layout/HexagonRadial"/>
    <dgm:cxn modelId="{5B86A34E-4C09-4203-886F-D29693CA10F0}" type="presOf" srcId="{65F38FFF-D5F9-4B54-99F5-EE91551555E3}" destId="{F562516B-2F55-4F29-BBE5-FF3D1F979D79}" srcOrd="0" destOrd="0" presId="urn:microsoft.com/office/officeart/2011/layout/HexagonRadial"/>
    <dgm:cxn modelId="{723C9336-CC50-4AB7-9934-72D00A503415}" type="presOf" srcId="{385B7E6D-B671-4019-B3BB-0A65492C89E3}" destId="{22BDFD54-06C8-4C09-8178-8CDD05869F4A}" srcOrd="0" destOrd="0" presId="urn:microsoft.com/office/officeart/2011/layout/HexagonRadial"/>
    <dgm:cxn modelId="{DC9DA44F-26BF-4A67-BD3E-2D676D2FB59A}" srcId="{51D3A7AB-256B-4445-A661-4F9BAD29FAE3}" destId="{385B7E6D-B671-4019-B3BB-0A65492C89E3}" srcOrd="0" destOrd="0" parTransId="{397FDDD0-D37B-4A4F-87E0-7A3F54075F49}" sibTransId="{0EB64CF6-5414-4DA4-A2E7-9EEF13045077}"/>
    <dgm:cxn modelId="{D272347D-9200-4871-9239-BD0F6640265B}" type="presParOf" srcId="{F562516B-2F55-4F29-BBE5-FF3D1F979D79}" destId="{EBD5DD8E-C649-4EDB-95D8-3124DFCD2F35}" srcOrd="0" destOrd="0" presId="urn:microsoft.com/office/officeart/2011/layout/HexagonRadial"/>
    <dgm:cxn modelId="{F4581EFC-F8FD-4C15-AD2A-FC407D44292C}" type="presParOf" srcId="{F562516B-2F55-4F29-BBE5-FF3D1F979D79}" destId="{1F9568F4-4F8A-4790-9EE4-3BB93CC5131C}" srcOrd="1" destOrd="0" presId="urn:microsoft.com/office/officeart/2011/layout/HexagonRadial"/>
    <dgm:cxn modelId="{F954786B-0424-4A61-B1A7-722A4A2D9992}" type="presParOf" srcId="{1F9568F4-4F8A-4790-9EE4-3BB93CC5131C}" destId="{2996F102-D5CF-4759-8F42-D0FF86F58443}" srcOrd="0" destOrd="0" presId="urn:microsoft.com/office/officeart/2011/layout/HexagonRadial"/>
    <dgm:cxn modelId="{5CC51B5C-76D9-4B5F-AFB4-C5ABC431991A}" type="presParOf" srcId="{F562516B-2F55-4F29-BBE5-FF3D1F979D79}" destId="{22BDFD54-06C8-4C09-8178-8CDD05869F4A}" srcOrd="2" destOrd="0" presId="urn:microsoft.com/office/officeart/2011/layout/HexagonRadial"/>
    <dgm:cxn modelId="{813E3E39-9AAB-4295-8F3C-799E2283D504}" type="presParOf" srcId="{F562516B-2F55-4F29-BBE5-FF3D1F979D79}" destId="{144299A5-9192-4EBE-9AAB-D91C490285B1}" srcOrd="3" destOrd="0" presId="urn:microsoft.com/office/officeart/2011/layout/HexagonRadial"/>
    <dgm:cxn modelId="{3556DD90-77B1-445D-96DD-568DCAEFFB6E}" type="presParOf" srcId="{144299A5-9192-4EBE-9AAB-D91C490285B1}" destId="{5AC925EB-F11D-4369-B8E7-C01C50C7143E}" srcOrd="0" destOrd="0" presId="urn:microsoft.com/office/officeart/2011/layout/HexagonRadial"/>
    <dgm:cxn modelId="{4A56BDA0-482D-47DB-AAB0-913AF906897E}" type="presParOf" srcId="{F562516B-2F55-4F29-BBE5-FF3D1F979D79}" destId="{9C0B0F63-17B5-4FD8-9521-55CA5E5A1654}" srcOrd="4" destOrd="0" presId="urn:microsoft.com/office/officeart/2011/layout/HexagonRadial"/>
    <dgm:cxn modelId="{7041032C-C89D-47BA-90E8-B67A67293BA0}" type="presParOf" srcId="{F562516B-2F55-4F29-BBE5-FF3D1F979D79}" destId="{332B9D5D-7375-424C-BC5D-8838735963ED}" srcOrd="5" destOrd="0" presId="urn:microsoft.com/office/officeart/2011/layout/HexagonRadial"/>
    <dgm:cxn modelId="{3A3C07DB-74C3-4D33-BDDE-E600674C373C}" type="presParOf" srcId="{332B9D5D-7375-424C-BC5D-8838735963ED}" destId="{383BAACA-6C93-4503-AEDD-D077035B0849}" srcOrd="0" destOrd="0" presId="urn:microsoft.com/office/officeart/2011/layout/HexagonRadial"/>
    <dgm:cxn modelId="{80A31319-1341-4672-BDD5-D40DA02F6C44}" type="presParOf" srcId="{F562516B-2F55-4F29-BBE5-FF3D1F979D79}" destId="{265220FD-DE62-400C-B696-0611929D11A1}" srcOrd="6" destOrd="0" presId="urn:microsoft.com/office/officeart/2011/layout/HexagonRadial"/>
    <dgm:cxn modelId="{C8A7618A-6F80-47AC-87C9-A8BCBD53B409}" type="presParOf" srcId="{F562516B-2F55-4F29-BBE5-FF3D1F979D79}" destId="{8C6D4D8D-2888-4E2B-84F0-77D6AE9CF8EF}" srcOrd="7" destOrd="0" presId="urn:microsoft.com/office/officeart/2011/layout/HexagonRadial"/>
    <dgm:cxn modelId="{796CBC22-3C2A-4525-AB4C-FD8EB3EAAE22}" type="presParOf" srcId="{8C6D4D8D-2888-4E2B-84F0-77D6AE9CF8EF}" destId="{DC916C11-1D08-4B55-81A5-CBF9D70545C3}" srcOrd="0" destOrd="0" presId="urn:microsoft.com/office/officeart/2011/layout/HexagonRadial"/>
    <dgm:cxn modelId="{F62005F5-CD66-439C-A243-1FB9570C3BD1}" type="presParOf" srcId="{F562516B-2F55-4F29-BBE5-FF3D1F979D79}" destId="{E467B6E0-2119-47C4-AA9B-BE27802D32C4}" srcOrd="8" destOrd="0" presId="urn:microsoft.com/office/officeart/2011/layout/HexagonRadial"/>
    <dgm:cxn modelId="{24CDCB17-AF6C-436F-9B19-5CE178C0F6E3}" type="presParOf" srcId="{F562516B-2F55-4F29-BBE5-FF3D1F979D79}" destId="{DB911B80-35D6-481B-891D-A9FAB6527B87}" srcOrd="9" destOrd="0" presId="urn:microsoft.com/office/officeart/2011/layout/HexagonRadial"/>
    <dgm:cxn modelId="{A9631B24-0AE3-480F-858F-63E322FD9B34}" type="presParOf" srcId="{DB911B80-35D6-481B-891D-A9FAB6527B87}" destId="{720C639D-C343-48D6-A027-665EB1C08569}" srcOrd="0" destOrd="0" presId="urn:microsoft.com/office/officeart/2011/layout/HexagonRadial"/>
    <dgm:cxn modelId="{FA669365-45CB-48D7-AE23-794DD608ABCF}" type="presParOf" srcId="{F562516B-2F55-4F29-BBE5-FF3D1F979D79}" destId="{3F73E979-BA77-4A93-8A37-352C5B1309C9}" srcOrd="10" destOrd="0" presId="urn:microsoft.com/office/officeart/2011/layout/HexagonRadial"/>
    <dgm:cxn modelId="{E6F10BBB-7D1A-4F22-8B12-C2C40DC2AA66}" type="presParOf" srcId="{F562516B-2F55-4F29-BBE5-FF3D1F979D79}" destId="{0AAF03C1-0795-4481-AC76-D6E2303CF08D}" srcOrd="11" destOrd="0" presId="urn:microsoft.com/office/officeart/2011/layout/HexagonRadial"/>
    <dgm:cxn modelId="{067FE1AC-8189-431F-88D9-2C094F0B55D3}" type="presParOf" srcId="{0AAF03C1-0795-4481-AC76-D6E2303CF08D}" destId="{F14921B5-1934-42BB-BA89-9F60662CE9CC}" srcOrd="0" destOrd="0" presId="urn:microsoft.com/office/officeart/2011/layout/HexagonRadial"/>
    <dgm:cxn modelId="{96D27719-AF61-4B0C-8EB7-857B6F00B286}" type="presParOf" srcId="{F562516B-2F55-4F29-BBE5-FF3D1F979D79}" destId="{CE954832-7859-469F-A90E-792F0A814B09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C782059-8DE8-4DD1-B3B2-D98257A19AD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4/26/2020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8849EF-609C-4D28-8F21-EE5BB8D8C22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//upload.wikimedia.org/wikipedia/commons/0/0a/Penicillin_strukturen.sv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49400" y="2967335"/>
            <a:ext cx="564520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Medicamente</a:t>
            </a:r>
            <a:endParaRPr lang="en-US" sz="6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17230" y="4486870"/>
            <a:ext cx="44564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Prof. Adriana Fodor</a:t>
            </a:r>
            <a:endParaRPr lang="en-US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241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/>
          <p:cNvSpPr/>
          <p:nvPr/>
        </p:nvSpPr>
        <p:spPr>
          <a:xfrm>
            <a:off x="457200" y="1981200"/>
            <a:ext cx="3124200" cy="1676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Medicament</a:t>
            </a:r>
            <a:endParaRPr lang="en-US" sz="3200" b="1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6200" y="1849904"/>
            <a:ext cx="5257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Este orice compus sau amestec de compusi chimici (naturali sau de sinteza),administrat sub forma de comprimate,capsule sau solutie cu scopul de a ameliora sau vindeca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189018" y="520986"/>
            <a:ext cx="487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cap="all" dirty="0" smtClean="0">
                <a:ln w="9000" cmpd="sng">
                  <a:solidFill>
                    <a:srgbClr val="00B0F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Informatii Introductive</a:t>
            </a:r>
            <a:endParaRPr lang="en-US" sz="3200" b="1" cap="all" dirty="0">
              <a:ln w="9000" cmpd="sng">
                <a:solidFill>
                  <a:srgbClr val="00B0F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C:\Users\Leo\Desktop\chimie\Rezistenta-la-antibiotice-Sxc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27" y="4190999"/>
            <a:ext cx="3911600" cy="23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07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eft-Right Arrow Callout 4"/>
          <p:cNvSpPr/>
          <p:nvPr/>
        </p:nvSpPr>
        <p:spPr>
          <a:xfrm>
            <a:off x="2667000" y="2199810"/>
            <a:ext cx="3505200" cy="2686973"/>
          </a:xfrm>
          <a:prstGeom prst="leftRightArrowCallout">
            <a:avLst>
              <a:gd name="adj1" fmla="val 25000"/>
              <a:gd name="adj2" fmla="val 25000"/>
              <a:gd name="adj3" fmla="val 25920"/>
              <a:gd name="adj4" fmla="val 481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Droguri</a:t>
            </a:r>
            <a:endParaRPr lang="en-US" sz="2400" b="1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2881578"/>
            <a:ext cx="2971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Drog este asociat subtantelor nocive care creaza dependenta,boala si moarte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6012873" y="2266025"/>
            <a:ext cx="3124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Pragul la care un medicament devine drog este greu de precizat ; important este ca administrararea de medicamente sa fie facuta cu avizul medicului sau al farmacistului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976745" y="941833"/>
            <a:ext cx="731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Pana nu demult medicament si drog insemna acelasi lucru : substante folosite pentru a trata boala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771650" y="5500253"/>
            <a:ext cx="5295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Astazi insa exista o diferenta bine stabilita intre acesti 2 termeni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52256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Istoric al medicamentelor</a:t>
            </a:r>
            <a:endParaRPr lang="en-US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66018"/>
            <a:ext cx="7408333" cy="4525963"/>
          </a:xfrm>
        </p:spPr>
        <p:txBody>
          <a:bodyPr/>
          <a:lstStyle/>
          <a:p>
            <a:r>
              <a:rPr lang="en-US" dirty="0" smtClean="0"/>
              <a:t>Primele sistematizari in domeniul medicamentului au fost facute de preotii egipteni  (2000 i.Hr)</a:t>
            </a:r>
            <a:endParaRPr lang="en-US" dirty="0"/>
          </a:p>
        </p:txBody>
      </p:sp>
      <p:sp>
        <p:nvSpPr>
          <p:cNvPr id="4" name="Left-Right-Up Arrow 3"/>
          <p:cNvSpPr/>
          <p:nvPr/>
        </p:nvSpPr>
        <p:spPr>
          <a:xfrm>
            <a:off x="2403764" y="3847649"/>
            <a:ext cx="4572000" cy="2362200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Experimente prin care egiptenii au descoperit efecte benefice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466109" y="3002797"/>
            <a:ext cx="4572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Folosirea painii cu mucegai pentru tratarea ranilor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-6927" y="4657397"/>
            <a:ext cx="2438400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Folosirea esentei de mac pentru calmarea  durerilor</a:t>
            </a: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75764" y="4238625"/>
            <a:ext cx="2133600" cy="24622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200" dirty="0" smtClean="0"/>
              <a:t>Folosirea uleiului de ricin,astazi component important in industria farmaceutica</a:t>
            </a:r>
            <a:endParaRPr lang="en-US" sz="2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2619375"/>
            <a:ext cx="190500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1720873"/>
            <a:ext cx="1295400" cy="1735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087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2"/>
          <p:cNvSpPr>
            <a:spLocks noChangeArrowheads="1"/>
          </p:cNvSpPr>
          <p:nvPr/>
        </p:nvSpPr>
        <p:spPr bwMode="auto">
          <a:xfrm>
            <a:off x="250599" y="2335447"/>
            <a:ext cx="184731" cy="36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o-RO" altLang="en-US" sz="1786"/>
          </a:p>
        </p:txBody>
      </p:sp>
      <p:sp>
        <p:nvSpPr>
          <p:cNvPr id="12291" name="Dreptunghi 11"/>
          <p:cNvSpPr>
            <a:spLocks noChangeArrowheads="1"/>
          </p:cNvSpPr>
          <p:nvPr/>
        </p:nvSpPr>
        <p:spPr bwMode="auto">
          <a:xfrm>
            <a:off x="456974" y="1114653"/>
            <a:ext cx="8383134" cy="4576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o-RO" altLang="en-US" sz="1714" i="1" dirty="0"/>
              <a:t>    </a:t>
            </a:r>
            <a:r>
              <a:rPr lang="en-US" altLang="en-US" sz="1714" i="1" dirty="0"/>
              <a:t>	</a:t>
            </a:r>
            <a:endParaRPr lang="ro-RO" altLang="en-US" sz="1714" dirty="0"/>
          </a:p>
          <a:p>
            <a:pPr algn="ctr" eaLnBrk="1" hangingPunct="1"/>
            <a:r>
              <a:rPr lang="ro-RO" altLang="en-US" sz="1714" dirty="0"/>
              <a:t>	</a:t>
            </a:r>
            <a:endParaRPr lang="ro-RO" altLang="en-US" sz="2286" dirty="0"/>
          </a:p>
          <a:p>
            <a:pPr algn="ctr" eaLnBrk="1" hangingPunct="1"/>
            <a:endParaRPr lang="ro-RO" altLang="en-US" sz="1714" dirty="0">
              <a:solidFill>
                <a:schemeClr val="bg1"/>
              </a:solidFill>
            </a:endParaRPr>
          </a:p>
          <a:p>
            <a:pPr eaLnBrk="1" hangingPunct="1"/>
            <a:r>
              <a:rPr lang="ro-RO" altLang="en-US" sz="1714" dirty="0">
                <a:solidFill>
                  <a:schemeClr val="bg1"/>
                </a:solidFill>
              </a:rPr>
              <a:t>	</a:t>
            </a:r>
            <a:r>
              <a:rPr lang="en-US" altLang="en-US" sz="1714" dirty="0" err="1">
                <a:solidFill>
                  <a:schemeClr val="bg1"/>
                </a:solidFill>
              </a:rPr>
              <a:t>Exista</a:t>
            </a:r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err="1">
                <a:solidFill>
                  <a:schemeClr val="bg1"/>
                </a:solidFill>
              </a:rPr>
              <a:t>mai</a:t>
            </a:r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err="1">
                <a:solidFill>
                  <a:schemeClr val="bg1"/>
                </a:solidFill>
              </a:rPr>
              <a:t>multe</a:t>
            </a:r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err="1">
                <a:solidFill>
                  <a:schemeClr val="bg1"/>
                </a:solidFill>
              </a:rPr>
              <a:t>tipuri</a:t>
            </a:r>
            <a:r>
              <a:rPr lang="en-US" altLang="en-US" sz="1714" dirty="0">
                <a:solidFill>
                  <a:schemeClr val="bg1"/>
                </a:solidFill>
              </a:rPr>
              <a:t> de </a:t>
            </a:r>
            <a:r>
              <a:rPr lang="en-US" altLang="en-US" sz="1714" dirty="0" err="1">
                <a:solidFill>
                  <a:schemeClr val="bg1"/>
                </a:solidFill>
              </a:rPr>
              <a:t>medicamente</a:t>
            </a:r>
            <a:r>
              <a:rPr lang="en-US" altLang="en-US" sz="1714" dirty="0">
                <a:solidFill>
                  <a:schemeClr val="bg1"/>
                </a:solidFill>
              </a:rPr>
              <a:t>: </a:t>
            </a:r>
            <a:endParaRPr lang="en-US" altLang="en-US" sz="1714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smtClean="0">
                <a:solidFill>
                  <a:schemeClr val="bg1"/>
                </a:solidFill>
              </a:rPr>
              <a:t>  -</a:t>
            </a:r>
            <a:r>
              <a:rPr lang="en-US" altLang="en-US" sz="1714" dirty="0" err="1" smtClean="0">
                <a:solidFill>
                  <a:schemeClr val="bg1"/>
                </a:solidFill>
              </a:rPr>
              <a:t>antibiotice</a:t>
            </a:r>
            <a:r>
              <a:rPr lang="en-US" altLang="en-US" sz="1714" dirty="0">
                <a:solidFill>
                  <a:schemeClr val="bg1"/>
                </a:solidFill>
              </a:rPr>
              <a:t>, </a:t>
            </a:r>
            <a:endParaRPr lang="en-US" altLang="en-US" sz="1714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smtClean="0">
                <a:solidFill>
                  <a:schemeClr val="bg1"/>
                </a:solidFill>
              </a:rPr>
              <a:t> - </a:t>
            </a:r>
            <a:r>
              <a:rPr lang="en-US" altLang="en-US" sz="1714" dirty="0" err="1" smtClean="0">
                <a:solidFill>
                  <a:schemeClr val="bg1"/>
                </a:solidFill>
              </a:rPr>
              <a:t>analgezice</a:t>
            </a:r>
            <a:r>
              <a:rPr lang="en-US" altLang="en-US" sz="1714" dirty="0">
                <a:solidFill>
                  <a:schemeClr val="bg1"/>
                </a:solidFill>
              </a:rPr>
              <a:t>, </a:t>
            </a:r>
            <a:endParaRPr lang="en-US" altLang="en-US" sz="1714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smtClean="0">
                <a:solidFill>
                  <a:schemeClr val="bg1"/>
                </a:solidFill>
              </a:rPr>
              <a:t>  - </a:t>
            </a:r>
            <a:r>
              <a:rPr lang="en-US" altLang="en-US" sz="1714" dirty="0" err="1" smtClean="0">
                <a:solidFill>
                  <a:schemeClr val="bg1"/>
                </a:solidFill>
              </a:rPr>
              <a:t>tranchilizante</a:t>
            </a:r>
            <a:r>
              <a:rPr lang="en-US" altLang="en-US" sz="1714" dirty="0">
                <a:solidFill>
                  <a:schemeClr val="bg1"/>
                </a:solidFill>
              </a:rPr>
              <a:t>, </a:t>
            </a:r>
            <a:endParaRPr lang="en-US" altLang="en-US" sz="1714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smtClean="0">
                <a:solidFill>
                  <a:schemeClr val="bg1"/>
                </a:solidFill>
              </a:rPr>
              <a:t>  - </a:t>
            </a:r>
            <a:r>
              <a:rPr lang="en-US" altLang="en-US" sz="1714" dirty="0" err="1" smtClean="0">
                <a:solidFill>
                  <a:schemeClr val="bg1"/>
                </a:solidFill>
              </a:rPr>
              <a:t>antidepresive</a:t>
            </a:r>
            <a:r>
              <a:rPr lang="en-US" altLang="en-US" sz="1714" dirty="0" smtClean="0">
                <a:solidFill>
                  <a:schemeClr val="bg1"/>
                </a:solidFill>
              </a:rPr>
              <a:t>,</a:t>
            </a:r>
          </a:p>
          <a:p>
            <a:pPr eaLnBrk="1" hangingPunct="1"/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smtClean="0">
                <a:solidFill>
                  <a:schemeClr val="bg1"/>
                </a:solidFill>
              </a:rPr>
              <a:t>  - </a:t>
            </a:r>
            <a:r>
              <a:rPr lang="en-US" altLang="en-US" sz="1714" dirty="0" err="1" smtClean="0">
                <a:solidFill>
                  <a:schemeClr val="bg1"/>
                </a:solidFill>
              </a:rPr>
              <a:t>antihistamice</a:t>
            </a:r>
            <a:r>
              <a:rPr lang="en-US" altLang="en-US" sz="1714" dirty="0" smtClean="0">
                <a:solidFill>
                  <a:schemeClr val="bg1"/>
                </a:solidFill>
              </a:rPr>
              <a:t>,</a:t>
            </a:r>
          </a:p>
          <a:p>
            <a:pPr eaLnBrk="1" hangingPunct="1"/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en-US" altLang="en-US" sz="1714" dirty="0" smtClean="0">
                <a:solidFill>
                  <a:schemeClr val="bg1"/>
                </a:solidFill>
              </a:rPr>
              <a:t>  - </a:t>
            </a:r>
            <a:r>
              <a:rPr lang="en-US" altLang="en-US" sz="1714" dirty="0" err="1" smtClean="0">
                <a:solidFill>
                  <a:schemeClr val="bg1"/>
                </a:solidFill>
              </a:rPr>
              <a:t>anestezice,etc</a:t>
            </a:r>
            <a:r>
              <a:rPr lang="en-US" altLang="en-US" sz="1714" dirty="0">
                <a:solidFill>
                  <a:schemeClr val="bg1"/>
                </a:solidFill>
              </a:rPr>
              <a:t>.</a:t>
            </a:r>
          </a:p>
          <a:p>
            <a:pPr eaLnBrk="1" hangingPunct="1"/>
            <a:r>
              <a:rPr lang="en-US" altLang="en-US" sz="1714" dirty="0">
                <a:solidFill>
                  <a:schemeClr val="bg1"/>
                </a:solidFill>
              </a:rPr>
              <a:t>	</a:t>
            </a:r>
            <a:endParaRPr lang="ro-RO" altLang="en-US" sz="1714" dirty="0">
              <a:solidFill>
                <a:schemeClr val="bg1"/>
              </a:solidFill>
            </a:endParaRPr>
          </a:p>
          <a:p>
            <a:pPr eaLnBrk="1" hangingPunct="1"/>
            <a:r>
              <a:rPr lang="ro-RO" altLang="en-US" sz="1714" i="1" dirty="0">
                <a:solidFill>
                  <a:schemeClr val="bg1"/>
                </a:solidFill>
              </a:rPr>
              <a:t>	</a:t>
            </a:r>
            <a:r>
              <a:rPr lang="en-US" altLang="en-US" sz="1714" i="1" dirty="0" err="1">
                <a:solidFill>
                  <a:schemeClr val="bg1"/>
                </a:solidFill>
              </a:rPr>
              <a:t>Antibioticele</a:t>
            </a:r>
            <a:r>
              <a:rPr lang="en-US" altLang="en-US" sz="1714" i="1" dirty="0">
                <a:solidFill>
                  <a:schemeClr val="bg1"/>
                </a:solidFill>
              </a:rPr>
              <a:t> </a:t>
            </a:r>
            <a:r>
              <a:rPr lang="en-US" altLang="en-US" sz="1714" i="1" dirty="0" err="1">
                <a:solidFill>
                  <a:schemeClr val="bg1"/>
                </a:solidFill>
              </a:rPr>
              <a:t>sunt</a:t>
            </a:r>
            <a:r>
              <a:rPr lang="en-US" altLang="en-US" sz="1714" i="1" dirty="0">
                <a:solidFill>
                  <a:schemeClr val="bg1"/>
                </a:solidFill>
              </a:rPr>
              <a:t> </a:t>
            </a:r>
            <a:r>
              <a:rPr lang="en-US" altLang="en-US" sz="1714" i="1" dirty="0" err="1">
                <a:solidFill>
                  <a:schemeClr val="bg1"/>
                </a:solidFill>
              </a:rPr>
              <a:t>medicamente</a:t>
            </a:r>
            <a:r>
              <a:rPr lang="en-US" altLang="en-US" sz="1714" i="1" dirty="0">
                <a:solidFill>
                  <a:schemeClr val="bg1"/>
                </a:solidFill>
              </a:rPr>
              <a:t> </a:t>
            </a:r>
            <a:r>
              <a:rPr lang="en-US" altLang="en-US" sz="1714" i="1" dirty="0" err="1">
                <a:solidFill>
                  <a:schemeClr val="bg1"/>
                </a:solidFill>
              </a:rPr>
              <a:t>folosite</a:t>
            </a:r>
            <a:r>
              <a:rPr lang="en-US" altLang="en-US" sz="1714" i="1" dirty="0">
                <a:solidFill>
                  <a:schemeClr val="bg1"/>
                </a:solidFill>
              </a:rPr>
              <a:t> in </a:t>
            </a:r>
            <a:r>
              <a:rPr lang="en-US" altLang="en-US" sz="1714" i="1" dirty="0" err="1">
                <a:solidFill>
                  <a:schemeClr val="bg1"/>
                </a:solidFill>
              </a:rPr>
              <a:t>scopul</a:t>
            </a:r>
            <a:r>
              <a:rPr lang="en-US" altLang="en-US" sz="1714" i="1" dirty="0">
                <a:solidFill>
                  <a:schemeClr val="bg1"/>
                </a:solidFill>
              </a:rPr>
              <a:t> </a:t>
            </a:r>
            <a:r>
              <a:rPr lang="en-US" altLang="en-US" sz="1714" i="1" dirty="0" err="1">
                <a:solidFill>
                  <a:schemeClr val="bg1"/>
                </a:solidFill>
              </a:rPr>
              <a:t>distrugerii</a:t>
            </a:r>
            <a:r>
              <a:rPr lang="en-US" altLang="en-US" sz="1714" i="1" dirty="0">
                <a:solidFill>
                  <a:schemeClr val="bg1"/>
                </a:solidFill>
              </a:rPr>
              <a:t>(</a:t>
            </a:r>
            <a:r>
              <a:rPr lang="en-US" altLang="en-US" sz="1714" i="1" dirty="0" err="1">
                <a:solidFill>
                  <a:schemeClr val="bg1"/>
                </a:solidFill>
              </a:rPr>
              <a:t>medicamente</a:t>
            </a:r>
            <a:r>
              <a:rPr lang="en-US" altLang="en-US" sz="1714" i="1" dirty="0">
                <a:solidFill>
                  <a:schemeClr val="bg1"/>
                </a:solidFill>
              </a:rPr>
              <a:t> bactericide) </a:t>
            </a:r>
            <a:r>
              <a:rPr lang="en-US" altLang="en-US" sz="1714" i="1" dirty="0" err="1">
                <a:solidFill>
                  <a:schemeClr val="bg1"/>
                </a:solidFill>
              </a:rPr>
              <a:t>sau</a:t>
            </a:r>
            <a:r>
              <a:rPr lang="en-US" altLang="en-US" sz="1714" i="1" dirty="0">
                <a:solidFill>
                  <a:schemeClr val="bg1"/>
                </a:solidFill>
              </a:rPr>
              <a:t> </a:t>
            </a:r>
            <a:r>
              <a:rPr lang="en-US" altLang="en-US" sz="1714" i="1" dirty="0" err="1">
                <a:solidFill>
                  <a:schemeClr val="bg1"/>
                </a:solidFill>
              </a:rPr>
              <a:t>inactivarii</a:t>
            </a:r>
            <a:r>
              <a:rPr lang="en-US" altLang="en-US" sz="1714" i="1" dirty="0">
                <a:solidFill>
                  <a:schemeClr val="bg1"/>
                </a:solidFill>
              </a:rPr>
              <a:t>(</a:t>
            </a:r>
            <a:r>
              <a:rPr lang="en-US" altLang="en-US" sz="1714" i="1" dirty="0" err="1">
                <a:solidFill>
                  <a:schemeClr val="bg1"/>
                </a:solidFill>
              </a:rPr>
              <a:t>medicamente</a:t>
            </a:r>
            <a:r>
              <a:rPr lang="en-US" altLang="en-US" sz="1714" i="1" dirty="0">
                <a:solidFill>
                  <a:schemeClr val="bg1"/>
                </a:solidFill>
              </a:rPr>
              <a:t>  </a:t>
            </a:r>
            <a:r>
              <a:rPr lang="en-US" altLang="en-US" sz="1714" i="1" dirty="0" err="1">
                <a:solidFill>
                  <a:schemeClr val="bg1"/>
                </a:solidFill>
              </a:rPr>
              <a:t>bacteriostatice</a:t>
            </a:r>
            <a:r>
              <a:rPr lang="en-US" altLang="en-US" sz="1714" i="1" dirty="0">
                <a:solidFill>
                  <a:schemeClr val="bg1"/>
                </a:solidFill>
              </a:rPr>
              <a:t>) </a:t>
            </a:r>
            <a:r>
              <a:rPr lang="en-US" altLang="en-US" sz="1714" i="1" dirty="0" err="1">
                <a:solidFill>
                  <a:schemeClr val="bg1"/>
                </a:solidFill>
              </a:rPr>
              <a:t>bacteriilor</a:t>
            </a:r>
            <a:r>
              <a:rPr lang="en-US" altLang="en-US" sz="1714" i="1" dirty="0">
                <a:solidFill>
                  <a:schemeClr val="bg1"/>
                </a:solidFill>
              </a:rPr>
              <a:t> </a:t>
            </a:r>
            <a:r>
              <a:rPr lang="en-US" altLang="en-US" sz="1714" i="1" dirty="0" err="1">
                <a:solidFill>
                  <a:schemeClr val="bg1"/>
                </a:solidFill>
              </a:rPr>
              <a:t>si</a:t>
            </a:r>
            <a:r>
              <a:rPr lang="en-US" altLang="en-US" sz="1714" i="1" dirty="0">
                <a:solidFill>
                  <a:schemeClr val="bg1"/>
                </a:solidFill>
              </a:rPr>
              <a:t> </a:t>
            </a:r>
            <a:r>
              <a:rPr lang="en-US" altLang="en-US" sz="1714" i="1" dirty="0" err="1">
                <a:solidFill>
                  <a:schemeClr val="bg1"/>
                </a:solidFill>
              </a:rPr>
              <a:t>germenilor</a:t>
            </a:r>
            <a:r>
              <a:rPr lang="en-US" altLang="en-US" sz="1714" i="1" dirty="0">
                <a:solidFill>
                  <a:schemeClr val="bg1"/>
                </a:solidFill>
              </a:rPr>
              <a:t> din organism.</a:t>
            </a:r>
            <a:r>
              <a:rPr lang="fr-FR" altLang="en-US" sz="1714" dirty="0">
                <a:solidFill>
                  <a:schemeClr val="bg1"/>
                </a:solidFill>
              </a:rPr>
              <a:t> </a:t>
            </a:r>
            <a:endParaRPr lang="ro-RO" altLang="en-US" sz="1714" dirty="0">
              <a:solidFill>
                <a:schemeClr val="bg1"/>
              </a:solidFill>
            </a:endParaRPr>
          </a:p>
          <a:p>
            <a:pPr eaLnBrk="1" hangingPunct="1"/>
            <a:r>
              <a:rPr lang="ro-RO" altLang="en-US" sz="1714" dirty="0">
                <a:solidFill>
                  <a:schemeClr val="bg1"/>
                </a:solidFill>
              </a:rPr>
              <a:t>	</a:t>
            </a:r>
            <a:r>
              <a:rPr lang="fr-FR" altLang="en-US" sz="1714" dirty="0" err="1">
                <a:solidFill>
                  <a:schemeClr val="bg1"/>
                </a:solidFill>
              </a:rPr>
              <a:t>Aspirina</a:t>
            </a:r>
            <a:r>
              <a:rPr lang="fr-FR" altLang="en-US" sz="1714" dirty="0">
                <a:solidFill>
                  <a:schemeClr val="bg1"/>
                </a:solidFill>
              </a:rPr>
              <a:t> </a:t>
            </a:r>
            <a:r>
              <a:rPr lang="ro-RO" altLang="en-US" sz="1714" dirty="0">
                <a:solidFill>
                  <a:schemeClr val="bg1"/>
                </a:solidFill>
              </a:rPr>
              <a:t>si</a:t>
            </a:r>
            <a:r>
              <a:rPr lang="en-US" altLang="en-US" sz="1714" dirty="0">
                <a:solidFill>
                  <a:schemeClr val="bg1"/>
                </a:solidFill>
              </a:rPr>
              <a:t> </a:t>
            </a:r>
            <a:r>
              <a:rPr lang="ro-RO" altLang="en-US" sz="1714" dirty="0">
                <a:solidFill>
                  <a:schemeClr val="bg1"/>
                </a:solidFill>
              </a:rPr>
              <a:t>paracetamolul </a:t>
            </a:r>
            <a:r>
              <a:rPr lang="fr-FR" altLang="en-US" sz="1714" dirty="0">
                <a:solidFill>
                  <a:schemeClr val="bg1"/>
                </a:solidFill>
              </a:rPr>
              <a:t>au </a:t>
            </a:r>
            <a:r>
              <a:rPr lang="fr-FR" altLang="en-US" sz="1714" dirty="0" err="1">
                <a:solidFill>
                  <a:schemeClr val="bg1"/>
                </a:solidFill>
              </a:rPr>
              <a:t>efecte</a:t>
            </a:r>
            <a:r>
              <a:rPr lang="ro-RO" altLang="en-US" sz="1714" dirty="0">
                <a:solidFill>
                  <a:schemeClr val="bg1"/>
                </a:solidFill>
              </a:rPr>
              <a:t> analgezice,antipiretice,antiinflamatoare</a:t>
            </a:r>
          </a:p>
          <a:p>
            <a:pPr eaLnBrk="1" hangingPunct="1"/>
            <a:endParaRPr lang="en-US" altLang="en-US" sz="1714" dirty="0">
              <a:solidFill>
                <a:schemeClr val="bg1"/>
              </a:solidFill>
            </a:endParaRPr>
          </a:p>
          <a:p>
            <a:pPr eaLnBrk="1" hangingPunct="1"/>
            <a:endParaRPr lang="ro-RO" altLang="en-US" sz="1714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0250" y="960438"/>
            <a:ext cx="4908716" cy="53200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2857" dirty="0" err="1">
                <a:latin typeface="Arial" charset="0"/>
              </a:rPr>
              <a:t>Clasificarea</a:t>
            </a:r>
            <a:r>
              <a:rPr lang="en-US" sz="2857" dirty="0">
                <a:latin typeface="Arial" charset="0"/>
              </a:rPr>
              <a:t> </a:t>
            </a:r>
            <a:r>
              <a:rPr lang="en-US" sz="2857" dirty="0" err="1">
                <a:latin typeface="Arial" charset="0"/>
              </a:rPr>
              <a:t>medicamentelor</a:t>
            </a:r>
            <a:r>
              <a:rPr lang="en-US" sz="2857" dirty="0">
                <a:latin typeface="Arial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9891111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7231" y="533400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ln w="19050">
                  <a:solidFill>
                    <a:srgbClr val="00B0F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Aspirina</a:t>
            </a:r>
            <a:endParaRPr lang="en-US" sz="6000" b="1" dirty="0">
              <a:ln w="19050">
                <a:solidFill>
                  <a:srgbClr val="00B0F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401" y="839932"/>
            <a:ext cx="3423523" cy="2670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2667000" y="2514600"/>
            <a:ext cx="2438400" cy="8011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28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01531" y="3505200"/>
            <a:ext cx="2819400" cy="147732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Aspirina</a:t>
            </a:r>
            <a:r>
              <a:rPr lang="en-US" dirty="0">
                <a:solidFill>
                  <a:schemeClr val="bg1"/>
                </a:solidFill>
              </a:rPr>
              <a:t>, sau </a:t>
            </a:r>
            <a:r>
              <a:rPr lang="en-US" b="1" dirty="0">
                <a:solidFill>
                  <a:schemeClr val="bg1"/>
                </a:solidFill>
              </a:rPr>
              <a:t>acidul acetilsalicilic</a:t>
            </a:r>
            <a:r>
              <a:rPr lang="en-US" dirty="0">
                <a:solidFill>
                  <a:schemeClr val="bg1"/>
                </a:solidFill>
              </a:rPr>
              <a:t>, este un medicament </a:t>
            </a:r>
            <a:r>
              <a:rPr lang="en-US" dirty="0" smtClean="0">
                <a:solidFill>
                  <a:schemeClr val="bg1"/>
                </a:solidFill>
              </a:rPr>
              <a:t>antiinfla- mator</a:t>
            </a:r>
            <a:r>
              <a:rPr lang="en-US" dirty="0">
                <a:solidFill>
                  <a:schemeClr val="bg1"/>
                </a:solidFill>
              </a:rPr>
              <a:t> non-steroidian din familia salicilaților,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3535231" y="3505200"/>
            <a:ext cx="1570169" cy="18288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28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87231" y="5334000"/>
            <a:ext cx="3048000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folosit în general ca un analgezic minor, ca antipiretic, sau ca antiinflamator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428921"/>
              </p:ext>
            </p:extLst>
          </p:nvPr>
        </p:nvGraphicFramePr>
        <p:xfrm>
          <a:off x="487231" y="2183648"/>
          <a:ext cx="2857500" cy="731520"/>
        </p:xfrm>
        <a:graphic>
          <a:graphicData uri="http://schemas.openxmlformats.org/drawingml/2006/table">
            <a:tbl>
              <a:tblPr/>
              <a:tblGrid>
                <a:gridCol w="2857500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C</a:t>
                      </a:r>
                      <a:r>
                        <a:rPr lang="en-US" baseline="-25000" dirty="0"/>
                        <a:t>6</a:t>
                      </a:r>
                      <a:r>
                        <a:rPr lang="en-US" dirty="0"/>
                        <a:t>H</a:t>
                      </a:r>
                      <a:r>
                        <a:rPr lang="en-US" baseline="-25000" dirty="0"/>
                        <a:t>4</a:t>
                      </a:r>
                      <a:r>
                        <a:rPr lang="en-US" dirty="0"/>
                        <a:t>(OOCCH</a:t>
                      </a:r>
                      <a:r>
                        <a:rPr lang="en-US" baseline="-25000" dirty="0"/>
                        <a:t>3</a:t>
                      </a:r>
                      <a:r>
                        <a:rPr lang="en-US" dirty="0"/>
                        <a:t>)CO</a:t>
                      </a:r>
                      <a:r>
                        <a:rPr lang="en-US" baseline="-25000" dirty="0"/>
                        <a:t>2</a:t>
                      </a:r>
                      <a:r>
                        <a:rPr lang="en-US" dirty="0"/>
                        <a:t>H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Formula chimica</a:t>
                      </a:r>
                      <a:endParaRPr lang="en-US" dirty="0"/>
                    </a:p>
                  </a:txBody>
                  <a:tcP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3022745" y="377309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91000" y="5313680"/>
            <a:ext cx="2133600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Compusul natural se gaseste in coaja de salcie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5410202" y="3713163"/>
            <a:ext cx="304798" cy="146843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28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629400" y="3962400"/>
            <a:ext cx="2133599" cy="230832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In cantitati mari este nociva : provoaca ulcere stomacale,boli ale ficatului si reduce concentratia de vitamina A</a:t>
            </a:r>
            <a:endParaRPr lang="en-US" dirty="0"/>
          </a:p>
        </p:txBody>
      </p:sp>
      <p:cxnSp>
        <p:nvCxnSpPr>
          <p:cNvPr id="32" name="Straight Arrow Connector 31"/>
          <p:cNvCxnSpPr>
            <a:endCxn id="23" idx="0"/>
          </p:cNvCxnSpPr>
          <p:nvPr/>
        </p:nvCxnSpPr>
        <p:spPr>
          <a:xfrm>
            <a:off x="6527945" y="3262844"/>
            <a:ext cx="1066800" cy="51024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28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160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MEDICAMENTE ANTIBACTERIENE</a:t>
            </a:r>
            <a:endParaRPr lang="en-US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39588"/>
            <a:ext cx="5730202" cy="382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56960" y="2285999"/>
            <a:ext cx="2895600" cy="3477875"/>
          </a:xfrm>
          <a:prstGeom prst="rect">
            <a:avLst/>
          </a:prstGeom>
          <a:solidFill>
            <a:srgbClr val="0070C0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rgbClr val="FFFF00"/>
                </a:solidFill>
              </a:rPr>
              <a:t>Prin descoperirea microbilor,de catre Luis Pasteur si a bacilului care provoaca turbeculoza (numit bacilul Koch) s-a deschis o noua directie de cercetare : omorarea microbilor prin orice mijloace</a:t>
            </a:r>
            <a:endParaRPr lang="en-US" sz="2200" dirty="0">
              <a:solidFill>
                <a:srgbClr val="FFFF00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4461164" y="5943600"/>
            <a:ext cx="2057400" cy="7620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Sulfamide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6781800" y="5943600"/>
            <a:ext cx="2057400" cy="7620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Antibiotice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29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340" y="297873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Sulfamide</a:t>
            </a:r>
            <a:endParaRPr 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100" name="Picture 4" descr="C:\Users\Leo\Desktop\chimie\ssssss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400" y="838200"/>
            <a:ext cx="2841886" cy="152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55230" y="2317789"/>
            <a:ext cx="26084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rgbClr val="000000"/>
                </a:solidFill>
              </a:rPr>
              <a:t>H</a:t>
            </a:r>
            <a:r>
              <a:rPr lang="en-US" sz="4000" baseline="-25000" dirty="0">
                <a:solidFill>
                  <a:srgbClr val="000000"/>
                </a:solidFill>
              </a:rPr>
              <a:t>2</a:t>
            </a:r>
            <a:r>
              <a:rPr lang="en-US" sz="4000" dirty="0">
                <a:solidFill>
                  <a:srgbClr val="000000"/>
                </a:solidFill>
              </a:rPr>
              <a:t>NSO</a:t>
            </a:r>
            <a:r>
              <a:rPr lang="en-US" sz="4000" baseline="-25000" dirty="0">
                <a:solidFill>
                  <a:srgbClr val="000000"/>
                </a:solidFill>
              </a:rPr>
              <a:t>2</a:t>
            </a:r>
            <a:r>
              <a:rPr lang="en-US" sz="4000" dirty="0">
                <a:solidFill>
                  <a:srgbClr val="000000"/>
                </a:solidFill>
              </a:rPr>
              <a:t>NH</a:t>
            </a:r>
            <a:r>
              <a:rPr lang="en-US" sz="4000" baseline="-25000" dirty="0">
                <a:solidFill>
                  <a:srgbClr val="000000"/>
                </a:solidFill>
              </a:rPr>
              <a:t>2</a:t>
            </a:r>
            <a:endParaRPr lang="en-US" sz="3200" dirty="0"/>
          </a:p>
        </p:txBody>
      </p:sp>
      <p:sp>
        <p:nvSpPr>
          <p:cNvPr id="9" name="Right Arrow Callout 8"/>
          <p:cNvSpPr/>
          <p:nvPr/>
        </p:nvSpPr>
        <p:spPr>
          <a:xfrm>
            <a:off x="381000" y="4038600"/>
            <a:ext cx="3048000" cy="1905000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Informatii generale</a:t>
            </a:r>
            <a:endParaRPr lang="en-US" sz="3200" dirty="0"/>
          </a:p>
        </p:txBody>
      </p:sp>
      <p:cxnSp>
        <p:nvCxnSpPr>
          <p:cNvPr id="12" name="Straight Arrow Connector 11"/>
          <p:cNvCxnSpPr>
            <a:stCxn id="9" idx="3"/>
          </p:cNvCxnSpPr>
          <p:nvPr/>
        </p:nvCxnSpPr>
        <p:spPr>
          <a:xfrm flipV="1">
            <a:off x="3429000" y="3429000"/>
            <a:ext cx="914400" cy="1562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9" idx="3"/>
          </p:cNvCxnSpPr>
          <p:nvPr/>
        </p:nvCxnSpPr>
        <p:spPr>
          <a:xfrm flipV="1">
            <a:off x="3429000" y="4352330"/>
            <a:ext cx="1120140" cy="6387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429000" y="4991100"/>
            <a:ext cx="1066800" cy="209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9" idx="3"/>
          </p:cNvCxnSpPr>
          <p:nvPr/>
        </p:nvCxnSpPr>
        <p:spPr>
          <a:xfrm>
            <a:off x="3429000" y="4991100"/>
            <a:ext cx="914400" cy="1409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543252" y="2564010"/>
            <a:ext cx="449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Sulfamidele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sunt amide, derivate ale acidului 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p-aminobenzensulfonic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denumite curent 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sulfanilamide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60752" y="3624961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dirty="0"/>
              <a:t>Această clasă de substanțe medicamentoase a avut cel mai mare succes </a:t>
            </a:r>
            <a:r>
              <a:rPr lang="vi-VN" dirty="0" smtClean="0"/>
              <a:t>chimioterapeutic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493722" y="4548291"/>
            <a:ext cx="45948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dirty="0"/>
              <a:t>Acest grup de medicamente </a:t>
            </a:r>
            <a:r>
              <a:rPr lang="vi-VN" dirty="0" smtClean="0"/>
              <a:t>chimiotera</a:t>
            </a:r>
            <a:r>
              <a:rPr lang="en-US" dirty="0" err="1" smtClean="0">
                <a:cs typeface="Times New Roman" pitchFamily="18" charset="0"/>
              </a:rPr>
              <a:t>peutice</a:t>
            </a:r>
            <a:r>
              <a:rPr lang="vi-VN" dirty="0"/>
              <a:t> </a:t>
            </a:r>
            <a:r>
              <a:rPr lang="vi-VN" dirty="0" smtClean="0"/>
              <a:t>împiedică </a:t>
            </a:r>
            <a:r>
              <a:rPr lang="vi-VN" dirty="0"/>
              <a:t>înmulțirea și scade vitalitatea microorganismelor</a:t>
            </a:r>
            <a:r>
              <a:rPr lang="vi-VN" sz="1700" dirty="0"/>
              <a:t> </a:t>
            </a:r>
            <a:endParaRPr lang="en-US" sz="1700" dirty="0"/>
          </a:p>
        </p:txBody>
      </p:sp>
      <p:sp>
        <p:nvSpPr>
          <p:cNvPr id="26" name="TextBox 25"/>
          <p:cNvSpPr txBox="1"/>
          <p:nvPr/>
        </p:nvSpPr>
        <p:spPr>
          <a:xfrm>
            <a:off x="4646122" y="5798511"/>
            <a:ext cx="4290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În decada care a urmat descoperirii sulfamidei au fost sintetizate și cercetate peste 5400 de substanțe.</a:t>
            </a:r>
          </a:p>
        </p:txBody>
      </p:sp>
    </p:spTree>
    <p:extLst>
      <p:ext uri="{BB962C8B-B14F-4D97-AF65-F5344CB8AC3E}">
        <p14:creationId xmlns:p14="http://schemas.microsoft.com/office/powerpoint/2010/main" val="367501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16983"/>
            <a:ext cx="8229600" cy="1143000"/>
          </a:xfrm>
        </p:spPr>
        <p:txBody>
          <a:bodyPr>
            <a:normAutofit/>
          </a:bodyPr>
          <a:lstStyle/>
          <a:p>
            <a:r>
              <a:rPr lang="en-US" sz="4800" dirty="0" smtClean="0"/>
              <a:t>Antibiotice-Penicilina</a:t>
            </a:r>
            <a:endParaRPr lang="en-US" sz="4800" dirty="0"/>
          </a:p>
        </p:txBody>
      </p:sp>
      <p:pic>
        <p:nvPicPr>
          <p:cNvPr id="2053" name="Picture 5" descr="Fișier:Penicillin strukturen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0"/>
            <a:ext cx="85344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990225" y="1674167"/>
            <a:ext cx="35055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2400" dirty="0"/>
              <a:t>formula chimică C</a:t>
            </a:r>
            <a:r>
              <a:rPr lang="ro-RO" sz="2400" baseline="-25000" dirty="0"/>
              <a:t>9</a:t>
            </a:r>
            <a:r>
              <a:rPr lang="ro-RO" sz="2400" dirty="0"/>
              <a:t>H</a:t>
            </a:r>
            <a:r>
              <a:rPr lang="ro-RO" sz="2400" baseline="-25000" dirty="0"/>
              <a:t>11</a:t>
            </a:r>
            <a:r>
              <a:rPr lang="ro-RO" sz="2400" dirty="0"/>
              <a:t>N</a:t>
            </a:r>
            <a:r>
              <a:rPr lang="ro-RO" sz="2400" baseline="-25000" dirty="0"/>
              <a:t>2</a:t>
            </a:r>
            <a:r>
              <a:rPr lang="ro-RO" sz="2400" dirty="0"/>
              <a:t>O</a:t>
            </a:r>
            <a:r>
              <a:rPr lang="ro-RO" sz="2400" baseline="-25000" dirty="0"/>
              <a:t>4</a:t>
            </a:r>
            <a:r>
              <a:rPr lang="ro-RO" sz="2400" dirty="0"/>
              <a:t>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0430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0278376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255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3733800" y="3352800"/>
            <a:ext cx="20574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SFARSIT</a:t>
            </a:r>
            <a:r>
              <a:rPr lang="ro-RO" dirty="0"/>
              <a:t/>
            </a:r>
            <a:br>
              <a:rPr lang="ro-RO" dirty="0"/>
            </a:b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58719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341</Words>
  <Application>Microsoft Office PowerPoint</Application>
  <PresentationFormat>On-screen Show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Constantia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Istoric al medicamentelor</vt:lpstr>
      <vt:lpstr>PowerPoint Presentation</vt:lpstr>
      <vt:lpstr>Aspirina</vt:lpstr>
      <vt:lpstr>MEDICAMENTE ANTIBACTERIENE</vt:lpstr>
      <vt:lpstr>Sulfamide</vt:lpstr>
      <vt:lpstr>Antibiotice-Penicilina</vt:lpstr>
      <vt:lpstr>PowerPoint Presentation</vt:lpstr>
      <vt:lpstr>SFARSIT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</dc:creator>
  <cp:lastModifiedBy>Microsoft account</cp:lastModifiedBy>
  <cp:revision>53</cp:revision>
  <dcterms:created xsi:type="dcterms:W3CDTF">2013-06-11T12:08:31Z</dcterms:created>
  <dcterms:modified xsi:type="dcterms:W3CDTF">2020-04-26T15:55:56Z</dcterms:modified>
  <cp:contentStatus/>
</cp:coreProperties>
</file>