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</p:sldMasterIdLst>
  <p:sldIdLst>
    <p:sldId id="257" r:id="rId2"/>
    <p:sldId id="258" r:id="rId3"/>
    <p:sldId id="259" r:id="rId4"/>
    <p:sldId id="260" r:id="rId5"/>
    <p:sldId id="263" r:id="rId6"/>
    <p:sldId id="264" r:id="rId7"/>
    <p:sldId id="265" r:id="rId8"/>
    <p:sldId id="266" r:id="rId9"/>
    <p:sldId id="267" r:id="rId10"/>
    <p:sldId id="269" r:id="rId11"/>
    <p:sldId id="268" r:id="rId12"/>
    <p:sldId id="272" r:id="rId13"/>
    <p:sldId id="273" r:id="rId14"/>
    <p:sldId id="274" r:id="rId15"/>
    <p:sldId id="270" r:id="rId16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448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AD44-B1F1-4AF6-B14D-FC91A161FC54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5FCA0-202D-46F4-B7DA-C14F26A19042}" type="slidenum">
              <a:rPr lang="ro-RO" smtClean="0"/>
              <a:t>‹#›</a:t>
            </a:fld>
            <a:endParaRPr lang="ro-RO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AD44-B1F1-4AF6-B14D-FC91A161FC54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5FCA0-202D-46F4-B7DA-C14F26A19042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AD44-B1F1-4AF6-B14D-FC91A161FC54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FBE5FCA0-202D-46F4-B7DA-C14F26A19042}" type="slidenum">
              <a:rPr lang="ro-RO" smtClean="0"/>
              <a:t>‹#›</a:t>
            </a:fld>
            <a:endParaRPr lang="ro-RO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AD44-B1F1-4AF6-B14D-FC91A161FC54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5FCA0-202D-46F4-B7DA-C14F26A19042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AD44-B1F1-4AF6-B14D-FC91A161FC54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5FCA0-202D-46F4-B7DA-C14F26A19042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AD44-B1F1-4AF6-B14D-FC91A161FC54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5FCA0-202D-46F4-B7DA-C14F26A19042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AD44-B1F1-4AF6-B14D-FC91A161FC54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5FCA0-202D-46F4-B7DA-C14F26A19042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AD44-B1F1-4AF6-B14D-FC91A161FC54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5FCA0-202D-46F4-B7DA-C14F26A19042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AD44-B1F1-4AF6-B14D-FC91A161FC54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5FCA0-202D-46F4-B7DA-C14F26A19042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AD44-B1F1-4AF6-B14D-FC91A161FC54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5FCA0-202D-46F4-B7DA-C14F26A19042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AD44-B1F1-4AF6-B14D-FC91A161FC54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5FCA0-202D-46F4-B7DA-C14F26A19042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EB2AD44-B1F1-4AF6-B14D-FC91A161FC54}" type="datetimeFigureOut">
              <a:rPr lang="ro-RO" smtClean="0"/>
              <a:t>02.05.2020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BE5FCA0-202D-46F4-B7DA-C14F26A19042}" type="slidenum">
              <a:rPr lang="ro-RO" smtClean="0"/>
              <a:t>‹#›</a:t>
            </a:fld>
            <a:endParaRPr lang="ro-RO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ro.wikipedia.org/w/index.php?title=Unitate_interna%C8%9Bional%C4%83&amp;action=edit&amp;redlink=1" TargetMode="External"/><Relationship Id="rId13" Type="http://schemas.openxmlformats.org/officeDocument/2006/relationships/hyperlink" Target="https://ro.wikipedia.org/w/index.php?title=Ariboflavinoz%C4%83&amp;action=edit&amp;redlink=1" TargetMode="External"/><Relationship Id="rId3" Type="http://schemas.openxmlformats.org/officeDocument/2006/relationships/hyperlink" Target="http://www.hc-sc.gc.ca/fn-an/nutrition/reference/table/ref_vitam_tbl_e.html" TargetMode="External"/><Relationship Id="rId7" Type="http://schemas.openxmlformats.org/officeDocument/2006/relationships/hyperlink" Target="https://ro.wikipedia.org/w/index.php?title=Keratomalacia&amp;action=edit&amp;redlink=1" TargetMode="External"/><Relationship Id="rId12" Type="http://schemas.openxmlformats.org/officeDocument/2006/relationships/hyperlink" Target="https://ro.wikipedia.org/wiki/Riboflavin%C4%83" TargetMode="External"/><Relationship Id="rId17" Type="http://schemas.openxmlformats.org/officeDocument/2006/relationships/hyperlink" Target="https://ro.wikipedia.org/w/index.php?title=Paresteziaz%C4%83&amp;action=edit&amp;redlink=1" TargetMode="External"/><Relationship Id="rId2" Type="http://schemas.openxmlformats.org/officeDocument/2006/relationships/hyperlink" Target="https://ro.wikipedia.org/wiki/Solubil" TargetMode="External"/><Relationship Id="rId16" Type="http://schemas.openxmlformats.org/officeDocument/2006/relationships/hyperlink" Target="https://ro.wikipedia.org/wiki/Acid_pantoteni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o.wikipedia.org/wiki/Orbire_de_noapte" TargetMode="External"/><Relationship Id="rId11" Type="http://schemas.openxmlformats.org/officeDocument/2006/relationships/hyperlink" Target="https://ro.wikipedia.org/w/index.php?title=Beriberi&amp;action=edit&amp;redlink=1" TargetMode="External"/><Relationship Id="rId5" Type="http://schemas.openxmlformats.org/officeDocument/2006/relationships/hyperlink" Target="https://ro.wikipedia.org/wiki/Retinol" TargetMode="External"/><Relationship Id="rId15" Type="http://schemas.openxmlformats.org/officeDocument/2006/relationships/hyperlink" Target="https://ro.wikipedia.org/wiki/Pelagra" TargetMode="External"/><Relationship Id="rId10" Type="http://schemas.openxmlformats.org/officeDocument/2006/relationships/hyperlink" Target="https://ro.wikipedia.org/wiki/Tiamin%C4%83" TargetMode="External"/><Relationship Id="rId4" Type="http://schemas.openxmlformats.org/officeDocument/2006/relationships/hyperlink" Target="https://ro.wikipedia.org/wiki/Vitamina_A" TargetMode="External"/><Relationship Id="rId9" Type="http://schemas.openxmlformats.org/officeDocument/2006/relationships/hyperlink" Target="https://ro.wikipedia.org/wiki/Vitamina_B" TargetMode="External"/><Relationship Id="rId14" Type="http://schemas.openxmlformats.org/officeDocument/2006/relationships/hyperlink" Target="https://ro.wikipedia.org/wiki/Niacin%C4%83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ro.wikipedia.org/wiki/Vitamina_C" TargetMode="External"/><Relationship Id="rId13" Type="http://schemas.openxmlformats.org/officeDocument/2006/relationships/hyperlink" Target="https://ro.wikipedia.org/wiki/Ergocalciferol" TargetMode="External"/><Relationship Id="rId18" Type="http://schemas.openxmlformats.org/officeDocument/2006/relationships/hyperlink" Target="https://ro.wikipedia.org/wiki/Vitamina_E" TargetMode="External"/><Relationship Id="rId3" Type="http://schemas.openxmlformats.org/officeDocument/2006/relationships/hyperlink" Target="https://ro.wikipedia.org/wiki/Vitamina_B" TargetMode="External"/><Relationship Id="rId21" Type="http://schemas.openxmlformats.org/officeDocument/2006/relationships/hyperlink" Target="https://ro.wikipedia.org/wiki/Naftoquinon%C4%83" TargetMode="External"/><Relationship Id="rId7" Type="http://schemas.openxmlformats.org/officeDocument/2006/relationships/hyperlink" Target="https://ro.wikipedia.org/wiki/Anemie" TargetMode="External"/><Relationship Id="rId12" Type="http://schemas.openxmlformats.org/officeDocument/2006/relationships/hyperlink" Target="https://ro.wikipedia.org/w/index.php?title=Lamisterol&amp;action=edit&amp;redlink=1" TargetMode="External"/><Relationship Id="rId17" Type="http://schemas.openxmlformats.org/officeDocument/2006/relationships/hyperlink" Target="https://ro.wikipedia.org/w/index.php?title=Rahitism&amp;action=edit&amp;redlink=1" TargetMode="External"/><Relationship Id="rId2" Type="http://schemas.openxmlformats.org/officeDocument/2006/relationships/hyperlink" Target="https://ro.wikipedia.org/wiki/Piridoxin%C4%83" TargetMode="External"/><Relationship Id="rId16" Type="http://schemas.openxmlformats.org/officeDocument/2006/relationships/hyperlink" Target="https://ro.wikipedia.org/w/index.php?title=7-dehidrositosterol&amp;action=edit&amp;redlink=1" TargetMode="External"/><Relationship Id="rId20" Type="http://schemas.openxmlformats.org/officeDocument/2006/relationships/hyperlink" Target="https://ro.wikipedia.org/wiki/Vitamina_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o.wikipedia.org/wiki/Cianocobalamin%C4%83" TargetMode="External"/><Relationship Id="rId11" Type="http://schemas.openxmlformats.org/officeDocument/2006/relationships/hyperlink" Target="https://ro.wikipedia.org/wiki/Vitamina_D" TargetMode="External"/><Relationship Id="rId5" Type="http://schemas.openxmlformats.org/officeDocument/2006/relationships/hyperlink" Target="https://ro.wikipedia.org/wiki/Acid_folic" TargetMode="External"/><Relationship Id="rId15" Type="http://schemas.openxmlformats.org/officeDocument/2006/relationships/hyperlink" Target="https://ro.wikipedia.org/w/index.php?title=Dihidrotachisterol&amp;action=edit&amp;redlink=1" TargetMode="External"/><Relationship Id="rId10" Type="http://schemas.openxmlformats.org/officeDocument/2006/relationships/hyperlink" Target="https://ro.wikipedia.org/wiki/Scorbut" TargetMode="External"/><Relationship Id="rId19" Type="http://schemas.openxmlformats.org/officeDocument/2006/relationships/hyperlink" Target="https://ro.wikipedia.org/wiki/Tocoferol" TargetMode="External"/><Relationship Id="rId4" Type="http://schemas.openxmlformats.org/officeDocument/2006/relationships/hyperlink" Target="https://ro.wikipedia.org/wiki/Biotin%C4%83" TargetMode="External"/><Relationship Id="rId9" Type="http://schemas.openxmlformats.org/officeDocument/2006/relationships/hyperlink" Target="https://ro.wikipedia.org/wiki/Acid_ascorbic" TargetMode="External"/><Relationship Id="rId14" Type="http://schemas.openxmlformats.org/officeDocument/2006/relationships/hyperlink" Target="https://ro.wikipedia.org/w/index.php?title=Calciferol&amp;action=edit&amp;redlink=1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3748" y="332656"/>
            <a:ext cx="5616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6000" dirty="0" smtClean="0">
                <a:solidFill>
                  <a:schemeClr val="bg2">
                    <a:lumMod val="25000"/>
                  </a:schemeClr>
                </a:solidFill>
                <a:latin typeface="Forte" pitchFamily="66" charset="0"/>
              </a:rPr>
              <a:t>Definitie:</a:t>
            </a:r>
            <a:endParaRPr lang="ro-RO" sz="6000" dirty="0">
              <a:solidFill>
                <a:schemeClr val="bg2">
                  <a:lumMod val="25000"/>
                </a:schemeClr>
              </a:solidFill>
              <a:latin typeface="Forte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94043" y="1628800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Vitaminele</a:t>
            </a:r>
            <a:r>
              <a:rPr lang="vi-VN" sz="2400" dirty="0" smtClean="0">
                <a:solidFill>
                  <a:srgbClr val="FF0000"/>
                </a:solidFill>
              </a:rPr>
              <a:t> </a:t>
            </a:r>
            <a:r>
              <a:rPr lang="vi-VN" sz="2400" dirty="0" smtClean="0"/>
              <a:t>sunt substanţe chimice organice necesare în cantităţi mici pentru ca organismul să fie sănătos. Majoritatea vitaminelor nu pot fi sintetizate de către organism, deci ele trebuie obţinute din alimentaţie.</a:t>
            </a:r>
            <a:endParaRPr lang="ro-RO" sz="2400" dirty="0" smtClean="0"/>
          </a:p>
          <a:p>
            <a:r>
              <a:rPr lang="ro-RO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Vitaminele</a:t>
            </a:r>
            <a:r>
              <a:rPr lang="ro-RO" sz="2400" dirty="0" smtClean="0">
                <a:latin typeface="Times New Roman" pitchFamily="18" charset="0"/>
                <a:cs typeface="Times New Roman" pitchFamily="18" charset="0"/>
              </a:rPr>
              <a:t> alaturi de enzime,fac parte din grupa catalizatorilor biologici,care contribuie la reglarea si stimularea proceselor metabolice.</a:t>
            </a:r>
            <a:endParaRPr lang="vi-VN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7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1"/>
                <a:cs typeface="Arial" pitchFamily="34" charset="0"/>
              </a:rPr>
              <a:t>Termenul de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5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4"/>
                <a:cs typeface="Arial" pitchFamily="34" charset="0"/>
              </a:rPr>
              <a:t>vitamină 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7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1"/>
                <a:cs typeface="Arial" pitchFamily="34" charset="0"/>
              </a:rPr>
              <a:t>a fost folositpentru prima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2"/>
                <a:cs typeface="Arial" pitchFamily="34" charset="0"/>
              </a:rPr>
              <a:t>dată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7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1"/>
                <a:cs typeface="Arial" pitchFamily="34" charset="0"/>
              </a:rPr>
              <a:t> de biochimistul polonez CasmirFunk în 1912.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6"/>
                <a:cs typeface="Arial" pitchFamily="34" charset="0"/>
              </a:rPr>
              <a:t>Vita 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7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1"/>
                <a:cs typeface="Arial" pitchFamily="34" charset="0"/>
              </a:rPr>
              <a:t>, în limba latina,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2"/>
                <a:cs typeface="Arial" pitchFamily="34" charset="0"/>
              </a:rPr>
              <a:t> înseamnă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7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1"/>
                <a:cs typeface="Arial" pitchFamily="34" charset="0"/>
              </a:rPr>
              <a:t> 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5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4"/>
                <a:cs typeface="Arial" pitchFamily="34" charset="0"/>
              </a:rPr>
              <a:t>viață 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7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1"/>
                <a:cs typeface="Arial" pitchFamily="34" charset="0"/>
              </a:rPr>
              <a:t>, iar sufixul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6"/>
                <a:cs typeface="Arial" pitchFamily="34" charset="0"/>
              </a:rPr>
              <a:t>- 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57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4"/>
                <a:cs typeface="Arial" pitchFamily="34" charset="0"/>
              </a:rPr>
              <a:t>amină 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7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1"/>
                <a:cs typeface="Arial" pitchFamily="34" charset="0"/>
              </a:rPr>
              <a:t>este pentru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6"/>
                <a:cs typeface="Arial" pitchFamily="34" charset="0"/>
              </a:rPr>
              <a:t>amine 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7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1"/>
                <a:cs typeface="Arial" pitchFamily="34" charset="0"/>
              </a:rPr>
              <a:t>; la momentulrespectiv se credea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2"/>
                <a:cs typeface="Arial" pitchFamily="34" charset="0"/>
              </a:rPr>
              <a:t>că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7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1"/>
                <a:cs typeface="Arial" pitchFamily="34" charset="0"/>
              </a:rPr>
              <a:t>toate vitaminelesunt amine. Acum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2"/>
                <a:cs typeface="Arial" pitchFamily="34" charset="0"/>
              </a:rPr>
              <a:t> însă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7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1"/>
                <a:cs typeface="Arial" pitchFamily="34" charset="0"/>
              </a:rPr>
              <a:t>se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2"/>
                <a:cs typeface="Arial" pitchFamily="34" charset="0"/>
              </a:rPr>
              <a:t>știe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7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1"/>
                <a:cs typeface="Arial" pitchFamily="34" charset="0"/>
              </a:rPr>
              <a:t> 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2"/>
                <a:cs typeface="Arial" pitchFamily="34" charset="0"/>
              </a:rPr>
              <a:t>că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7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1"/>
                <a:cs typeface="Arial" pitchFamily="34" charset="0"/>
              </a:rPr>
              <a:t>nueste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8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2"/>
                <a:cs typeface="Arial" pitchFamily="34" charset="0"/>
              </a:rPr>
              <a:t>așa</a:t>
            </a:r>
            <a:endParaRPr kumimoji="0" lang="ro-R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Sofia Pro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7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ff1"/>
                <a:cs typeface="Arial" pitchFamily="34" charset="0"/>
              </a:rPr>
              <a:t>.</a:t>
            </a:r>
            <a:endParaRPr kumimoji="0" lang="ro-RO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Sofia Pro"/>
                <a:cs typeface="Arial" pitchFamily="34" charset="0"/>
              </a:rPr>
              <a:t>  </a:t>
            </a:r>
            <a:r>
              <a:rPr kumimoji="0" lang="ro-RO" sz="40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Sofia Pro"/>
                <a:cs typeface="Arial" pitchFamily="34" charset="0"/>
              </a:rPr>
              <a:t> </a:t>
            </a:r>
            <a:r>
              <a:rPr kumimoji="0" lang="ro-RO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Sofia Pro"/>
                <a:cs typeface="Arial" pitchFamily="34" charset="0"/>
              </a:rPr>
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</a:r>
          </a:p>
        </p:txBody>
      </p:sp>
      <p:pic>
        <p:nvPicPr>
          <p:cNvPr id="1026" name="Picture 2" descr="https://html1-f.scribdassets.com/3c2czard4w1moooo/images/5-4af424dc1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3" y="40254238"/>
            <a:ext cx="8610600" cy="64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402" y="1606261"/>
            <a:ext cx="3428062" cy="3694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16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18229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4800" dirty="0" smtClean="0">
                <a:solidFill>
                  <a:schemeClr val="bg2">
                    <a:lumMod val="25000"/>
                  </a:schemeClr>
                </a:solidFill>
                <a:latin typeface="Forte" pitchFamily="66" charset="0"/>
              </a:rPr>
              <a:t>Clasificarea vitaminelor</a:t>
            </a:r>
            <a:endParaRPr lang="ro-RO" sz="4800" dirty="0">
              <a:solidFill>
                <a:schemeClr val="bg2">
                  <a:lumMod val="25000"/>
                </a:schemeClr>
              </a:solidFill>
              <a:latin typeface="Forte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3568" y="1484784"/>
            <a:ext cx="66967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 dirty="0" smtClean="0"/>
              <a:t>Multe vitamine funcţionează ca atare sau după o prealabilă biotransformare, formând coenzime ale unor enz</a:t>
            </a:r>
            <a:r>
              <a:rPr lang="en-US" sz="2000" dirty="0" err="1" smtClean="0"/>
              <a:t>i</a:t>
            </a:r>
            <a:r>
              <a:rPr lang="vi-VN" sz="2000" dirty="0" smtClean="0"/>
              <a:t>me</a:t>
            </a:r>
            <a:r>
              <a:rPr lang="en-US" sz="2000" dirty="0" smtClean="0"/>
              <a:t> </a:t>
            </a:r>
            <a:r>
              <a:rPr lang="vi-VN" sz="2000" dirty="0" smtClean="0"/>
              <a:t>specifice (toate vitaminele B, biotina, vitaminele A şi K. Altele acţionează pe căi asemănătoare hormonilor (D şi A). Unele (vitaminele C şi E) funcţionează ca sisteme antioxidante faţă de peroxizii nocivi. Vitaminele A (retinalul, acidul retinoic) au modalităţi particulare de acţiune. O clasificare mai veche împărţea vitaminele în 2 mari clase, în funcţie de solubilitatea lor: </a:t>
            </a:r>
          </a:p>
          <a:p>
            <a:r>
              <a:rPr lang="ro-RO" sz="2000" dirty="0" smtClean="0"/>
              <a:t>-</a:t>
            </a:r>
            <a:r>
              <a:rPr lang="vi-VN" sz="2000" b="1" dirty="0" smtClean="0">
                <a:solidFill>
                  <a:srgbClr val="FF0000"/>
                </a:solidFill>
              </a:rPr>
              <a:t>vitamine hidrosolubile </a:t>
            </a:r>
            <a:r>
              <a:rPr lang="vi-VN" sz="2000" dirty="0" smtClean="0"/>
              <a:t>(solubile în apă),din care fac parte toate vitaminele B, biotina, acidul ascorbic; </a:t>
            </a:r>
          </a:p>
          <a:p>
            <a:r>
              <a:rPr lang="vi-VN" sz="2000" dirty="0" smtClean="0"/>
              <a:t>- </a:t>
            </a:r>
            <a:r>
              <a:rPr lang="vi-VN" sz="2000" b="1" dirty="0" smtClean="0">
                <a:solidFill>
                  <a:srgbClr val="FF0000"/>
                </a:solidFill>
              </a:rPr>
              <a:t>vitamine liposolubile</a:t>
            </a:r>
            <a:r>
              <a:rPr lang="vi-VN" sz="2000" dirty="0" smtClean="0"/>
              <a:t>, insolubile în apă, solubile în lipide (grăsimi), din care fac parte vitaminele A,D,E şi K.</a:t>
            </a:r>
          </a:p>
          <a:p>
            <a:r>
              <a:rPr lang="vi-VN" sz="2000" dirty="0" smtClean="0"/>
              <a:t> </a:t>
            </a:r>
            <a:endParaRPr lang="ro-RO" sz="2000" dirty="0"/>
          </a:p>
        </p:txBody>
      </p:sp>
    </p:spTree>
    <p:extLst>
      <p:ext uri="{BB962C8B-B14F-4D97-AF65-F5344CB8AC3E}">
        <p14:creationId xmlns:p14="http://schemas.microsoft.com/office/powerpoint/2010/main" val="37353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844824"/>
            <a:ext cx="579613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 dirty="0" smtClean="0"/>
              <a:t>Se absorb relativ uşo</a:t>
            </a:r>
            <a:r>
              <a:rPr lang="ro-RO" sz="2000" dirty="0" smtClean="0"/>
              <a:t>r</a:t>
            </a:r>
            <a:r>
              <a:rPr lang="ro-RO" sz="2000" dirty="0"/>
              <a:t> </a:t>
            </a:r>
            <a:r>
              <a:rPr lang="vi-VN" sz="2000" dirty="0" smtClean="0"/>
              <a:t>şi în mare proporţie din tubul digestiv, dar pentru majoritatea dintre ele este necesară prezenţa</a:t>
            </a:r>
            <a:r>
              <a:rPr lang="ro-RO" sz="2000" dirty="0" smtClean="0"/>
              <a:t> </a:t>
            </a:r>
            <a:r>
              <a:rPr lang="vi-VN" sz="2000" dirty="0" smtClean="0"/>
              <a:t>acidului clorhidric în sucul gastric.</a:t>
            </a:r>
          </a:p>
          <a:p>
            <a:r>
              <a:rPr lang="vi-VN" sz="2000" dirty="0" smtClean="0"/>
              <a:t>După ce sângele şi ţesuturile primesc cantităţi adecvate de vitamine, excesul lor se elimină</a:t>
            </a:r>
            <a:r>
              <a:rPr lang="ro-RO" sz="2000" dirty="0" smtClean="0"/>
              <a:t> </a:t>
            </a:r>
            <a:r>
              <a:rPr lang="vi-VN" sz="2000" dirty="0" smtClean="0"/>
              <a:t>prin urină. Din punct de vedere metabolic, o mare parte din vitaminele hidrosolubile intră în structura</a:t>
            </a:r>
            <a:r>
              <a:rPr lang="ro-RO" sz="2000" dirty="0" smtClean="0"/>
              <a:t> </a:t>
            </a:r>
            <a:r>
              <a:rPr lang="vi-VN" sz="2000" dirty="0" smtClean="0"/>
              <a:t>unor enzime, fiind cofermentul acestora. Necesitatea de aceste vitamine este influenţată de intensitatea cheltuielii</a:t>
            </a:r>
            <a:r>
              <a:rPr lang="ro-RO" sz="2000" dirty="0" smtClean="0"/>
              <a:t> </a:t>
            </a:r>
            <a:r>
              <a:rPr lang="vi-VN" sz="2000" dirty="0" smtClean="0"/>
              <a:t>de energie</a:t>
            </a:r>
            <a:r>
              <a:rPr lang="ro-RO" sz="2000" dirty="0" smtClean="0"/>
              <a:t>.</a:t>
            </a:r>
          </a:p>
          <a:p>
            <a:r>
              <a:rPr lang="vi-VN" sz="2000" dirty="0" smtClean="0"/>
              <a:t>Un număr dintre ele alcătuiesc grupul </a:t>
            </a:r>
            <a:r>
              <a:rPr lang="vi-VN" sz="2000" b="1" dirty="0" smtClean="0">
                <a:solidFill>
                  <a:srgbClr val="FF0000"/>
                </a:solidFill>
              </a:rPr>
              <a:t>vitaminelor B</a:t>
            </a:r>
            <a:r>
              <a:rPr lang="vi-VN" sz="2000" dirty="0" smtClean="0"/>
              <a:t>, prezente în drojdie, în seminţe de cereale, în ficat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332656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4800" b="1" dirty="0" smtClean="0">
                <a:solidFill>
                  <a:schemeClr val="bg2">
                    <a:lumMod val="25000"/>
                  </a:schemeClr>
                </a:solidFill>
                <a:latin typeface="Forte" pitchFamily="66" charset="0"/>
              </a:rPr>
              <a:t>Vitaminele hidrosolubile</a:t>
            </a:r>
            <a:endParaRPr lang="ro-RO" sz="4800" b="1" dirty="0">
              <a:solidFill>
                <a:schemeClr val="bg2">
                  <a:lumMod val="25000"/>
                </a:schemeClr>
              </a:solidFill>
              <a:latin typeface="Forte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680" y="2058235"/>
            <a:ext cx="2859558" cy="280831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13160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384357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4800" dirty="0" smtClean="0">
                <a:solidFill>
                  <a:schemeClr val="bg2">
                    <a:lumMod val="25000"/>
                  </a:schemeClr>
                </a:solidFill>
                <a:latin typeface="Forte" pitchFamily="66" charset="0"/>
              </a:rPr>
              <a:t>Vitaminele liposolubile</a:t>
            </a:r>
            <a:endParaRPr lang="ro-RO" sz="4800" dirty="0">
              <a:solidFill>
                <a:schemeClr val="bg2">
                  <a:lumMod val="25000"/>
                </a:schemeClr>
              </a:solidFill>
              <a:latin typeface="Forte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9512" y="1628800"/>
            <a:ext cx="61206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dirty="0" smtClean="0"/>
              <a:t>Aceste vitamine sunt solubile în lipide şi în solvenţii acestora şi practic insolubile în apă.</a:t>
            </a:r>
          </a:p>
          <a:p>
            <a:r>
              <a:rPr lang="vi-VN" dirty="0" smtClean="0"/>
              <a:t>Din această cauză, ele se găsesc numai în alimentele grase. Excluderea lipidelor din alimentaţie</a:t>
            </a:r>
            <a:r>
              <a:rPr lang="ro-RO" dirty="0" smtClean="0"/>
              <a:t> </a:t>
            </a:r>
            <a:r>
              <a:rPr lang="vi-VN" dirty="0" smtClean="0"/>
              <a:t>duce implicit la sărăcirea în aceste vitamine. </a:t>
            </a:r>
            <a:endParaRPr lang="ro-RO" dirty="0" smtClean="0"/>
          </a:p>
          <a:p>
            <a:r>
              <a:rPr lang="vi-VN" dirty="0" smtClean="0"/>
              <a:t> </a:t>
            </a:r>
            <a:r>
              <a:rPr lang="ro-RO" b="1" dirty="0" smtClean="0">
                <a:solidFill>
                  <a:srgbClr val="FF0000"/>
                </a:solidFill>
              </a:rPr>
              <a:t>V</a:t>
            </a:r>
            <a:r>
              <a:rPr lang="vi-VN" b="1" dirty="0" smtClean="0">
                <a:solidFill>
                  <a:srgbClr val="FF0000"/>
                </a:solidFill>
              </a:rPr>
              <a:t>itaminele liposolubile </a:t>
            </a:r>
            <a:r>
              <a:rPr lang="vi-VN" dirty="0" smtClean="0"/>
              <a:t>participă mai ales la</a:t>
            </a:r>
          </a:p>
          <a:p>
            <a:r>
              <a:rPr lang="vi-VN" dirty="0" smtClean="0"/>
              <a:t>procesele anabolice, acţionând oarecum asemănător cu hormonii. Din acest</a:t>
            </a:r>
            <a:r>
              <a:rPr lang="ro-RO" dirty="0" smtClean="0"/>
              <a:t> </a:t>
            </a:r>
            <a:r>
              <a:rPr lang="vi-VN" dirty="0" smtClean="0"/>
              <a:t>motiv,copiii,</a:t>
            </a:r>
            <a:r>
              <a:rPr lang="ro-RO" dirty="0" smtClean="0"/>
              <a:t> </a:t>
            </a:r>
            <a:r>
              <a:rPr lang="vi-VN" dirty="0" smtClean="0"/>
              <a:t>adolescenţii şi femeile în perioada maternităţii au necesităţi mai mari şi sunt mai sensibili la</a:t>
            </a:r>
            <a:r>
              <a:rPr lang="ro-RO" dirty="0" smtClean="0"/>
              <a:t> </a:t>
            </a:r>
            <a:r>
              <a:rPr lang="vi-VN" dirty="0" smtClean="0"/>
              <a:t>carenţă decât alte grupe de populaţie.</a:t>
            </a:r>
            <a:endParaRPr lang="ro-RO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293096"/>
            <a:ext cx="4064146" cy="23030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4718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56886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6000" dirty="0" smtClean="0">
                <a:solidFill>
                  <a:schemeClr val="bg2">
                    <a:lumMod val="25000"/>
                  </a:schemeClr>
                </a:solidFill>
                <a:latin typeface="Forte" pitchFamily="66" charset="0"/>
              </a:rPr>
              <a:t>Vitamina B2</a:t>
            </a:r>
            <a:endParaRPr lang="ro-RO" sz="6000" dirty="0">
              <a:solidFill>
                <a:schemeClr val="bg2">
                  <a:lumMod val="25000"/>
                </a:schemeClr>
              </a:solidFill>
              <a:latin typeface="Forte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4476" y="1885474"/>
            <a:ext cx="82019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-este esențială în producerea de energie</a:t>
            </a:r>
          </a:p>
          <a:p>
            <a:r>
              <a:rPr lang="ro-RO" dirty="0" smtClean="0"/>
              <a:t>-participă la degredarea proteinelor,glucidelor și grăsimilor</a:t>
            </a:r>
          </a:p>
          <a:p>
            <a:r>
              <a:rPr lang="ro-RO" dirty="0" smtClean="0"/>
              <a:t>-indicată la alăptare</a:t>
            </a:r>
          </a:p>
          <a:p>
            <a:r>
              <a:rPr lang="ro-RO" dirty="0" smtClean="0"/>
              <a:t>-este indicată în</a:t>
            </a:r>
            <a:r>
              <a:rPr lang="en-US" dirty="0" smtClean="0"/>
              <a:t>:</a:t>
            </a:r>
            <a:endParaRPr lang="ro-RO" dirty="0"/>
          </a:p>
        </p:txBody>
      </p:sp>
      <p:sp>
        <p:nvSpPr>
          <p:cNvPr id="4" name="TextBox 3"/>
          <p:cNvSpPr txBox="1"/>
          <p:nvPr/>
        </p:nvSpPr>
        <p:spPr>
          <a:xfrm>
            <a:off x="1763688" y="3085803"/>
            <a:ext cx="57606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Conjunctivită,keratită</a:t>
            </a:r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Catar de primavară,afecțtiuni alergice</a:t>
            </a:r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Hemoragii retiniene,fotofobie</a:t>
            </a:r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Enterocolite,insuficiență hepatică</a:t>
            </a:r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Anemii,tulburări de absorbție a fierului</a:t>
            </a:r>
            <a:endParaRPr lang="ro-RO" dirty="0"/>
          </a:p>
        </p:txBody>
      </p:sp>
      <p:sp>
        <p:nvSpPr>
          <p:cNvPr id="5" name="TextBox 4"/>
          <p:cNvSpPr txBox="1"/>
          <p:nvPr/>
        </p:nvSpPr>
        <p:spPr>
          <a:xfrm>
            <a:off x="343454" y="4594603"/>
            <a:ext cx="705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4800" dirty="0" smtClean="0">
                <a:solidFill>
                  <a:srgbClr val="FF0000"/>
                </a:solidFill>
                <a:latin typeface="Forte" pitchFamily="66" charset="0"/>
              </a:rPr>
              <a:t>Surse</a:t>
            </a:r>
            <a:r>
              <a:rPr lang="en-US" sz="4800" dirty="0" smtClean="0">
                <a:solidFill>
                  <a:srgbClr val="FF0000"/>
                </a:solidFill>
                <a:latin typeface="Forte" pitchFamily="66" charset="0"/>
              </a:rPr>
              <a:t>:</a:t>
            </a:r>
            <a:r>
              <a:rPr lang="ro-RO" dirty="0" smtClean="0"/>
              <a:t>cereale integrale,drojdie de bere,ouă,lactate.</a:t>
            </a:r>
            <a:endParaRPr lang="ro-RO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57" y="2254750"/>
            <a:ext cx="2143125" cy="2133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0"/>
            <a:ext cx="3672407" cy="2276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23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19363"/>
            <a:ext cx="59046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6000" dirty="0" smtClean="0">
                <a:solidFill>
                  <a:schemeClr val="bg2">
                    <a:lumMod val="25000"/>
                  </a:schemeClr>
                </a:solidFill>
                <a:latin typeface="Forte" pitchFamily="66" charset="0"/>
              </a:rPr>
              <a:t>Vitamina D</a:t>
            </a:r>
            <a:endParaRPr lang="ro-RO" sz="6000" dirty="0">
              <a:solidFill>
                <a:schemeClr val="bg2">
                  <a:lumMod val="25000"/>
                </a:schemeClr>
              </a:solidFill>
              <a:latin typeface="Forte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772816"/>
            <a:ext cx="61206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-favorizeză absorbția  calciului și fosforului</a:t>
            </a:r>
          </a:p>
          <a:p>
            <a:r>
              <a:rPr lang="ro-RO" dirty="0" smtClean="0"/>
              <a:t>-indirect stimulează depunerea sărurilor minerale</a:t>
            </a:r>
          </a:p>
          <a:p>
            <a:r>
              <a:rPr lang="ro-RO" dirty="0" smtClean="0"/>
              <a:t>-indicații</a:t>
            </a:r>
            <a:r>
              <a:rPr lang="en-US" dirty="0" smtClean="0"/>
              <a:t>:</a:t>
            </a:r>
            <a:endParaRPr lang="ro-RO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115616" y="2680086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Rahitism,osteomalacie</a:t>
            </a:r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Carii repetate</a:t>
            </a:r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Decalcifiere  în timpul sarcinii</a:t>
            </a:r>
            <a:endParaRPr lang="ro-RO" dirty="0"/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Leziuni cutanate</a:t>
            </a:r>
            <a:endParaRPr lang="ro-RO" dirty="0"/>
          </a:p>
        </p:txBody>
      </p:sp>
      <p:sp>
        <p:nvSpPr>
          <p:cNvPr id="5" name="TextBox 4"/>
          <p:cNvSpPr txBox="1"/>
          <p:nvPr/>
        </p:nvSpPr>
        <p:spPr>
          <a:xfrm>
            <a:off x="683568" y="3789040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-contraindicații</a:t>
            </a:r>
            <a:r>
              <a:rPr lang="en-US" dirty="0" smtClean="0"/>
              <a:t>:</a:t>
            </a:r>
            <a:endParaRPr lang="ro-RO" dirty="0"/>
          </a:p>
        </p:txBody>
      </p:sp>
      <p:sp>
        <p:nvSpPr>
          <p:cNvPr id="6" name="TextBox 5"/>
          <p:cNvSpPr txBox="1"/>
          <p:nvPr/>
        </p:nvSpPr>
        <p:spPr>
          <a:xfrm>
            <a:off x="1115616" y="4158372"/>
            <a:ext cx="4392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en-US" dirty="0" err="1" smtClean="0"/>
              <a:t>Litiaz</a:t>
            </a:r>
            <a:r>
              <a:rPr lang="ro-RO" dirty="0" smtClean="0"/>
              <a:t>ă renală</a:t>
            </a:r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Procese degenerative cardiovasculare</a:t>
            </a:r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arteroscleroză</a:t>
            </a:r>
            <a:endParaRPr lang="ro-RO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5107310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4800" dirty="0" smtClean="0">
                <a:solidFill>
                  <a:srgbClr val="FF0000"/>
                </a:solidFill>
                <a:latin typeface="Forte" pitchFamily="66" charset="0"/>
              </a:rPr>
              <a:t>Surse</a:t>
            </a:r>
            <a:r>
              <a:rPr lang="en-US" sz="4800" dirty="0" smtClean="0">
                <a:solidFill>
                  <a:srgbClr val="FF0000"/>
                </a:solidFill>
                <a:latin typeface="Forte" pitchFamily="66" charset="0"/>
              </a:rPr>
              <a:t>:</a:t>
            </a:r>
            <a:r>
              <a:rPr lang="ro-RO" sz="4800" dirty="0" smtClean="0">
                <a:solidFill>
                  <a:srgbClr val="FF0000"/>
                </a:solidFill>
                <a:latin typeface="Forte" pitchFamily="66" charset="0"/>
              </a:rPr>
              <a:t> </a:t>
            </a:r>
            <a:r>
              <a:rPr lang="ro-RO" dirty="0" smtClean="0"/>
              <a:t>gălbenuș,lapte de vacă,unt.</a:t>
            </a:r>
            <a:endParaRPr lang="ro-RO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3015372"/>
            <a:ext cx="2000250" cy="2286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88640"/>
            <a:ext cx="3168352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43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517322"/>
            <a:ext cx="63367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6000" dirty="0" smtClean="0">
                <a:solidFill>
                  <a:schemeClr val="bg2">
                    <a:lumMod val="25000"/>
                  </a:schemeClr>
                </a:solidFill>
                <a:latin typeface="Forte" pitchFamily="66" charset="0"/>
              </a:rPr>
              <a:t>Vitamina E</a:t>
            </a:r>
            <a:endParaRPr lang="ro-RO" sz="6000" dirty="0">
              <a:solidFill>
                <a:schemeClr val="bg2">
                  <a:lumMod val="25000"/>
                </a:schemeClr>
              </a:solidFill>
              <a:latin typeface="Forte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1532985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-protejează organismul față de acțiunea radicalilor liberi</a:t>
            </a:r>
          </a:p>
          <a:p>
            <a:r>
              <a:rPr lang="ro-RO" dirty="0" smtClean="0"/>
              <a:t>-participă la formarea și protejarea globulelor roșii și ale țesuturilor</a:t>
            </a:r>
          </a:p>
          <a:p>
            <a:r>
              <a:rPr lang="ro-RO" dirty="0" smtClean="0"/>
              <a:t>-indicații</a:t>
            </a:r>
            <a:r>
              <a:rPr lang="en-US" dirty="0" smtClean="0"/>
              <a:t>:</a:t>
            </a:r>
            <a:endParaRPr lang="ro-RO" dirty="0"/>
          </a:p>
        </p:txBody>
      </p:sp>
      <p:sp>
        <p:nvSpPr>
          <p:cNvPr id="4" name="TextBox 3"/>
          <p:cNvSpPr txBox="1"/>
          <p:nvPr/>
        </p:nvSpPr>
        <p:spPr>
          <a:xfrm>
            <a:off x="1619672" y="2780928"/>
            <a:ext cx="56886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Vărsături</a:t>
            </a:r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Hepatită cronică</a:t>
            </a:r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Reumatism muscular</a:t>
            </a:r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Insuficiență cardiacă</a:t>
            </a:r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Infarct miocardic</a:t>
            </a:r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Acnee</a:t>
            </a:r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sclerodermie</a:t>
            </a:r>
            <a:endParaRPr lang="ro-RO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4941168"/>
            <a:ext cx="74888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4800" dirty="0" smtClean="0">
                <a:solidFill>
                  <a:srgbClr val="FF0000"/>
                </a:solidFill>
                <a:latin typeface="Forte" pitchFamily="66" charset="0"/>
              </a:rPr>
              <a:t>Surse</a:t>
            </a:r>
            <a:r>
              <a:rPr lang="en-US" sz="4800" dirty="0" smtClean="0">
                <a:solidFill>
                  <a:srgbClr val="FF0000"/>
                </a:solidFill>
                <a:latin typeface="Forte" pitchFamily="66" charset="0"/>
              </a:rPr>
              <a:t>:</a:t>
            </a:r>
            <a:r>
              <a:rPr lang="ro-RO" dirty="0" smtClean="0"/>
              <a:t> ulei de germeni de porumb,ulei de germeni de floarea soarelui,alune,spanac,unt,făină de grâu,varză,ouă.</a:t>
            </a:r>
            <a:endParaRPr lang="ro-RO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58378"/>
            <a:ext cx="2638425" cy="1733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204864"/>
            <a:ext cx="3198465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9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51845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6000" dirty="0" smtClean="0">
                <a:solidFill>
                  <a:schemeClr val="bg2">
                    <a:lumMod val="25000"/>
                  </a:schemeClr>
                </a:solidFill>
                <a:latin typeface="Forte" pitchFamily="66" charset="0"/>
              </a:rPr>
              <a:t>Vitamina K</a:t>
            </a:r>
            <a:endParaRPr lang="ro-RO" sz="6000" dirty="0">
              <a:solidFill>
                <a:schemeClr val="bg2">
                  <a:lumMod val="25000"/>
                </a:schemeClr>
              </a:solidFill>
              <a:latin typeface="Forte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1700808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-participă la formarea de protrombină (un coagulant natural al sângelui)</a:t>
            </a:r>
          </a:p>
          <a:p>
            <a:r>
              <a:rPr lang="ro-RO" dirty="0" smtClean="0"/>
              <a:t>-participă la formarea oaselor</a:t>
            </a:r>
          </a:p>
          <a:p>
            <a:r>
              <a:rPr lang="ro-RO" dirty="0" smtClean="0"/>
              <a:t>-indicat în prevenirea hemoragiilor cu diverse localizări</a:t>
            </a:r>
          </a:p>
          <a:p>
            <a:endParaRPr lang="ro-RO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3068960"/>
            <a:ext cx="713356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4800" dirty="0" smtClean="0">
                <a:solidFill>
                  <a:srgbClr val="FF0000"/>
                </a:solidFill>
                <a:latin typeface="Forte" pitchFamily="66" charset="0"/>
              </a:rPr>
              <a:t>Surse</a:t>
            </a:r>
            <a:r>
              <a:rPr lang="en-US" sz="4800" dirty="0" smtClean="0">
                <a:solidFill>
                  <a:srgbClr val="FF0000"/>
                </a:solidFill>
                <a:latin typeface="Forte" pitchFamily="66" charset="0"/>
              </a:rPr>
              <a:t>:</a:t>
            </a:r>
            <a:r>
              <a:rPr lang="ro-RO" dirty="0" smtClean="0"/>
              <a:t> spanac,salată verde,urzici,roșii,mazăre,cereale,uleiuri vegetale,ouă,lactate.</a:t>
            </a:r>
            <a:endParaRPr lang="ro-RO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862" y="2204864"/>
            <a:ext cx="1717602" cy="22600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372" y="4172974"/>
            <a:ext cx="3746575" cy="256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26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92696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4800" dirty="0" smtClean="0">
                <a:solidFill>
                  <a:schemeClr val="bg2">
                    <a:lumMod val="25000"/>
                  </a:schemeClr>
                </a:solidFill>
                <a:latin typeface="Forte" pitchFamily="66" charset="0"/>
              </a:rPr>
              <a:t>Rolul vitaminelor in organism</a:t>
            </a:r>
            <a:endParaRPr lang="ro-RO" sz="4800" dirty="0">
              <a:solidFill>
                <a:schemeClr val="bg2">
                  <a:lumMod val="25000"/>
                </a:schemeClr>
              </a:solidFill>
              <a:latin typeface="Forte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7544" y="1340768"/>
            <a:ext cx="66784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Rolul vitaminelor în organism nu se limitează doar la prevenirea unor îmbolnăviri. Este</a:t>
            </a:r>
            <a:r>
              <a:rPr lang="ro-RO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dovedit rolul vitaminelor în desfăşurarea normală a proceselor metabolice din organism, în</a:t>
            </a:r>
            <a:r>
              <a:rPr lang="ro-RO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asigurarea unei funcţionalităţi optime a sistemului nervos central, a aparatului digestiv. De asemenea, este cunoscut faptul că vitaminele măresc rezistenţa</a:t>
            </a:r>
            <a:r>
              <a:rPr lang="ro-RO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organismului la infecţii, toxine, că favorizează</a:t>
            </a:r>
            <a:r>
              <a:rPr lang="ro-RO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adaptarea organismului la diverse condiţii de</a:t>
            </a:r>
            <a:r>
              <a:rPr lang="ro-RO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mediu şi de muncă.</a:t>
            </a:r>
          </a:p>
        </p:txBody>
      </p:sp>
    </p:spTree>
    <p:extLst>
      <p:ext uri="{BB962C8B-B14F-4D97-AF65-F5344CB8AC3E}">
        <p14:creationId xmlns:p14="http://schemas.microsoft.com/office/powerpoint/2010/main" val="342255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8604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4800" dirty="0" smtClean="0">
                <a:solidFill>
                  <a:schemeClr val="bg2">
                    <a:lumMod val="25000"/>
                  </a:schemeClr>
                </a:solidFill>
                <a:latin typeface="Forte" pitchFamily="66" charset="0"/>
              </a:rPr>
              <a:t>Lipsa vitaminei C din organism</a:t>
            </a:r>
            <a:endParaRPr lang="ro-RO" sz="4800" dirty="0">
              <a:solidFill>
                <a:schemeClr val="bg2">
                  <a:lumMod val="25000"/>
                </a:schemeClr>
              </a:solidFill>
              <a:latin typeface="Forte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1484784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>
                <a:solidFill>
                  <a:srgbClr val="FF0000"/>
                </a:solidFill>
              </a:rPr>
              <a:t>Simptomele lipsei de vitamina C sunt: </a:t>
            </a:r>
            <a:r>
              <a:rPr lang="ro-RO" dirty="0" smtClean="0"/>
              <a:t>oboseala, astenie, slăbiciune, stare de depresie, lipsa poftei de mâncare, dureri osoase moderate. </a:t>
            </a:r>
            <a:br>
              <a:rPr lang="ro-RO" dirty="0" smtClean="0"/>
            </a:br>
            <a:endParaRPr lang="ro-RO" dirty="0"/>
          </a:p>
        </p:txBody>
      </p:sp>
      <p:sp>
        <p:nvSpPr>
          <p:cNvPr id="4" name="Rectangle 3"/>
          <p:cNvSpPr/>
          <p:nvPr/>
        </p:nvSpPr>
        <p:spPr>
          <a:xfrm>
            <a:off x="1835696" y="239575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o-RO" b="1" dirty="0" smtClean="0">
                <a:solidFill>
                  <a:srgbClr val="FF0000"/>
                </a:solidFill>
              </a:rPr>
              <a:t>Cum se ajunge la deficit de vitamina C:</a:t>
            </a:r>
            <a:br>
              <a:rPr lang="ro-RO" b="1" dirty="0" smtClean="0">
                <a:solidFill>
                  <a:srgbClr val="FF0000"/>
                </a:solidFill>
              </a:rPr>
            </a:br>
            <a:endParaRPr lang="ro-RO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1560" y="2852936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Sunt multe medicamente care influențează negativ aportul de vitamina C în organism,cum ar fi siropurile de tuse, administrarea prelungită de antibiotice, antihistaminicele,anticoncepționalele orale sau corticosteroizii (prednisonul utilizat în artrite și alergii). </a:t>
            </a:r>
            <a:endParaRPr lang="ro-RO" dirty="0"/>
          </a:p>
        </p:txBody>
      </p:sp>
      <p:sp>
        <p:nvSpPr>
          <p:cNvPr id="6" name="Rectangle 5"/>
          <p:cNvSpPr/>
          <p:nvPr/>
        </p:nvSpPr>
        <p:spPr>
          <a:xfrm>
            <a:off x="577734" y="4293096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Tutunul este un alt distrugător de vitamina C, fiecare țigară fumată distugând 25-100 mg de vitamina C. </a:t>
            </a:r>
            <a:br>
              <a:rPr lang="ro-RO" dirty="0" smtClean="0"/>
            </a:br>
            <a:endParaRPr lang="ro-RO" dirty="0"/>
          </a:p>
        </p:txBody>
      </p:sp>
      <p:sp>
        <p:nvSpPr>
          <p:cNvPr id="7" name="Rectangle 6"/>
          <p:cNvSpPr/>
          <p:nvPr/>
        </p:nvSpPr>
        <p:spPr>
          <a:xfrm>
            <a:off x="611560" y="5301208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dirty="0" smtClean="0"/>
              <a:t>Până </a:t>
            </a:r>
            <a:r>
              <a:rPr lang="ro-RO" dirty="0"/>
              <a:t>ș</a:t>
            </a:r>
            <a:r>
              <a:rPr lang="ro-RO" dirty="0" smtClean="0"/>
              <a:t>i aspirina folosită atât de des în cazul virozelor, sinuzitelor, durerilor reumatice sau bolilor de inimă triplează de fapt viteza de eliminare a vitaminei C.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70025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64" y="392465"/>
            <a:ext cx="9145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4800" dirty="0" smtClean="0">
                <a:solidFill>
                  <a:schemeClr val="bg2">
                    <a:lumMod val="25000"/>
                  </a:schemeClr>
                </a:solidFill>
                <a:latin typeface="Forte" pitchFamily="66" charset="0"/>
              </a:rPr>
              <a:t>Tulburari de aport vitaminic</a:t>
            </a:r>
            <a:endParaRPr lang="ro-RO" sz="4800" dirty="0">
              <a:solidFill>
                <a:schemeClr val="bg2">
                  <a:lumMod val="25000"/>
                </a:schemeClr>
              </a:solidFill>
              <a:latin typeface="Forte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89402" y="1556792"/>
            <a:ext cx="779902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2000" dirty="0" smtClean="0"/>
              <a:t>Carența vitaminei </a:t>
            </a:r>
            <a:r>
              <a:rPr lang="en-US" sz="2000" dirty="0" smtClean="0"/>
              <a:t> C </a:t>
            </a:r>
            <a:r>
              <a:rPr lang="ro-RO" sz="2000" dirty="0" smtClean="0"/>
              <a:t>sau aportul alimentar redus poate conduce la tulburări gastro-intestinale, boli infecțioase, neoplazii</a:t>
            </a:r>
            <a:r>
              <a:rPr lang="en-US" sz="2000" dirty="0" smtClean="0"/>
              <a:t> </a:t>
            </a:r>
            <a:r>
              <a:rPr lang="ro-RO" sz="2000" dirty="0" smtClean="0"/>
              <a:t>și la apariția scorbutului. Apariția scorbutului este prtecedată de anemie, inapetență, scăderea rezistenței la efort, infecții, dureri articulare, uscăciunea tegumentelor. Într-un stadiu mai avansat apar hemoragii subcutane, musculare, gingivale. Apar leziuni ale țesutului osos și ale cartilagiilor, ca urmare a perturbării biosintezei colagenului. Stocajul normal al vitaminei C este suficient pentru cel puțin 3-4 luni înaintea aparițiilor semnelor de scorbut. Nu sunt cunoscute efecte toxice, dar supradozarea poate conduce la litiază renală, datorită formării oxalatului de Ca insolubil, cât </a:t>
            </a:r>
            <a:r>
              <a:rPr lang="ro-RO" sz="2000" dirty="0"/>
              <a:t>ș</a:t>
            </a:r>
            <a:r>
              <a:rPr lang="ro-RO" sz="2000" dirty="0" smtClean="0"/>
              <a:t>i datorită efectului nefavorabil asupra absorbției vitaminei B12. </a:t>
            </a:r>
            <a:endParaRPr lang="ro-RO" sz="2000" dirty="0"/>
          </a:p>
        </p:txBody>
      </p:sp>
    </p:spTree>
    <p:extLst>
      <p:ext uri="{BB962C8B-B14F-4D97-AF65-F5344CB8AC3E}">
        <p14:creationId xmlns:p14="http://schemas.microsoft.com/office/powerpoint/2010/main" val="271811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Quad Arrow Callout 5"/>
          <p:cNvSpPr/>
          <p:nvPr/>
        </p:nvSpPr>
        <p:spPr>
          <a:xfrm>
            <a:off x="2933700" y="2277775"/>
            <a:ext cx="3200400" cy="2514600"/>
          </a:xfrm>
          <a:prstGeom prst="quadArrowCallou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/>
              <a:t>Vitamine</a:t>
            </a:r>
            <a:endParaRPr lang="en-US" sz="2600" dirty="0"/>
          </a:p>
        </p:txBody>
      </p:sp>
      <p:sp>
        <p:nvSpPr>
          <p:cNvPr id="8" name="TextBox 7"/>
          <p:cNvSpPr txBox="1"/>
          <p:nvPr/>
        </p:nvSpPr>
        <p:spPr>
          <a:xfrm>
            <a:off x="228600" y="2910800"/>
            <a:ext cx="2438400" cy="175432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vi-VN" b="1" dirty="0">
                <a:solidFill>
                  <a:schemeClr val="tx1"/>
                </a:solidFill>
              </a:rPr>
              <a:t>Vitaminele</a:t>
            </a:r>
            <a:r>
              <a:rPr lang="vi-VN" dirty="0">
                <a:solidFill>
                  <a:schemeClr val="tx1"/>
                </a:solidFill>
              </a:rPr>
              <a:t> sunt substanțe chimice organice necesare în cantități mici pentru ca organismul să fie sănătos.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93820" y="545390"/>
            <a:ext cx="2362200" cy="184665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vi-VN" sz="1900" dirty="0">
                <a:solidFill>
                  <a:schemeClr val="tx1"/>
                </a:solidFill>
              </a:rPr>
              <a:t>Termenul de </a:t>
            </a:r>
            <a:r>
              <a:rPr lang="vi-VN" sz="1900" i="1" dirty="0">
                <a:solidFill>
                  <a:schemeClr val="tx1"/>
                </a:solidFill>
              </a:rPr>
              <a:t>vitamină</a:t>
            </a:r>
            <a:r>
              <a:rPr lang="vi-VN" sz="1900" dirty="0">
                <a:solidFill>
                  <a:schemeClr val="tx1"/>
                </a:solidFill>
              </a:rPr>
              <a:t> a fost folosit pentru prima </a:t>
            </a:r>
            <a:r>
              <a:rPr lang="en-US" sz="1900" dirty="0" smtClean="0">
                <a:solidFill>
                  <a:schemeClr val="tx1"/>
                </a:solidFill>
              </a:rPr>
              <a:t> data de biochimistul polonez Casimir Funk</a:t>
            </a:r>
            <a:endParaRPr lang="en-US" sz="1900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96247" y="2814424"/>
            <a:ext cx="2362200" cy="175432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vi-VN" dirty="0">
                <a:solidFill>
                  <a:schemeClr val="tx1"/>
                </a:solidFill>
              </a:rPr>
              <a:t>Pentru oameni există 13 vitamine, împărțite în două grupe, cele patru solubile în grăsimi </a:t>
            </a:r>
            <a:r>
              <a:rPr lang="vi-VN" dirty="0" smtClean="0">
                <a:solidFill>
                  <a:schemeClr val="tx1"/>
                </a:solidFill>
              </a:rPr>
              <a:t> </a:t>
            </a:r>
            <a:r>
              <a:rPr lang="vi-VN" dirty="0">
                <a:solidFill>
                  <a:schemeClr val="tx1"/>
                </a:solidFill>
              </a:rPr>
              <a:t>și cele nouă solubile în </a:t>
            </a:r>
            <a:r>
              <a:rPr lang="vi-VN" dirty="0" smtClean="0">
                <a:solidFill>
                  <a:schemeClr val="tx1"/>
                </a:solidFill>
              </a:rPr>
              <a:t>apă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28950" y="4826675"/>
            <a:ext cx="3009900" cy="175432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vi-VN" dirty="0">
                <a:solidFill>
                  <a:schemeClr val="tx1"/>
                </a:solidFill>
              </a:rPr>
              <a:t>Vitaminele solubile în grăsimi pot fi păstrate ca rezervă în organism și sunt toxice când sunt luate în exces. Vitaminele solubile în apă nu sunt păstrate în organism</a:t>
            </a:r>
            <a:r>
              <a:rPr lang="vi-VN" dirty="0" smtClean="0">
                <a:solidFill>
                  <a:schemeClr val="tx1"/>
                </a:solidFill>
              </a:rPr>
              <a:t>,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Leo\Desktop\chimie\0-a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5098" y="452253"/>
            <a:ext cx="3042705" cy="225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eo\Desktop\chimie\vitamine-300x2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70" y="490490"/>
            <a:ext cx="2686050" cy="2256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Leo\Desktop\chimie\totul-despre-vitamine-maternitate.ro_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755" y="4829154"/>
            <a:ext cx="2562225" cy="1751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Leo\Desktop\chimie\tot-ce-trebuie-sa-stii-despre-vitamine-300x3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4665126"/>
            <a:ext cx="198120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36841" y="0"/>
            <a:ext cx="48573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Concluzii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2219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1601326"/>
              </p:ext>
            </p:extLst>
          </p:nvPr>
        </p:nvGraphicFramePr>
        <p:xfrm>
          <a:off x="251520" y="922432"/>
          <a:ext cx="8712968" cy="5897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6476"/>
                <a:gridCol w="1283804"/>
                <a:gridCol w="1584176"/>
                <a:gridCol w="2016224"/>
                <a:gridCol w="1224136"/>
                <a:gridCol w="1368152"/>
              </a:tblGrid>
              <a:tr h="1752600"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effectLst/>
                        </a:rPr>
                        <a:t>Numele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vitaminei</a:t>
                      </a:r>
                      <a:endParaRPr lang="en-US" dirty="0">
                        <a:effectLst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/>
                        <a:t>Denumire chimică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u="none" strike="noStrike" dirty="0" err="1">
                          <a:solidFill>
                            <a:srgbClr val="0B0080"/>
                          </a:solidFill>
                          <a:effectLst/>
                          <a:hlinkClick r:id="rId2" tooltip="Solubil"/>
                        </a:rPr>
                        <a:t>Solubilitate</a:t>
                      </a:r>
                      <a:endParaRPr lang="en-US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/>
                        <a:t>Deficiență, boală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/>
                        <a:t>Supradoză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Necesar</a:t>
                      </a:r>
                    </a:p>
                    <a:p>
                      <a:pPr algn="ctr"/>
                      <a:r>
                        <a:rPr lang="pt-BR" dirty="0" smtClean="0"/>
                        <a:t>minim </a:t>
                      </a:r>
                      <a:r>
                        <a:rPr lang="pt-BR" dirty="0"/>
                        <a:t>zilnic mediu (M,19-30)</a:t>
                      </a:r>
                      <a:r>
                        <a:rPr lang="pt-BR" u="none" strike="noStrike" dirty="0">
                          <a:solidFill>
                            <a:srgbClr val="663366"/>
                          </a:solidFill>
                          <a:effectLst/>
                          <a:hlinkClick r:id="rId3"/>
                        </a:rPr>
                        <a:t>[2]</a:t>
                      </a:r>
                      <a:endParaRPr lang="pt-BR" dirty="0"/>
                    </a:p>
                  </a:txBody>
                  <a:tcPr marL="38100" marR="38100" marT="38100" marB="38100" anchor="ctr"/>
                </a:tc>
              </a:tr>
              <a:tr h="822960">
                <a:tc>
                  <a:txBody>
                    <a:bodyPr/>
                    <a:lstStyle/>
                    <a:p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4" tooltip="Vitamina A"/>
                        </a:rPr>
                        <a:t>Vitamina</a:t>
                      </a:r>
                      <a:r>
                        <a:rPr lang="en-US" u="none" strike="noStrike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4" tooltip="Vitamina A"/>
                        </a:rPr>
                        <a:t> A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u="none" strike="noStrike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5" tooltip="Retinol"/>
                        </a:rPr>
                        <a:t>Retinol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>
                          <a:solidFill>
                            <a:srgbClr val="FF0000"/>
                          </a:solidFill>
                          <a:cs typeface="Aharoni" pitchFamily="2" charset="-79"/>
                        </a:rPr>
                        <a:t>Grăsimi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6" tooltip="Orbire de noapte"/>
                        </a:rPr>
                        <a:t>Orbire</a:t>
                      </a:r>
                      <a:r>
                        <a:rPr lang="en-US" u="none" strike="noStrike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6" tooltip="Orbire de noapte"/>
                        </a:rPr>
                        <a:t> de </a:t>
                      </a:r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6" tooltip="Orbire de noapte"/>
                        </a:rPr>
                        <a:t>noapte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,</a:t>
                      </a:r>
                    </a:p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 </a:t>
                      </a:r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7" tooltip="Keratomalacia — pagină inexistentă"/>
                        </a:rPr>
                        <a:t>Keratomalacia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25.000 </a:t>
                      </a:r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 </a:t>
                      </a:r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8" tooltip="Unitate internațională — pagină inexistentă"/>
                        </a:rPr>
                        <a:t>ui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l-GR">
                          <a:solidFill>
                            <a:srgbClr val="FF0000"/>
                          </a:solidFill>
                          <a:cs typeface="Aharoni" pitchFamily="2" charset="-79"/>
                        </a:rPr>
                        <a:t>620μ</a:t>
                      </a:r>
                      <a:r>
                        <a:rPr lang="en-US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g</a:t>
                      </a:r>
                    </a:p>
                  </a:txBody>
                  <a:tcPr marL="38100" marR="38100" marT="38100" marB="3810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9" tooltip="Vitamina B"/>
                        </a:rPr>
                        <a:t>Vitamina</a:t>
                      </a:r>
                      <a:r>
                        <a:rPr lang="en-US" u="none" strike="noStrike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9" tooltip="Vitamina B"/>
                        </a:rPr>
                        <a:t> B</a:t>
                      </a:r>
                      <a:r>
                        <a:rPr lang="en-US" u="none" strike="noStrike" baseline="-25000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9" tooltip="Vitamina B"/>
                        </a:rPr>
                        <a:t>1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u="none" strike="noStrike" dirty="0">
                          <a:solidFill>
                            <a:srgbClr val="FF0000"/>
                          </a:solidFill>
                          <a:effectLst/>
                          <a:cs typeface="Aharoni" pitchFamily="2" charset="-79"/>
                          <a:hlinkClick r:id="rId10" tooltip="Tiamină"/>
                        </a:rPr>
                        <a:t>Tiamină</a:t>
                      </a:r>
                      <a:endParaRPr lang="vi-VN" dirty="0">
                        <a:solidFill>
                          <a:srgbClr val="FF0000"/>
                        </a:solidFill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>
                          <a:solidFill>
                            <a:srgbClr val="FF0000"/>
                          </a:solidFill>
                          <a:cs typeface="Aharoni" pitchFamily="2" charset="-79"/>
                        </a:rPr>
                        <a:t>Apă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u="none" strike="noStrike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1" tooltip="Beriberi — pagină inexistentă"/>
                        </a:rPr>
                        <a:t>Beriberi</a:t>
                      </a:r>
                      <a:endParaRPr lang="en-US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-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1 mg</a:t>
                      </a:r>
                    </a:p>
                  </a:txBody>
                  <a:tcPr marL="38100" marR="38100" marT="38100" marB="3810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9" tooltip="Vitamina B"/>
                        </a:rPr>
                        <a:t>Vitamina</a:t>
                      </a:r>
                      <a:r>
                        <a:rPr lang="en-US" u="none" strike="noStrike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9" tooltip="Vitamina B"/>
                        </a:rPr>
                        <a:t> B</a:t>
                      </a:r>
                      <a:r>
                        <a:rPr lang="en-US" u="none" strike="noStrike" baseline="-25000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9" tooltip="Vitamina B"/>
                        </a:rPr>
                        <a:t>2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u="none" strike="noStrike" dirty="0">
                          <a:solidFill>
                            <a:srgbClr val="FF0000"/>
                          </a:solidFill>
                          <a:effectLst/>
                          <a:cs typeface="Aharoni" pitchFamily="2" charset="-79"/>
                          <a:hlinkClick r:id="rId12" tooltip="Riboflavină"/>
                        </a:rPr>
                        <a:t>Riboflavină</a:t>
                      </a:r>
                      <a:endParaRPr lang="vi-VN" dirty="0">
                        <a:solidFill>
                          <a:srgbClr val="FF0000"/>
                        </a:solidFill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dirty="0">
                          <a:solidFill>
                            <a:srgbClr val="FF0000"/>
                          </a:solidFill>
                          <a:cs typeface="Aharoni" pitchFamily="2" charset="-79"/>
                        </a:rPr>
                        <a:t>Apă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u="none" strike="noStrike" dirty="0">
                          <a:solidFill>
                            <a:srgbClr val="FF0000"/>
                          </a:solidFill>
                          <a:effectLst/>
                          <a:cs typeface="Aharoni" pitchFamily="2" charset="-79"/>
                          <a:hlinkClick r:id="rId13" tooltip="Ariboflavinoză — pagină inexistentă"/>
                        </a:rPr>
                        <a:t>Ariboflavinoză</a:t>
                      </a:r>
                      <a:endParaRPr lang="vi-VN" dirty="0">
                        <a:solidFill>
                          <a:srgbClr val="FF0000"/>
                        </a:solidFill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-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1,1 mg</a:t>
                      </a:r>
                    </a:p>
                  </a:txBody>
                  <a:tcPr marL="38100" marR="38100" marT="38100" marB="3810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9" tooltip="Vitamina B"/>
                        </a:rPr>
                        <a:t>Vitamina</a:t>
                      </a:r>
                      <a:r>
                        <a:rPr lang="en-US" u="none" strike="noStrike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9" tooltip="Vitamina B"/>
                        </a:rPr>
                        <a:t> B</a:t>
                      </a:r>
                      <a:r>
                        <a:rPr lang="en-US" u="none" strike="noStrike" baseline="-25000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9" tooltip="Vitamina B"/>
                        </a:rPr>
                        <a:t>3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u="none" strike="noStrike" dirty="0">
                          <a:solidFill>
                            <a:srgbClr val="FF0000"/>
                          </a:solidFill>
                          <a:effectLst/>
                          <a:cs typeface="Aharoni" pitchFamily="2" charset="-79"/>
                          <a:hlinkClick r:id="rId14" tooltip="Niacină"/>
                        </a:rPr>
                        <a:t>Niacină</a:t>
                      </a:r>
                      <a:endParaRPr lang="vi-VN" dirty="0">
                        <a:solidFill>
                          <a:srgbClr val="FF0000"/>
                        </a:solidFill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dirty="0">
                          <a:solidFill>
                            <a:srgbClr val="FF0000"/>
                          </a:solidFill>
                          <a:cs typeface="Aharoni" pitchFamily="2" charset="-79"/>
                        </a:rPr>
                        <a:t>Apă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5" tooltip="Pelagra"/>
                        </a:rPr>
                        <a:t>Pelagra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2.500 mg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12 mg</a:t>
                      </a:r>
                    </a:p>
                  </a:txBody>
                  <a:tcPr marL="38100" marR="38100" marT="38100" marB="3810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9" tooltip="Vitamina B"/>
                        </a:rPr>
                        <a:t>Vitamina</a:t>
                      </a:r>
                      <a:r>
                        <a:rPr lang="en-US" u="none" strike="noStrike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9" tooltip="Vitamina B"/>
                        </a:rPr>
                        <a:t> B</a:t>
                      </a:r>
                      <a:r>
                        <a:rPr lang="en-US" u="none" strike="noStrike" baseline="-25000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9" tooltip="Vitamina B"/>
                        </a:rPr>
                        <a:t>5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u="none" strike="noStrike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6" tooltip="Acid pantotenic"/>
                        </a:rPr>
                        <a:t>Acid </a:t>
                      </a:r>
                      <a:r>
                        <a:rPr lang="en-US" u="none" strike="noStrike" dirty="0" smtClean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6" tooltip="Acid pantotenic"/>
                        </a:rPr>
                        <a:t>pantothenic</a:t>
                      </a:r>
                      <a:endParaRPr lang="en-US" u="none" strike="noStrike" dirty="0" smtClean="0">
                        <a:solidFill>
                          <a:srgbClr val="FF0000"/>
                        </a:solidFill>
                        <a:effectLst/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endParaRPr lang="en-US" u="none" strike="noStrike" dirty="0" smtClean="0">
                        <a:solidFill>
                          <a:srgbClr val="FF0000"/>
                        </a:solidFill>
                        <a:effectLst/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endParaRPr lang="en-US" u="none" strike="noStrike" dirty="0" smtClean="0">
                        <a:solidFill>
                          <a:srgbClr val="FF0000"/>
                        </a:solidFill>
                        <a:effectLst/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dirty="0">
                          <a:solidFill>
                            <a:srgbClr val="FF0000"/>
                          </a:solidFill>
                          <a:cs typeface="Aharoni" pitchFamily="2" charset="-79"/>
                        </a:rPr>
                        <a:t>Apă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u="none" strike="noStrike" dirty="0">
                          <a:solidFill>
                            <a:srgbClr val="FF0000"/>
                          </a:solidFill>
                          <a:effectLst/>
                          <a:cs typeface="Aharoni" pitchFamily="2" charset="-79"/>
                          <a:hlinkClick r:id="rId17" tooltip="Paresteziază — pagină inexistentă"/>
                        </a:rPr>
                        <a:t>Paresteziază</a:t>
                      </a:r>
                      <a:endParaRPr lang="vi-VN" dirty="0">
                        <a:solidFill>
                          <a:srgbClr val="FF0000"/>
                        </a:solidFill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-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-</a:t>
                      </a:r>
                    </a:p>
                  </a:txBody>
                  <a:tcPr marL="38100" marR="38100" marT="38100" marB="38100" anchor="ctr"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0"/>
            <a:ext cx="7543800" cy="914400"/>
          </a:xfrm>
        </p:spPr>
        <p:txBody>
          <a:bodyPr/>
          <a:lstStyle/>
          <a:p>
            <a:pPr algn="ctr"/>
            <a:r>
              <a:rPr lang="en-US" sz="4000" dirty="0" err="1" smtClean="0"/>
              <a:t>Vitaminele</a:t>
            </a:r>
            <a:r>
              <a:rPr lang="en-US" sz="4000" dirty="0" smtClean="0"/>
              <a:t> </a:t>
            </a:r>
            <a:r>
              <a:rPr lang="en-US" sz="4000" dirty="0" err="1" smtClean="0"/>
              <a:t>umane</a:t>
            </a:r>
            <a:r>
              <a:rPr lang="en-US" sz="4000" dirty="0" smtClean="0"/>
              <a:t>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60703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9967785"/>
              </p:ext>
            </p:extLst>
          </p:nvPr>
        </p:nvGraphicFramePr>
        <p:xfrm>
          <a:off x="323528" y="908720"/>
          <a:ext cx="8568952" cy="5423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3733"/>
                <a:gridCol w="2284659"/>
                <a:gridCol w="1152128"/>
                <a:gridCol w="1304942"/>
                <a:gridCol w="1071322"/>
                <a:gridCol w="1512168"/>
              </a:tblGrid>
              <a:tr h="440392">
                <a:tc>
                  <a:txBody>
                    <a:bodyPr/>
                    <a:lstStyle/>
                    <a:p>
                      <a:endParaRPr lang="en-US" dirty="0" smtClean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vi-VN" u="none" strike="noStrike" dirty="0">
                          <a:solidFill>
                            <a:srgbClr val="FF0000"/>
                          </a:solidFill>
                          <a:effectLst/>
                          <a:cs typeface="Aharoni" pitchFamily="2" charset="-79"/>
                          <a:hlinkClick r:id="rId2" tooltip="Piridoxină"/>
                        </a:rPr>
                        <a:t>Piridoxină</a:t>
                      </a:r>
                      <a:endParaRPr lang="vi-VN" dirty="0">
                        <a:solidFill>
                          <a:srgbClr val="FF0000"/>
                        </a:solidFill>
                        <a:cs typeface="Aharoni" pitchFamily="2" charset="-79"/>
                      </a:endParaRPr>
                    </a:p>
                  </a:txBody>
                  <a:tcPr marL="38100" marR="38100" marT="38100" marB="38100" anchor="ctr"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vi-VN" dirty="0">
                          <a:solidFill>
                            <a:srgbClr val="FF0000"/>
                          </a:solidFill>
                          <a:cs typeface="Aharoni" pitchFamily="2" charset="-79"/>
                        </a:rPr>
                        <a:t>Apă</a:t>
                      </a:r>
                    </a:p>
                  </a:txBody>
                  <a:tcPr marL="38100" marR="38100" marT="38100" marB="38100" anchor="ctr"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-</a:t>
                      </a:r>
                    </a:p>
                  </a:txBody>
                  <a:tcPr marL="38100" marR="38100" marT="38100" marB="38100" anchor="ctr"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400 mg</a:t>
                      </a:r>
                    </a:p>
                  </a:txBody>
                  <a:tcPr marL="38100" marR="38100" marT="38100" marB="38100" anchor="ctr"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1,1 mg</a:t>
                      </a:r>
                    </a:p>
                  </a:txBody>
                  <a:tcPr marL="38100" marR="38100" marT="38100" marB="38100" anchor="ctr">
                    <a:solidFill>
                      <a:schemeClr val="tx1">
                        <a:lumMod val="95000"/>
                      </a:schemeClr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3" tooltip="Vitamina B"/>
                        </a:rPr>
                        <a:t>Vitamina</a:t>
                      </a:r>
                      <a:r>
                        <a:rPr lang="en-US" u="none" strike="noStrike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3" tooltip="Vitamina B"/>
                        </a:rPr>
                        <a:t> </a:t>
                      </a:r>
                      <a:r>
                        <a:rPr lang="en-US" u="none" strike="noStrike" dirty="0" smtClean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3" tooltip="Vitamina B"/>
                        </a:rPr>
                        <a:t>B</a:t>
                      </a:r>
                      <a:r>
                        <a:rPr lang="en-US" u="none" strike="noStrike" baseline="-25000" dirty="0" smtClean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3" tooltip="Vitamina B"/>
                        </a:rPr>
                        <a:t>7</a:t>
                      </a:r>
                      <a:r>
                        <a:rPr lang="en-US" u="none" strike="noStrike" dirty="0" smtClean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3" tooltip="Vitamina B"/>
                        </a:rPr>
                        <a:t>Vitamina B</a:t>
                      </a:r>
                      <a:r>
                        <a:rPr lang="en-US" u="none" strike="noStrike" baseline="-25000" dirty="0" smtClean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3" tooltip="Vitamina B"/>
                        </a:rPr>
                        <a:t>6</a:t>
                      </a:r>
                      <a:endParaRPr lang="en-US" dirty="0" smtClean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u="none" strike="noStrike" dirty="0">
                          <a:solidFill>
                            <a:srgbClr val="FF0000"/>
                          </a:solidFill>
                          <a:effectLst/>
                          <a:cs typeface="Aharoni" pitchFamily="2" charset="-79"/>
                          <a:hlinkClick r:id="rId4" tooltip="Biotină"/>
                        </a:rPr>
                        <a:t>Biotină</a:t>
                      </a:r>
                      <a:endParaRPr lang="vi-VN" dirty="0">
                        <a:solidFill>
                          <a:srgbClr val="FF0000"/>
                        </a:solidFill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dirty="0">
                          <a:solidFill>
                            <a:srgbClr val="FF0000"/>
                          </a:solidFill>
                          <a:cs typeface="Aharoni" pitchFamily="2" charset="-79"/>
                        </a:rPr>
                        <a:t>Apă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-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-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30 µg</a:t>
                      </a:r>
                    </a:p>
                  </a:txBody>
                  <a:tcPr marL="38100" marR="38100" marT="38100" marB="3810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3" tooltip="Vitamina B"/>
                        </a:rPr>
                        <a:t>Vitamina</a:t>
                      </a:r>
                      <a:r>
                        <a:rPr lang="en-US" u="none" strike="noStrike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3" tooltip="Vitamina B"/>
                        </a:rPr>
                        <a:t> B</a:t>
                      </a:r>
                      <a:r>
                        <a:rPr lang="en-US" u="none" strike="noStrike" baseline="-25000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3" tooltip="Vitamina B"/>
                        </a:rPr>
                        <a:t>9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u="none" strike="noStrike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5" tooltip="Acid folic"/>
                        </a:rPr>
                        <a:t>Acid folic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dirty="0">
                          <a:solidFill>
                            <a:srgbClr val="FF0000"/>
                          </a:solidFill>
                          <a:cs typeface="Aharoni" pitchFamily="2" charset="-79"/>
                        </a:rPr>
                        <a:t>Apă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*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1.000 µg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l-GR">
                          <a:solidFill>
                            <a:srgbClr val="FF0000"/>
                          </a:solidFill>
                          <a:cs typeface="Aharoni" pitchFamily="2" charset="-79"/>
                        </a:rPr>
                        <a:t>320 μ</a:t>
                      </a:r>
                      <a:r>
                        <a:rPr lang="en-US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g</a:t>
                      </a:r>
                    </a:p>
                  </a:txBody>
                  <a:tcPr marL="38100" marR="38100" marT="38100" marB="3810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3" tooltip="Vitamina B"/>
                        </a:rPr>
                        <a:t>Vitamina</a:t>
                      </a:r>
                      <a:r>
                        <a:rPr lang="en-US" u="none" strike="noStrike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3" tooltip="Vitamina B"/>
                        </a:rPr>
                        <a:t> B</a:t>
                      </a:r>
                      <a:r>
                        <a:rPr lang="en-US" u="none" strike="noStrike" baseline="-25000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3" tooltip="Vitamina B"/>
                        </a:rPr>
                        <a:t>12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u="none" strike="noStrike" dirty="0">
                          <a:solidFill>
                            <a:srgbClr val="FF0000"/>
                          </a:solidFill>
                          <a:effectLst/>
                          <a:cs typeface="Aharoni" pitchFamily="2" charset="-79"/>
                          <a:hlinkClick r:id="rId6" tooltip="Cianocobalamină"/>
                        </a:rPr>
                        <a:t>Cianocobalamină</a:t>
                      </a:r>
                      <a:endParaRPr lang="vi-VN" dirty="0">
                        <a:solidFill>
                          <a:srgbClr val="FF0000"/>
                        </a:solidFill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dirty="0">
                          <a:solidFill>
                            <a:srgbClr val="FF0000"/>
                          </a:solidFill>
                          <a:cs typeface="Aharoni" pitchFamily="2" charset="-79"/>
                        </a:rPr>
                        <a:t>Apă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7" tooltip="Anemie"/>
                        </a:rPr>
                        <a:t>Anemie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-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2 µg</a:t>
                      </a:r>
                    </a:p>
                  </a:txBody>
                  <a:tcPr marL="38100" marR="38100" marT="38100" marB="3810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strike="noStrike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8" tooltip="Vitamina C"/>
                        </a:rPr>
                        <a:t>Vitamina C</a:t>
                      </a:r>
                      <a:endParaRPr lang="en-US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u="none" strike="noStrike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9" tooltip="Acid ascorbic"/>
                        </a:rPr>
                        <a:t>Acid ascorbic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dirty="0">
                          <a:solidFill>
                            <a:srgbClr val="FF0000"/>
                          </a:solidFill>
                          <a:cs typeface="Aharoni" pitchFamily="2" charset="-79"/>
                        </a:rPr>
                        <a:t>Apă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0" tooltip="Scorbut"/>
                        </a:rPr>
                        <a:t>Scorbut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-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75 mg</a:t>
                      </a:r>
                    </a:p>
                  </a:txBody>
                  <a:tcPr marL="38100" marR="38100" marT="38100" marB="3810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1" tooltip="Vitamina D"/>
                        </a:rPr>
                        <a:t>Vitamina</a:t>
                      </a:r>
                      <a:r>
                        <a:rPr lang="en-US" u="none" strike="noStrike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1" tooltip="Vitamina D"/>
                        </a:rPr>
                        <a:t> D</a:t>
                      </a:r>
                      <a:r>
                        <a:rPr lang="en-US" u="none" strike="noStrike" baseline="-25000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1" tooltip="Vitamina D"/>
                        </a:rPr>
                        <a:t>1</a:t>
                      </a:r>
                      <a:r>
                        <a:rPr lang="en-US" u="none" strike="noStrike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1" tooltip="Vitamina D"/>
                        </a:rPr>
                        <a:t>-D</a:t>
                      </a:r>
                      <a:r>
                        <a:rPr lang="en-US" u="none" strike="noStrike" baseline="-25000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1" tooltip="Vitamina D"/>
                        </a:rPr>
                        <a:t>4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s-E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2" tooltip="Lamisterol — pagină inexistentă"/>
                        </a:rPr>
                        <a:t>Lamisterol</a:t>
                      </a:r>
                      <a:r>
                        <a:rPr lang="es-E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, </a:t>
                      </a:r>
                      <a:endParaRPr lang="es-ES" dirty="0" smtClean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r>
                        <a:rPr lang="es-ES" u="none" strike="noStrike" dirty="0" err="1" smtClean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3" tooltip="Ergocalciferol"/>
                        </a:rPr>
                        <a:t>Ergocalciferol</a:t>
                      </a:r>
                      <a:r>
                        <a:rPr lang="es-E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, </a:t>
                      </a:r>
                      <a:endParaRPr lang="es-ES" dirty="0" smtClean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r>
                        <a:rPr lang="es-ES" u="none" strike="noStrike" dirty="0" smtClean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4" tooltip="Calciferol — pagină inexistentă"/>
                        </a:rPr>
                        <a:t>Calciferol</a:t>
                      </a:r>
                      <a:r>
                        <a:rPr lang="es-ES" dirty="0" smtClean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,       </a:t>
                      </a:r>
                    </a:p>
                    <a:p>
                      <a:r>
                        <a:rPr lang="es-E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 </a:t>
                      </a:r>
                      <a:r>
                        <a:rPr lang="es-E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5" tooltip="Dihidrotachisterol — pagină inexistentă"/>
                        </a:rPr>
                        <a:t>Dihidrotachisterol</a:t>
                      </a:r>
                      <a:r>
                        <a:rPr lang="es-ES" dirty="0" smtClean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,  </a:t>
                      </a:r>
                      <a:r>
                        <a:rPr lang="es-E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 </a:t>
                      </a:r>
                      <a:r>
                        <a:rPr lang="es-ES" u="none" strike="noStrike" dirty="0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6" tooltip="7-dehidrositosterol — pagină inexistentă"/>
                        </a:rPr>
                        <a:t>7-dehidrositosterol</a:t>
                      </a:r>
                      <a:endParaRPr lang="es-E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dirty="0">
                          <a:solidFill>
                            <a:srgbClr val="FF0000"/>
                          </a:solidFill>
                          <a:cs typeface="Aharoni" pitchFamily="2" charset="-79"/>
                        </a:rPr>
                        <a:t>Grăsimi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u="none" strike="noStrike" dirty="0" err="1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7" tooltip="Rahitism — pagină inexistentă"/>
                        </a:rPr>
                        <a:t>Rahitism</a:t>
                      </a:r>
                      <a:endParaRPr lang="en-US" dirty="0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50.000 IU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2 µg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pentru</a:t>
                      </a:r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toate</a:t>
                      </a:r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dirty="0" err="1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vitaminele</a:t>
                      </a:r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 D</a:t>
                      </a:r>
                    </a:p>
                  </a:txBody>
                  <a:tcPr marL="38100" marR="38100" marT="38100" marB="3810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strike="noStrike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8" tooltip="Vitamina E"/>
                        </a:rPr>
                        <a:t>Vitamina E</a:t>
                      </a:r>
                      <a:endParaRPr lang="en-US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u="none" strike="noStrike">
                          <a:solidFill>
                            <a:srgbClr val="FF0000"/>
                          </a:solidFill>
                          <a:effectLst/>
                          <a:latin typeface="Aharoni" pitchFamily="2" charset="-79"/>
                          <a:cs typeface="Aharoni" pitchFamily="2" charset="-79"/>
                          <a:hlinkClick r:id="rId19" tooltip="Tocoferol"/>
                        </a:rPr>
                        <a:t>Tocoferol</a:t>
                      </a:r>
                      <a:endParaRPr lang="en-US">
                        <a:solidFill>
                          <a:srgbClr val="FF0000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>
                          <a:solidFill>
                            <a:srgbClr val="FF0000"/>
                          </a:solidFill>
                          <a:cs typeface="Aharoni" pitchFamily="2" charset="-79"/>
                        </a:rPr>
                        <a:t>Grăsimi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-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50.000 IU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12 mg</a:t>
                      </a:r>
                    </a:p>
                  </a:txBody>
                  <a:tcPr marL="38100" marR="38100" marT="38100" marB="3810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u="none" strike="noStrike">
                          <a:solidFill>
                            <a:srgbClr val="0B0080"/>
                          </a:solidFill>
                          <a:effectLst/>
                          <a:hlinkClick r:id="rId20" tooltip="Vitamina K"/>
                        </a:rPr>
                        <a:t>Vitamina K</a:t>
                      </a:r>
                      <a:endParaRPr lang="en-US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u="none" strike="noStrike">
                          <a:solidFill>
                            <a:srgbClr val="0B0080"/>
                          </a:solidFill>
                          <a:effectLst/>
                          <a:hlinkClick r:id="rId21" tooltip="Naftoquinonă"/>
                        </a:rPr>
                        <a:t>Naftoquinonă</a:t>
                      </a:r>
                      <a:endParaRPr lang="vi-VN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vi-VN" dirty="0"/>
                        <a:t>Grăsimi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-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75 µg</a:t>
                      </a:r>
                    </a:p>
                  </a:txBody>
                  <a:tcPr marL="38100" marR="38100" marT="38100" marB="3810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9940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69477"/>
            <a:ext cx="7056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>
                <a:solidFill>
                  <a:schemeClr val="bg2">
                    <a:lumMod val="25000"/>
                  </a:schemeClr>
                </a:solidFill>
                <a:latin typeface="Forte" pitchFamily="66" charset="0"/>
              </a:rPr>
              <a:t>     </a:t>
            </a:r>
            <a:r>
              <a:rPr lang="ro-RO" sz="7200" dirty="0" smtClean="0">
                <a:solidFill>
                  <a:schemeClr val="bg2">
                    <a:lumMod val="25000"/>
                  </a:schemeClr>
                </a:solidFill>
                <a:latin typeface="Forte" pitchFamily="66" charset="0"/>
              </a:rPr>
              <a:t>Bibliografie</a:t>
            </a:r>
            <a:endParaRPr lang="ro-RO" sz="7200" dirty="0">
              <a:solidFill>
                <a:schemeClr val="bg2">
                  <a:lumMod val="25000"/>
                </a:schemeClr>
              </a:solidFill>
              <a:latin typeface="Forte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060848"/>
            <a:ext cx="705678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sz="2800" dirty="0" smtClean="0"/>
              <a:t>https://www.scribd.com/doc/254499459/Vitaminele</a:t>
            </a:r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sz="2800" dirty="0" smtClean="0"/>
              <a:t>https://ro.scribd.com/doc/95260353/proiect-chimie-vitaminele#scribd</a:t>
            </a:r>
          </a:p>
          <a:p>
            <a:pPr marL="285750" indent="-285750">
              <a:buClr>
                <a:srgbClr val="FF0000"/>
              </a:buClr>
              <a:buFont typeface="Courier New" pitchFamily="49" charset="0"/>
              <a:buChar char="o"/>
            </a:pPr>
            <a:r>
              <a:rPr lang="ro-RO" sz="2800" dirty="0" smtClean="0"/>
              <a:t>http://library.usmf.md/old/downloads/ebooks/Ostrofet.Curs.de.igiena/5.vitaminele.pdf</a:t>
            </a:r>
            <a:endParaRPr lang="ro-RO" sz="2800" dirty="0"/>
          </a:p>
        </p:txBody>
      </p:sp>
    </p:spTree>
    <p:extLst>
      <p:ext uri="{BB962C8B-B14F-4D97-AF65-F5344CB8AC3E}">
        <p14:creationId xmlns:p14="http://schemas.microsoft.com/office/powerpoint/2010/main" val="119837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298</TotalTime>
  <Words>1053</Words>
  <Application>Microsoft Office PowerPoint</Application>
  <PresentationFormat>On-screen Show (4:3)</PresentationFormat>
  <Paragraphs>195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31" baseType="lpstr">
      <vt:lpstr>Aharoni</vt:lpstr>
      <vt:lpstr>Arial</vt:lpstr>
      <vt:lpstr>Book Antiqua</vt:lpstr>
      <vt:lpstr>Courier New</vt:lpstr>
      <vt:lpstr>ff1</vt:lpstr>
      <vt:lpstr>ff2</vt:lpstr>
      <vt:lpstr>ff4</vt:lpstr>
      <vt:lpstr>ff6</vt:lpstr>
      <vt:lpstr>Forte</vt:lpstr>
      <vt:lpstr>Lucida Sans</vt:lpstr>
      <vt:lpstr>Sofia Pro</vt:lpstr>
      <vt:lpstr>Times New Roman</vt:lpstr>
      <vt:lpstr>Wingdings</vt:lpstr>
      <vt:lpstr>Wingdings 2</vt:lpstr>
      <vt:lpstr>Wingdings 3</vt:lpstr>
      <vt:lpstr>Apex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Vitaminele umane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Andrei</dc:creator>
  <cp:lastModifiedBy>Microsoft account</cp:lastModifiedBy>
  <cp:revision>23</cp:revision>
  <dcterms:created xsi:type="dcterms:W3CDTF">2015-05-24T13:07:18Z</dcterms:created>
  <dcterms:modified xsi:type="dcterms:W3CDTF">2020-05-02T13:43:36Z</dcterms:modified>
</cp:coreProperties>
</file>