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39" r:id="rId1"/>
  </p:sldMasterIdLst>
  <p:notesMasterIdLst>
    <p:notesMasterId r:id="rId15"/>
  </p:notesMasterIdLst>
  <p:handoutMasterIdLst>
    <p:handoutMasterId r:id="rId16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00FF00"/>
    <a:srgbClr val="000000"/>
    <a:srgbClr val="0000FF"/>
    <a:srgbClr val="3399FF"/>
    <a:srgbClr val="FF0000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87" autoAdjust="0"/>
    <p:restoredTop sz="94664" autoAdjust="0"/>
  </p:normalViewPr>
  <p:slideViewPr>
    <p:cSldViewPr>
      <p:cViewPr varScale="1">
        <p:scale>
          <a:sx n="42" d="100"/>
          <a:sy n="42" d="100"/>
        </p:scale>
        <p:origin x="750" y="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endParaRPr lang="en-US" altLang="en-US"/>
          </a:p>
        </p:txBody>
      </p:sp>
      <p:sp>
        <p:nvSpPr>
          <p:cNvPr id="13414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endParaRPr lang="en-US" altLang="en-US"/>
          </a:p>
        </p:txBody>
      </p:sp>
      <p:sp>
        <p:nvSpPr>
          <p:cNvPr id="13414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endParaRPr lang="en-US" altLang="en-US"/>
          </a:p>
        </p:txBody>
      </p:sp>
      <p:sp>
        <p:nvSpPr>
          <p:cNvPr id="13414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F9D77927-2051-494D-AFF6-719BA3DACDA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1826685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endParaRPr lang="en-US" altLang="en-US"/>
          </a:p>
        </p:txBody>
      </p:sp>
      <p:sp>
        <p:nvSpPr>
          <p:cNvPr id="132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endParaRPr lang="en-US" altLang="en-US"/>
          </a:p>
        </p:txBody>
      </p:sp>
      <p:sp>
        <p:nvSpPr>
          <p:cNvPr id="13210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32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32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endParaRPr lang="en-US" altLang="en-US"/>
          </a:p>
        </p:txBody>
      </p:sp>
      <p:sp>
        <p:nvSpPr>
          <p:cNvPr id="132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5191F317-1CD6-4D29-A71B-E01113BA73D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572878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C8A04A6-0615-4EF2-AC1F-F7B99249F81A}" type="slidenum">
              <a:rPr lang="en-US" altLang="en-US"/>
              <a:pPr/>
              <a:t>1</a:t>
            </a:fld>
            <a:endParaRPr lang="en-US" altLang="en-US"/>
          </a:p>
        </p:txBody>
      </p:sp>
      <p:sp>
        <p:nvSpPr>
          <p:cNvPr id="1331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o-RO" altLang="en-US"/>
          </a:p>
        </p:txBody>
      </p:sp>
    </p:spTree>
    <p:extLst>
      <p:ext uri="{BB962C8B-B14F-4D97-AF65-F5344CB8AC3E}">
        <p14:creationId xmlns:p14="http://schemas.microsoft.com/office/powerpoint/2010/main" val="24417688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echipa alchimistilor</a:t>
            </a: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05E08-9952-4F6E-AD48-95536E62585B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47372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 animBg="1"/>
      <p:bldP spid="3" grpId="0" build="p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echipa alchimistilor</a:t>
            </a: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8FACB-B0E7-4F1A-BB76-68DD5EC979E5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909943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echipa alchimistilor</a:t>
            </a: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12842-4D11-415E-ADF2-95C1F1F602AB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735669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echipa alchimistilor</a:t>
            </a:r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57B02-69CE-4D4B-A9C2-557FE73781E1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409357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echipa alchimistilor</a:t>
            </a:r>
            <a:endParaRPr lang="en-U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45459-16A9-44EF-82A8-41C772501418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172492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echipa alchimistilor</a:t>
            </a:r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EA559-0742-4CE2-8474-E4E6E6C14C5A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97176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echipa alchimistilor</a:t>
            </a:r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F5574-AD92-4A84-829D-73C522873A6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546003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echipa alchimistilor</a:t>
            </a:r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CB3ED-5FCD-4C02-ACDC-F24C0EF8E980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904223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echipa alchimistilor</a:t>
            </a:r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7A0FC-BE77-490B-BD80-9BDDBD79AA9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478602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echipa alchimistilor</a:t>
            </a: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CD0D5-F79D-4771-B23C-EAF089F75CE8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74918150"/>
      </p:ext>
    </p:extLst>
  </p:cSld>
  <p:clrMapOvr>
    <a:masterClrMapping/>
  </p:clrMapOvr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echipa alchimistilor</a:t>
            </a: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CD0D5-F79D-4771-B23C-EAF089F75CE8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82643644"/>
      </p:ext>
    </p:extLst>
  </p:cSld>
  <p:clrMapOvr>
    <a:masterClrMapping/>
  </p:clrMapOvr>
  <p:hf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echipa alchimistilor</a:t>
            </a: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CD0D5-F79D-4771-B23C-EAF089F75CE8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45067157"/>
      </p:ext>
    </p:extLst>
  </p:cSld>
  <p:clrMapOvr>
    <a:masterClrMapping/>
  </p:clrMapOvr>
  <p:hf hd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echipa alchimistilor</a:t>
            </a: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CD0D5-F79D-4771-B23C-EAF089F75CE8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71888335"/>
      </p:ext>
    </p:extLst>
  </p:cSld>
  <p:clrMapOvr>
    <a:masterClrMapping/>
  </p:clrMapOvr>
  <p:hf hd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echipa alchimistilor</a:t>
            </a: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CD0D5-F79D-4771-B23C-EAF089F75CE8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30713756"/>
      </p:ext>
    </p:extLst>
  </p:cSld>
  <p:clrMapOvr>
    <a:masterClrMapping/>
  </p:clrMapOvr>
  <p:hf hd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echipa alchimistilor</a:t>
            </a: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99B614-921E-47FC-8DFD-01A0909CEE48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25533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mtClean="0"/>
              <a:t>echipa alchimistilor</a:t>
            </a: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F4BFD-03B4-44F5-9D32-9212482440F3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3346235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44475"/>
            <a:ext cx="838835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245225"/>
            <a:ext cx="1901825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4290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echipa alchimistilor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937375" y="6245225"/>
            <a:ext cx="1901825" cy="476250"/>
          </a:xfrm>
        </p:spPr>
        <p:txBody>
          <a:bodyPr/>
          <a:lstStyle>
            <a:lvl1pPr>
              <a:defRPr/>
            </a:lvl1pPr>
          </a:lstStyle>
          <a:p>
            <a:fld id="{08CEBFE4-8DB2-46B4-A83B-68C69AEA6F0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75099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en-US" smtClean="0"/>
              <a:t>echipa alchimistilor</a:t>
            </a: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209CD0D5-F79D-4771-B23C-EAF089F75CE8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062490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0" r:id="rId1"/>
    <p:sldLayoutId id="2147483741" r:id="rId2"/>
    <p:sldLayoutId id="2147483742" r:id="rId3"/>
    <p:sldLayoutId id="2147483743" r:id="rId4"/>
    <p:sldLayoutId id="2147483744" r:id="rId5"/>
    <p:sldLayoutId id="2147483745" r:id="rId6"/>
    <p:sldLayoutId id="2147483746" r:id="rId7"/>
    <p:sldLayoutId id="2147483747" r:id="rId8"/>
    <p:sldLayoutId id="2147483748" r:id="rId9"/>
    <p:sldLayoutId id="2147483749" r:id="rId10"/>
    <p:sldLayoutId id="2147483750" r:id="rId11"/>
    <p:sldLayoutId id="2147483751" r:id="rId12"/>
    <p:sldLayoutId id="2147483752" r:id="rId13"/>
    <p:sldLayoutId id="2147483753" r:id="rId14"/>
    <p:sldLayoutId id="2147483754" r:id="rId15"/>
    <p:sldLayoutId id="2147483755" r:id="rId16"/>
    <p:sldLayoutId id="2147483756" r:id="rId17"/>
  </p:sldLayoutIdLst>
  <p:hf hd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6" name="WordArt 4"/>
          <p:cNvSpPr>
            <a:spLocks noChangeArrowheads="1" noChangeShapeType="1" noTextEdit="1"/>
          </p:cNvSpPr>
          <p:nvPr/>
        </p:nvSpPr>
        <p:spPr bwMode="auto">
          <a:xfrm>
            <a:off x="323850" y="908050"/>
            <a:ext cx="8569325" cy="1512888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366"/>
              </a:avLst>
            </a:prstTxWarp>
            <a:scene3d>
              <a:camera prst="legacyObliqueTopRight"/>
              <a:lightRig rig="legacyFlat3" dir="b"/>
            </a:scene3d>
            <a:sp3d extrusionH="430200" prstMaterial="legacyMatte">
              <a:extrusionClr>
                <a:srgbClr val="FF3399"/>
              </a:extrusionClr>
              <a:contourClr>
                <a:srgbClr val="FF3399"/>
              </a:contourClr>
            </a:sp3d>
          </a:bodyPr>
          <a:lstStyle/>
          <a:p>
            <a:pPr algn="ctr"/>
            <a:r>
              <a:rPr lang="en-US" sz="3600" b="1" i="1" kern="10">
                <a:ln w="19050">
                  <a:round/>
                  <a:headEnd type="none" w="sm" len="sm"/>
                  <a:tailEnd type="none" w="sm" len="sm"/>
                </a:ln>
                <a:gradFill rotWithShape="1"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1"/>
                </a:gradFill>
                <a:latin typeface="Forte" panose="03060902040502070203" pitchFamily="66" charset="0"/>
              </a:rPr>
              <a:t>BAZE</a:t>
            </a:r>
          </a:p>
        </p:txBody>
      </p:sp>
      <p:sp>
        <p:nvSpPr>
          <p:cNvPr id="110597" name="Text Box 5"/>
          <p:cNvSpPr txBox="1">
            <a:spLocks noChangeArrowheads="1"/>
          </p:cNvSpPr>
          <p:nvPr/>
        </p:nvSpPr>
        <p:spPr bwMode="auto">
          <a:xfrm>
            <a:off x="0" y="3716338"/>
            <a:ext cx="91440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b="1"/>
              <a:t>(definitie, exemple, clasificare, denumire, formula generala, obtinere, proprietati fizice, proprietati chimice, si utilizari practice) </a:t>
            </a: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110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59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D8494-9744-4837-A20D-1D295D0A1F9D}" type="slidenum">
              <a:rPr lang="en-US" altLang="en-US"/>
              <a:pPr/>
              <a:t>2</a:t>
            </a:fld>
            <a:endParaRPr lang="en-US" altLang="en-US"/>
          </a:p>
        </p:txBody>
      </p:sp>
      <p:sp>
        <p:nvSpPr>
          <p:cNvPr id="117764" name="Text Box 4"/>
          <p:cNvSpPr txBox="1">
            <a:spLocks noChangeArrowheads="1"/>
          </p:cNvSpPr>
          <p:nvPr/>
        </p:nvSpPr>
        <p:spPr bwMode="auto">
          <a:xfrm>
            <a:off x="-18276" y="473683"/>
            <a:ext cx="9144000" cy="629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AutoNum type="arabicParenR"/>
            </a:pPr>
            <a:r>
              <a:rPr lang="en-US" altLang="en-US" sz="2400" dirty="0" err="1"/>
              <a:t>Definitie</a:t>
            </a:r>
            <a:r>
              <a:rPr lang="en-US" altLang="en-US" sz="2400" dirty="0"/>
              <a:t>: - </a:t>
            </a:r>
            <a:r>
              <a:rPr lang="en-US" altLang="en-US" sz="2400" dirty="0" err="1"/>
              <a:t>substante</a:t>
            </a:r>
            <a:r>
              <a:rPr lang="en-US" altLang="en-US" sz="2400" dirty="0"/>
              <a:t> in a </a:t>
            </a:r>
            <a:r>
              <a:rPr lang="en-US" altLang="en-US" sz="2400" dirty="0" err="1"/>
              <a:t>caror</a:t>
            </a:r>
            <a:r>
              <a:rPr lang="en-US" altLang="en-US" sz="2400" dirty="0"/>
              <a:t> </a:t>
            </a:r>
            <a:r>
              <a:rPr lang="en-US" altLang="en-US" sz="2400" dirty="0" err="1"/>
              <a:t>compozitie</a:t>
            </a:r>
            <a:r>
              <a:rPr lang="en-US" altLang="en-US" sz="2400" b="1" i="1" dirty="0"/>
              <a:t> </a:t>
            </a:r>
            <a:r>
              <a:rPr lang="en-US" altLang="en-US" sz="2400" dirty="0"/>
              <a:t>intra un atom de metal </a:t>
            </a:r>
            <a:r>
              <a:rPr lang="en-US" altLang="en-US" sz="2400" dirty="0" err="1"/>
              <a:t>si</a:t>
            </a:r>
            <a:r>
              <a:rPr lang="en-US" altLang="en-US" sz="2400" dirty="0"/>
              <a:t> un </a:t>
            </a:r>
            <a:r>
              <a:rPr lang="en-US" altLang="en-US" sz="2400" dirty="0" err="1"/>
              <a:t>numar</a:t>
            </a:r>
            <a:r>
              <a:rPr lang="en-US" altLang="en-US" sz="2400" b="1" i="1" dirty="0"/>
              <a:t> </a:t>
            </a:r>
            <a:r>
              <a:rPr lang="en-US" altLang="en-US" sz="2400" dirty="0"/>
              <a:t>de </a:t>
            </a:r>
            <a:r>
              <a:rPr lang="en-US" altLang="en-US" sz="2400" dirty="0" err="1"/>
              <a:t>grupari</a:t>
            </a:r>
            <a:r>
              <a:rPr lang="en-US" altLang="en-US" sz="2400" dirty="0"/>
              <a:t> </a:t>
            </a:r>
            <a:r>
              <a:rPr lang="en-US" altLang="en-US" sz="2400" dirty="0" err="1"/>
              <a:t>hidroxil</a:t>
            </a:r>
            <a:r>
              <a:rPr lang="en-US" altLang="en-US" sz="2400" dirty="0"/>
              <a:t> </a:t>
            </a:r>
            <a:r>
              <a:rPr lang="en-US" altLang="en-US" sz="2400" dirty="0" err="1"/>
              <a:t>egal</a:t>
            </a:r>
            <a:r>
              <a:rPr lang="en-US" altLang="en-US" sz="2400" dirty="0"/>
              <a:t> cu </a:t>
            </a:r>
            <a:r>
              <a:rPr lang="en-US" altLang="en-US" sz="2400" dirty="0" err="1"/>
              <a:t>valenta</a:t>
            </a:r>
            <a:r>
              <a:rPr lang="en-US" altLang="en-US" sz="2400" dirty="0"/>
              <a:t> </a:t>
            </a:r>
            <a:r>
              <a:rPr lang="en-US" altLang="en-US" sz="2400" dirty="0" err="1"/>
              <a:t>metalelor</a:t>
            </a:r>
            <a:endParaRPr lang="en-US" altLang="en-US" sz="2400" dirty="0"/>
          </a:p>
          <a:p>
            <a:pPr>
              <a:spcBef>
                <a:spcPct val="50000"/>
              </a:spcBef>
              <a:buFontTx/>
              <a:buAutoNum type="arabicParenR"/>
            </a:pPr>
            <a:r>
              <a:rPr lang="en-US" altLang="en-US" sz="2400" dirty="0" err="1"/>
              <a:t>Exemplu</a:t>
            </a:r>
            <a:r>
              <a:rPr lang="en-US" altLang="en-US" sz="2400" dirty="0"/>
              <a:t>: - Na OH = soda </a:t>
            </a:r>
            <a:r>
              <a:rPr lang="en-US" altLang="en-US" sz="2400" dirty="0" err="1"/>
              <a:t>caustica</a:t>
            </a:r>
            <a:endParaRPr lang="en-US" altLang="en-US" sz="2400" dirty="0"/>
          </a:p>
          <a:p>
            <a:pPr>
              <a:spcBef>
                <a:spcPct val="50000"/>
              </a:spcBef>
            </a:pPr>
            <a:r>
              <a:rPr lang="en-US" altLang="en-US" sz="2400" dirty="0"/>
              <a:t>                     -Ca (OH)2 = </a:t>
            </a:r>
            <a:r>
              <a:rPr lang="en-US" altLang="en-US" sz="2400" dirty="0" err="1"/>
              <a:t>var</a:t>
            </a:r>
            <a:r>
              <a:rPr lang="en-US" altLang="en-US" sz="2400" dirty="0"/>
              <a:t> </a:t>
            </a:r>
            <a:r>
              <a:rPr lang="en-US" altLang="en-US" sz="2400" dirty="0" err="1"/>
              <a:t>stins</a:t>
            </a:r>
            <a:r>
              <a:rPr lang="en-US" altLang="en-US" sz="2400" dirty="0"/>
              <a:t> </a:t>
            </a:r>
          </a:p>
          <a:p>
            <a:pPr>
              <a:spcBef>
                <a:spcPct val="50000"/>
              </a:spcBef>
            </a:pPr>
            <a:r>
              <a:rPr lang="en-US" altLang="en-US" sz="2400" dirty="0"/>
              <a:t>                     -Al (OH)3 </a:t>
            </a:r>
          </a:p>
          <a:p>
            <a:pPr>
              <a:spcBef>
                <a:spcPct val="50000"/>
              </a:spcBef>
            </a:pPr>
            <a:r>
              <a:rPr lang="en-US" altLang="en-US" sz="2400" dirty="0"/>
              <a:t>                    -Fe (OH)2</a:t>
            </a:r>
          </a:p>
          <a:p>
            <a:pPr>
              <a:spcBef>
                <a:spcPct val="50000"/>
              </a:spcBef>
            </a:pPr>
            <a:r>
              <a:rPr lang="en-US" altLang="en-US" dirty="0"/>
              <a:t>3) </a:t>
            </a:r>
            <a:r>
              <a:rPr lang="en-US" altLang="en-US" sz="2400" dirty="0" err="1"/>
              <a:t>Clasificare</a:t>
            </a:r>
            <a:r>
              <a:rPr lang="en-US" altLang="en-US" sz="2400" dirty="0"/>
              <a:t>:</a:t>
            </a:r>
          </a:p>
          <a:p>
            <a:pPr>
              <a:spcBef>
                <a:spcPct val="50000"/>
              </a:spcBef>
            </a:pPr>
            <a:r>
              <a:rPr lang="en-US" altLang="en-US" sz="2400" dirty="0"/>
              <a:t>    </a:t>
            </a:r>
            <a:r>
              <a:rPr lang="en-US" altLang="en-US" sz="2400" dirty="0">
                <a:solidFill>
                  <a:srgbClr val="FF3300"/>
                </a:solidFill>
              </a:rPr>
              <a:t>a)</a:t>
            </a:r>
            <a:r>
              <a:rPr lang="en-US" altLang="en-US" sz="2400" dirty="0" err="1">
                <a:solidFill>
                  <a:srgbClr val="FF3300"/>
                </a:solidFill>
              </a:rPr>
              <a:t>dupa</a:t>
            </a:r>
            <a:r>
              <a:rPr lang="en-US" altLang="en-US" sz="2400" dirty="0">
                <a:solidFill>
                  <a:srgbClr val="FF3300"/>
                </a:solidFill>
              </a:rPr>
              <a:t> </a:t>
            </a:r>
            <a:r>
              <a:rPr lang="en-US" altLang="en-US" sz="2400" dirty="0" err="1">
                <a:solidFill>
                  <a:srgbClr val="FF3300"/>
                </a:solidFill>
              </a:rPr>
              <a:t>solubilitatea</a:t>
            </a:r>
            <a:r>
              <a:rPr lang="en-US" altLang="en-US" sz="2400" dirty="0">
                <a:solidFill>
                  <a:srgbClr val="FF3300"/>
                </a:solidFill>
              </a:rPr>
              <a:t> in </a:t>
            </a:r>
            <a:r>
              <a:rPr lang="en-US" altLang="en-US" sz="2400" dirty="0" err="1">
                <a:solidFill>
                  <a:srgbClr val="FF3300"/>
                </a:solidFill>
              </a:rPr>
              <a:t>apa</a:t>
            </a:r>
            <a:r>
              <a:rPr lang="en-US" altLang="en-US" sz="2400" dirty="0">
                <a:solidFill>
                  <a:srgbClr val="FF3300"/>
                </a:solidFill>
              </a:rPr>
              <a:t>:</a:t>
            </a:r>
          </a:p>
          <a:p>
            <a:pPr>
              <a:spcBef>
                <a:spcPct val="50000"/>
              </a:spcBef>
            </a:pPr>
            <a:r>
              <a:rPr lang="en-US" altLang="en-US" sz="2400" dirty="0"/>
              <a:t>        - </a:t>
            </a:r>
            <a:r>
              <a:rPr lang="en-US" altLang="en-US" sz="2400" dirty="0" err="1"/>
              <a:t>baze</a:t>
            </a:r>
            <a:r>
              <a:rPr lang="en-US" altLang="en-US" sz="2400" dirty="0"/>
              <a:t> </a:t>
            </a:r>
            <a:r>
              <a:rPr lang="en-US" altLang="en-US" sz="2400" dirty="0" err="1"/>
              <a:t>solubile</a:t>
            </a:r>
            <a:r>
              <a:rPr lang="en-US" altLang="en-US" sz="2400" dirty="0"/>
              <a:t>: Na OH; K OH; Ca (OH)2</a:t>
            </a:r>
          </a:p>
          <a:p>
            <a:pPr>
              <a:spcBef>
                <a:spcPct val="50000"/>
              </a:spcBef>
            </a:pPr>
            <a:r>
              <a:rPr lang="en-US" altLang="en-US" sz="2400" dirty="0"/>
              <a:t>        - </a:t>
            </a:r>
            <a:r>
              <a:rPr lang="en-US" altLang="en-US" sz="2400" dirty="0" err="1"/>
              <a:t>baze</a:t>
            </a:r>
            <a:r>
              <a:rPr lang="en-US" altLang="en-US" sz="2400" dirty="0"/>
              <a:t> </a:t>
            </a:r>
            <a:r>
              <a:rPr lang="en-US" altLang="en-US" sz="2400" dirty="0" err="1"/>
              <a:t>insolubile</a:t>
            </a:r>
            <a:r>
              <a:rPr lang="en-US" altLang="en-US" sz="2400" dirty="0"/>
              <a:t>: Al (OH)3; Cu (OH)2</a:t>
            </a:r>
          </a:p>
          <a:p>
            <a:pPr>
              <a:spcBef>
                <a:spcPct val="50000"/>
              </a:spcBef>
            </a:pPr>
            <a:endParaRPr lang="en-US" altLang="en-US" sz="2400" dirty="0"/>
          </a:p>
          <a:p>
            <a:pPr>
              <a:spcBef>
                <a:spcPct val="50000"/>
              </a:spcBef>
            </a:pPr>
            <a:endParaRPr lang="en-US" altLang="en-US" sz="2400" dirty="0"/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E2492-5E7F-4773-92A2-F8C502B0B2C6}" type="slidenum">
              <a:rPr lang="en-US" altLang="en-US"/>
              <a:pPr/>
              <a:t>3</a:t>
            </a:fld>
            <a:endParaRPr lang="en-US" altLang="en-US"/>
          </a:p>
        </p:txBody>
      </p:sp>
      <p:sp>
        <p:nvSpPr>
          <p:cNvPr id="118788" name="Text Box 4"/>
          <p:cNvSpPr txBox="1">
            <a:spLocks noChangeArrowheads="1"/>
          </p:cNvSpPr>
          <p:nvPr/>
        </p:nvSpPr>
        <p:spPr bwMode="auto">
          <a:xfrm>
            <a:off x="19452" y="754353"/>
            <a:ext cx="9144000" cy="5205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400" dirty="0"/>
              <a:t>4) </a:t>
            </a:r>
            <a:r>
              <a:rPr lang="en-US" altLang="en-US" sz="2400" dirty="0" err="1"/>
              <a:t>Denumire</a:t>
            </a:r>
            <a:r>
              <a:rPr lang="en-US" altLang="en-US" sz="2400" dirty="0"/>
              <a:t>:</a:t>
            </a:r>
          </a:p>
          <a:p>
            <a:pPr>
              <a:spcBef>
                <a:spcPct val="50000"/>
              </a:spcBef>
            </a:pPr>
            <a:r>
              <a:rPr lang="en-US" altLang="en-US" sz="2400" dirty="0"/>
              <a:t>   a) </a:t>
            </a:r>
            <a:r>
              <a:rPr lang="en-US" altLang="en-US" sz="2400" dirty="0" err="1"/>
              <a:t>pentru</a:t>
            </a:r>
            <a:r>
              <a:rPr lang="en-US" altLang="en-US" sz="2400" dirty="0"/>
              <a:t> </a:t>
            </a:r>
            <a:r>
              <a:rPr lang="en-US" altLang="en-US" sz="2400" dirty="0" err="1"/>
              <a:t>bazele</a:t>
            </a:r>
            <a:r>
              <a:rPr lang="en-US" altLang="en-US" sz="2400" dirty="0"/>
              <a:t> </a:t>
            </a:r>
            <a:r>
              <a:rPr lang="en-US" altLang="en-US" sz="2400" dirty="0" err="1"/>
              <a:t>metalelor</a:t>
            </a:r>
            <a:r>
              <a:rPr lang="en-US" altLang="en-US" sz="2400" dirty="0"/>
              <a:t> cu o </a:t>
            </a:r>
            <a:r>
              <a:rPr lang="en-US" altLang="en-US" sz="2400" dirty="0" err="1"/>
              <a:t>valenta</a:t>
            </a:r>
            <a:r>
              <a:rPr lang="en-US" altLang="en-US" sz="2400" dirty="0"/>
              <a:t> </a:t>
            </a:r>
            <a:r>
              <a:rPr lang="en-US" altLang="en-US" sz="2400" dirty="0" err="1"/>
              <a:t>fixa</a:t>
            </a:r>
            <a:r>
              <a:rPr lang="en-US" altLang="en-US" sz="2400" dirty="0"/>
              <a:t>:  </a:t>
            </a:r>
          </a:p>
          <a:p>
            <a:pPr>
              <a:spcBef>
                <a:spcPct val="50000"/>
              </a:spcBef>
            </a:pPr>
            <a:r>
              <a:rPr lang="en-US" altLang="en-US" sz="2400" dirty="0"/>
              <a:t>        - </a:t>
            </a:r>
            <a:r>
              <a:rPr lang="en-US" altLang="en-US" sz="2400" dirty="0" err="1"/>
              <a:t>termenul</a:t>
            </a:r>
            <a:r>
              <a:rPr lang="en-US" altLang="en-US" sz="2400" dirty="0"/>
              <a:t> “</a:t>
            </a:r>
            <a:r>
              <a:rPr lang="en-US" altLang="en-US" sz="2400" dirty="0" err="1"/>
              <a:t>hidroxid</a:t>
            </a:r>
            <a:r>
              <a:rPr lang="en-US" altLang="en-US" sz="2400" dirty="0"/>
              <a:t>” + </a:t>
            </a:r>
            <a:r>
              <a:rPr lang="en-US" altLang="en-US" sz="2400" dirty="0" err="1"/>
              <a:t>denumire</a:t>
            </a:r>
            <a:r>
              <a:rPr lang="en-US" altLang="en-US" sz="2400" dirty="0"/>
              <a:t> metal  </a:t>
            </a:r>
          </a:p>
          <a:p>
            <a:pPr>
              <a:spcBef>
                <a:spcPct val="50000"/>
              </a:spcBef>
            </a:pPr>
            <a:r>
              <a:rPr lang="en-US" altLang="en-US" sz="2400" dirty="0"/>
              <a:t>   b) </a:t>
            </a:r>
            <a:r>
              <a:rPr lang="en-US" altLang="en-US" sz="2400" dirty="0" err="1"/>
              <a:t>pentru</a:t>
            </a:r>
            <a:r>
              <a:rPr lang="en-US" altLang="en-US" sz="2400" dirty="0"/>
              <a:t> </a:t>
            </a:r>
            <a:r>
              <a:rPr lang="en-US" altLang="en-US" sz="2400" dirty="0" err="1"/>
              <a:t>bazele</a:t>
            </a:r>
            <a:r>
              <a:rPr lang="en-US" altLang="en-US" sz="2400" dirty="0"/>
              <a:t> </a:t>
            </a:r>
            <a:r>
              <a:rPr lang="en-US" altLang="en-US" sz="2400" dirty="0" err="1"/>
              <a:t>metalelor</a:t>
            </a:r>
            <a:r>
              <a:rPr lang="en-US" altLang="en-US" sz="2400" dirty="0"/>
              <a:t> cu </a:t>
            </a:r>
            <a:r>
              <a:rPr lang="en-US" altLang="en-US" sz="2400" dirty="0" err="1"/>
              <a:t>valenta</a:t>
            </a:r>
            <a:r>
              <a:rPr lang="en-US" altLang="en-US" sz="2400" dirty="0"/>
              <a:t> </a:t>
            </a:r>
            <a:r>
              <a:rPr lang="en-US" altLang="en-US" sz="2400" dirty="0" err="1"/>
              <a:t>variabila</a:t>
            </a:r>
            <a:r>
              <a:rPr lang="en-US" altLang="en-US" sz="2400" dirty="0"/>
              <a:t>:</a:t>
            </a:r>
          </a:p>
          <a:p>
            <a:pPr>
              <a:spcBef>
                <a:spcPct val="50000"/>
              </a:spcBef>
            </a:pPr>
            <a:r>
              <a:rPr lang="en-US" altLang="en-US" sz="2400" dirty="0"/>
              <a:t>       - </a:t>
            </a:r>
            <a:r>
              <a:rPr lang="en-US" altLang="en-US" sz="2400" dirty="0" err="1"/>
              <a:t>dupa</a:t>
            </a:r>
            <a:r>
              <a:rPr lang="en-US" altLang="en-US" sz="2400" dirty="0"/>
              <a:t> </a:t>
            </a:r>
            <a:r>
              <a:rPr lang="en-US" altLang="en-US" sz="2400" dirty="0" err="1"/>
              <a:t>termenul</a:t>
            </a:r>
            <a:r>
              <a:rPr lang="en-US" altLang="en-US" sz="2400" dirty="0"/>
              <a:t> “</a:t>
            </a:r>
            <a:r>
              <a:rPr lang="en-US" altLang="en-US" sz="2400" dirty="0" err="1"/>
              <a:t>hidroxid</a:t>
            </a:r>
            <a:r>
              <a:rPr lang="en-US" altLang="en-US" sz="2400" dirty="0"/>
              <a:t>” </a:t>
            </a:r>
            <a:r>
              <a:rPr lang="en-US" altLang="en-US" sz="2400" dirty="0" err="1"/>
              <a:t>urmat</a:t>
            </a:r>
            <a:r>
              <a:rPr lang="en-US" altLang="en-US" sz="2400" dirty="0"/>
              <a:t> de </a:t>
            </a:r>
            <a:r>
              <a:rPr lang="en-US" altLang="en-US" sz="2400" dirty="0" err="1"/>
              <a:t>denumirea</a:t>
            </a:r>
            <a:r>
              <a:rPr lang="en-US" altLang="en-US" sz="2400" dirty="0"/>
              <a:t> </a:t>
            </a:r>
            <a:r>
              <a:rPr lang="en-US" altLang="en-US" sz="2400" dirty="0" err="1"/>
              <a:t>metalului</a:t>
            </a:r>
            <a:r>
              <a:rPr lang="en-US" altLang="en-US" sz="2400" dirty="0"/>
              <a:t> se </a:t>
            </a:r>
            <a:r>
              <a:rPr lang="en-US" altLang="en-US" sz="2400" dirty="0" err="1"/>
              <a:t>pune</a:t>
            </a:r>
            <a:r>
              <a:rPr lang="en-US" altLang="en-US" sz="2400" dirty="0"/>
              <a:t> in </a:t>
            </a:r>
            <a:r>
              <a:rPr lang="en-US" altLang="en-US" sz="2400" dirty="0" err="1"/>
              <a:t>paranteza</a:t>
            </a:r>
            <a:r>
              <a:rPr lang="en-US" altLang="en-US" sz="2400" dirty="0"/>
              <a:t> </a:t>
            </a:r>
            <a:r>
              <a:rPr lang="en-US" altLang="en-US" sz="2400" dirty="0" err="1"/>
              <a:t>valenta</a:t>
            </a:r>
            <a:r>
              <a:rPr lang="en-US" altLang="en-US" sz="2400" dirty="0"/>
              <a:t> </a:t>
            </a:r>
            <a:r>
              <a:rPr lang="en-US" altLang="en-US" sz="2400" dirty="0" err="1"/>
              <a:t>metalului</a:t>
            </a:r>
            <a:r>
              <a:rPr lang="en-US" altLang="en-US" sz="2400" dirty="0"/>
              <a:t> </a:t>
            </a:r>
            <a:r>
              <a:rPr lang="en-US" altLang="en-US" sz="2400" dirty="0" err="1"/>
              <a:t>sau</a:t>
            </a:r>
            <a:r>
              <a:rPr lang="en-US" altLang="en-US" sz="2400" dirty="0"/>
              <a:t> </a:t>
            </a:r>
            <a:r>
              <a:rPr lang="en-US" altLang="en-US" sz="2400" dirty="0" err="1"/>
              <a:t>dupa</a:t>
            </a:r>
            <a:r>
              <a:rPr lang="en-US" altLang="en-US" sz="2400" dirty="0"/>
              <a:t> </a:t>
            </a:r>
            <a:r>
              <a:rPr lang="en-US" altLang="en-US" sz="2400" dirty="0" err="1"/>
              <a:t>denumirea</a:t>
            </a:r>
            <a:r>
              <a:rPr lang="en-US" altLang="en-US" sz="2400" dirty="0"/>
              <a:t> </a:t>
            </a:r>
            <a:r>
              <a:rPr lang="en-US" altLang="en-US" sz="2400" dirty="0" err="1"/>
              <a:t>coraspunzatoare</a:t>
            </a:r>
            <a:r>
              <a:rPr lang="en-US" altLang="en-US" sz="2400" dirty="0"/>
              <a:t> se </a:t>
            </a:r>
            <a:r>
              <a:rPr lang="en-US" altLang="en-US" sz="2400" dirty="0" err="1"/>
              <a:t>pune</a:t>
            </a:r>
            <a:r>
              <a:rPr lang="en-US" altLang="en-US" sz="2400" dirty="0"/>
              <a:t> </a:t>
            </a:r>
            <a:r>
              <a:rPr lang="en-US" altLang="en-US" sz="2400" dirty="0" err="1"/>
              <a:t>sufixul</a:t>
            </a:r>
            <a:r>
              <a:rPr lang="en-US" altLang="en-US" sz="2400" dirty="0"/>
              <a:t> “-</a:t>
            </a:r>
            <a:r>
              <a:rPr lang="en-US" altLang="en-US" sz="2400" dirty="0" err="1"/>
              <a:t>os</a:t>
            </a:r>
            <a:r>
              <a:rPr lang="en-US" altLang="en-US" sz="2400" dirty="0"/>
              <a:t>” </a:t>
            </a:r>
            <a:r>
              <a:rPr lang="en-US" altLang="en-US" sz="2400" dirty="0" err="1"/>
              <a:t>atunci</a:t>
            </a:r>
            <a:r>
              <a:rPr lang="en-US" altLang="en-US" sz="2400" dirty="0"/>
              <a:t> </a:t>
            </a:r>
            <a:r>
              <a:rPr lang="en-US" altLang="en-US" sz="2400" dirty="0" err="1"/>
              <a:t>cand</a:t>
            </a:r>
            <a:r>
              <a:rPr lang="en-US" altLang="en-US" sz="2400" dirty="0"/>
              <a:t> </a:t>
            </a:r>
            <a:r>
              <a:rPr lang="en-US" altLang="en-US" sz="2400" dirty="0" err="1"/>
              <a:t>metalul</a:t>
            </a:r>
            <a:r>
              <a:rPr lang="en-US" altLang="en-US" sz="2400" dirty="0"/>
              <a:t> are </a:t>
            </a:r>
            <a:r>
              <a:rPr lang="en-US" altLang="en-US" sz="2400" dirty="0" err="1"/>
              <a:t>valenta</a:t>
            </a:r>
            <a:r>
              <a:rPr lang="en-US" altLang="en-US" sz="2400" dirty="0"/>
              <a:t> minima </a:t>
            </a:r>
            <a:r>
              <a:rPr lang="en-US" altLang="en-US" sz="2400" dirty="0" err="1"/>
              <a:t>si</a:t>
            </a:r>
            <a:r>
              <a:rPr lang="en-US" altLang="en-US" sz="2400" dirty="0"/>
              <a:t> </a:t>
            </a:r>
            <a:r>
              <a:rPr lang="en-US" altLang="en-US" sz="2400" dirty="0" err="1"/>
              <a:t>sufixul</a:t>
            </a:r>
            <a:r>
              <a:rPr lang="en-US" altLang="en-US" sz="2400" dirty="0"/>
              <a:t> “-</a:t>
            </a:r>
            <a:r>
              <a:rPr lang="en-US" altLang="en-US" sz="2400" dirty="0" err="1"/>
              <a:t>ic</a:t>
            </a:r>
            <a:r>
              <a:rPr lang="en-US" altLang="en-US" sz="2400" dirty="0"/>
              <a:t>” </a:t>
            </a:r>
            <a:r>
              <a:rPr lang="en-US" altLang="en-US" sz="2400" dirty="0" err="1"/>
              <a:t>pentru</a:t>
            </a:r>
            <a:r>
              <a:rPr lang="en-US" altLang="en-US" sz="2400" dirty="0"/>
              <a:t> </a:t>
            </a:r>
            <a:r>
              <a:rPr lang="en-US" altLang="en-US" sz="2400" dirty="0" err="1"/>
              <a:t>valenta</a:t>
            </a:r>
            <a:r>
              <a:rPr lang="en-US" altLang="en-US" sz="2400" dirty="0"/>
              <a:t> maxima</a:t>
            </a:r>
          </a:p>
          <a:p>
            <a:pPr>
              <a:spcBef>
                <a:spcPct val="50000"/>
              </a:spcBef>
            </a:pPr>
            <a:r>
              <a:rPr lang="en-US" altLang="en-US" sz="2400" dirty="0"/>
              <a:t>5) Formula </a:t>
            </a:r>
            <a:r>
              <a:rPr lang="en-US" altLang="en-US" sz="2400" dirty="0" err="1"/>
              <a:t>generala</a:t>
            </a:r>
            <a:r>
              <a:rPr lang="en-US" altLang="en-US" sz="2400" dirty="0"/>
              <a:t>: </a:t>
            </a:r>
          </a:p>
          <a:p>
            <a:pPr>
              <a:spcBef>
                <a:spcPct val="50000"/>
              </a:spcBef>
            </a:pPr>
            <a:r>
              <a:rPr lang="en-US" altLang="en-US" dirty="0"/>
              <a:t>     </a:t>
            </a:r>
            <a:r>
              <a:rPr lang="en-US" altLang="en-US" sz="4000" dirty="0"/>
              <a:t>M     OH </a:t>
            </a:r>
            <a:r>
              <a:rPr lang="en-US" altLang="en-US" sz="4000" dirty="0">
                <a:sym typeface="Wingdings" panose="05000000000000000000" pitchFamily="2" charset="2"/>
              </a:rPr>
              <a:t> M (OH)</a:t>
            </a:r>
            <a:r>
              <a:rPr lang="en-US" altLang="en-US" dirty="0">
                <a:sym typeface="Wingdings" panose="05000000000000000000" pitchFamily="2" charset="2"/>
              </a:rPr>
              <a:t>n</a:t>
            </a:r>
            <a:endParaRPr lang="en-US" altLang="en-US" dirty="0"/>
          </a:p>
        </p:txBody>
      </p:sp>
      <p:sp>
        <p:nvSpPr>
          <p:cNvPr id="118789" name="Line 5"/>
          <p:cNvSpPr>
            <a:spLocks noChangeShapeType="1"/>
          </p:cNvSpPr>
          <p:nvPr/>
        </p:nvSpPr>
        <p:spPr bwMode="auto">
          <a:xfrm flipH="1">
            <a:off x="966787" y="5352865"/>
            <a:ext cx="576263" cy="431800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8790" name="Line 6"/>
          <p:cNvSpPr>
            <a:spLocks noChangeShapeType="1"/>
          </p:cNvSpPr>
          <p:nvPr/>
        </p:nvSpPr>
        <p:spPr bwMode="auto">
          <a:xfrm>
            <a:off x="895350" y="5352865"/>
            <a:ext cx="647700" cy="431800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48659-42A9-49F7-BE01-D4808D5ECC62}" type="slidenum">
              <a:rPr lang="en-US" altLang="en-US"/>
              <a:pPr/>
              <a:t>4</a:t>
            </a:fld>
            <a:endParaRPr lang="en-US" altLang="en-US"/>
          </a:p>
        </p:txBody>
      </p:sp>
      <p:sp>
        <p:nvSpPr>
          <p:cNvPr id="119812" name="Text Box 4"/>
          <p:cNvSpPr txBox="1">
            <a:spLocks noChangeArrowheads="1"/>
          </p:cNvSpPr>
          <p:nvPr/>
        </p:nvSpPr>
        <p:spPr bwMode="auto">
          <a:xfrm>
            <a:off x="73660" y="837714"/>
            <a:ext cx="9144000" cy="4893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2400" dirty="0"/>
              <a:t>6) </a:t>
            </a:r>
            <a:r>
              <a:rPr lang="en-US" altLang="en-US" sz="2400" dirty="0" err="1"/>
              <a:t>Obtinere</a:t>
            </a:r>
            <a:r>
              <a:rPr lang="en-US" altLang="en-US" sz="2400" dirty="0"/>
              <a:t>:</a:t>
            </a:r>
          </a:p>
          <a:p>
            <a:pPr>
              <a:spcBef>
                <a:spcPct val="50000"/>
              </a:spcBef>
            </a:pPr>
            <a:r>
              <a:rPr lang="en-US" altLang="en-US" sz="2400" dirty="0"/>
              <a:t>    A) </a:t>
            </a:r>
            <a:r>
              <a:rPr lang="en-US" altLang="en-US" sz="2400" dirty="0" err="1"/>
              <a:t>pentru</a:t>
            </a:r>
            <a:r>
              <a:rPr lang="en-US" altLang="en-US" sz="2400" dirty="0"/>
              <a:t> </a:t>
            </a:r>
            <a:r>
              <a:rPr lang="en-US" altLang="en-US" sz="2400" dirty="0" err="1"/>
              <a:t>bazele</a:t>
            </a:r>
            <a:r>
              <a:rPr lang="en-US" altLang="en-US" sz="2400" dirty="0"/>
              <a:t> </a:t>
            </a:r>
            <a:r>
              <a:rPr lang="en-US" altLang="en-US" sz="2400" dirty="0" err="1"/>
              <a:t>solubile</a:t>
            </a:r>
            <a:r>
              <a:rPr lang="en-US" altLang="en-US" sz="2400" dirty="0"/>
              <a:t>: </a:t>
            </a:r>
          </a:p>
          <a:p>
            <a:pPr>
              <a:spcBef>
                <a:spcPct val="50000"/>
              </a:spcBef>
            </a:pPr>
            <a:r>
              <a:rPr lang="en-US" altLang="en-US" sz="2400" dirty="0"/>
              <a:t>a) </a:t>
            </a:r>
            <a:r>
              <a:rPr lang="en-US" altLang="en-US" sz="2400" dirty="0" err="1"/>
              <a:t>oxid</a:t>
            </a:r>
            <a:r>
              <a:rPr lang="en-US" altLang="en-US" sz="2400" dirty="0"/>
              <a:t> de metal + </a:t>
            </a:r>
            <a:r>
              <a:rPr lang="en-US" altLang="en-US" sz="2400" dirty="0" err="1"/>
              <a:t>apa</a:t>
            </a:r>
            <a:r>
              <a:rPr lang="en-US" altLang="en-US" sz="2400" dirty="0"/>
              <a:t> = </a:t>
            </a:r>
            <a:r>
              <a:rPr lang="en-US" altLang="en-US" sz="2400" dirty="0" err="1"/>
              <a:t>baza</a:t>
            </a:r>
            <a:endParaRPr lang="en-US" altLang="en-US" sz="2400" dirty="0"/>
          </a:p>
          <a:p>
            <a:pPr>
              <a:spcBef>
                <a:spcPct val="50000"/>
              </a:spcBef>
            </a:pPr>
            <a:r>
              <a:rPr lang="en-US" altLang="en-US" sz="2400" dirty="0"/>
              <a:t>     Na</a:t>
            </a:r>
            <a:r>
              <a:rPr lang="en-US" altLang="en-US" sz="1400" dirty="0"/>
              <a:t>2</a:t>
            </a:r>
            <a:r>
              <a:rPr lang="en-US" altLang="en-US" sz="2400" dirty="0"/>
              <a:t>O + H</a:t>
            </a:r>
            <a:r>
              <a:rPr lang="en-US" altLang="en-US" sz="1400" dirty="0"/>
              <a:t>2</a:t>
            </a:r>
            <a:r>
              <a:rPr lang="en-US" altLang="en-US" sz="2400" dirty="0"/>
              <a:t>O = 2 Na OH                             </a:t>
            </a:r>
            <a:r>
              <a:rPr lang="en-US" altLang="en-US" sz="2400" dirty="0" smtClean="0"/>
              <a:t>.</a:t>
            </a:r>
          </a:p>
          <a:p>
            <a:pPr>
              <a:spcBef>
                <a:spcPct val="50000"/>
              </a:spcBef>
            </a:pPr>
            <a:r>
              <a:rPr lang="en-US" altLang="en-US" sz="2400" dirty="0" smtClean="0"/>
              <a:t> b) metal + </a:t>
            </a:r>
            <a:r>
              <a:rPr lang="en-US" altLang="en-US" sz="2400" dirty="0" err="1" smtClean="0"/>
              <a:t>apa</a:t>
            </a:r>
            <a:r>
              <a:rPr lang="en-US" altLang="en-US" sz="2400" dirty="0" smtClean="0"/>
              <a:t> = </a:t>
            </a:r>
            <a:r>
              <a:rPr lang="en-US" altLang="en-US" sz="2400" dirty="0" err="1" smtClean="0"/>
              <a:t>baza</a:t>
            </a:r>
            <a:r>
              <a:rPr lang="en-US" altLang="en-US" sz="2400" dirty="0" smtClean="0"/>
              <a:t> + H</a:t>
            </a:r>
            <a:r>
              <a:rPr lang="en-US" altLang="en-US" sz="1400" dirty="0" smtClean="0"/>
              <a:t>2</a:t>
            </a:r>
            <a:r>
              <a:rPr lang="en-US" altLang="en-US" sz="2400" dirty="0" smtClean="0"/>
              <a:t>                              </a:t>
            </a:r>
          </a:p>
          <a:p>
            <a:pPr>
              <a:spcBef>
                <a:spcPct val="50000"/>
              </a:spcBef>
            </a:pPr>
            <a:r>
              <a:rPr lang="en-US" altLang="en-US" sz="2400" dirty="0" smtClean="0"/>
              <a:t>    </a:t>
            </a:r>
            <a:r>
              <a:rPr lang="en-US" altLang="en-US" sz="2400" dirty="0"/>
              <a:t>2Na + 2H</a:t>
            </a:r>
            <a:r>
              <a:rPr lang="en-US" altLang="en-US" sz="1400" dirty="0"/>
              <a:t>2</a:t>
            </a:r>
            <a:r>
              <a:rPr lang="en-US" altLang="en-US" sz="2400" dirty="0"/>
              <a:t>O = 2Na OH + H</a:t>
            </a:r>
            <a:r>
              <a:rPr lang="en-US" altLang="en-US" sz="1400" dirty="0"/>
              <a:t>2</a:t>
            </a:r>
            <a:r>
              <a:rPr lang="en-US" altLang="en-US" sz="2400" dirty="0"/>
              <a:t>                         </a:t>
            </a:r>
          </a:p>
          <a:p>
            <a:pPr>
              <a:spcBef>
                <a:spcPct val="50000"/>
              </a:spcBef>
            </a:pPr>
            <a:r>
              <a:rPr lang="en-US" altLang="en-US" sz="2400" dirty="0"/>
              <a:t>    B) </a:t>
            </a:r>
            <a:r>
              <a:rPr lang="en-US" altLang="en-US" sz="2400" dirty="0" err="1"/>
              <a:t>pentru</a:t>
            </a:r>
            <a:r>
              <a:rPr lang="en-US" altLang="en-US" sz="2400" dirty="0"/>
              <a:t> </a:t>
            </a:r>
            <a:r>
              <a:rPr lang="en-US" altLang="en-US" sz="2400" dirty="0" err="1"/>
              <a:t>bazele</a:t>
            </a:r>
            <a:r>
              <a:rPr lang="en-US" altLang="en-US" sz="2400" dirty="0"/>
              <a:t> </a:t>
            </a:r>
            <a:r>
              <a:rPr lang="en-US" altLang="en-US" sz="2400" dirty="0" err="1"/>
              <a:t>insolubile</a:t>
            </a:r>
            <a:r>
              <a:rPr lang="en-US" altLang="en-US" sz="2400" dirty="0"/>
              <a:t>:  </a:t>
            </a:r>
          </a:p>
          <a:p>
            <a:pPr>
              <a:spcBef>
                <a:spcPct val="50000"/>
              </a:spcBef>
              <a:buFontTx/>
              <a:buAutoNum type="alphaLcParenR"/>
            </a:pPr>
            <a:r>
              <a:rPr lang="en-US" altLang="en-US" sz="2400" dirty="0" err="1"/>
              <a:t>tratarea</a:t>
            </a:r>
            <a:r>
              <a:rPr lang="en-US" altLang="en-US" sz="2400" dirty="0"/>
              <a:t> </a:t>
            </a:r>
            <a:r>
              <a:rPr lang="en-US" altLang="en-US" sz="2400" dirty="0" err="1"/>
              <a:t>unei</a:t>
            </a:r>
            <a:r>
              <a:rPr lang="en-US" altLang="en-US" sz="2400" dirty="0"/>
              <a:t> </a:t>
            </a:r>
            <a:r>
              <a:rPr lang="en-US" altLang="en-US" sz="2400" dirty="0" err="1"/>
              <a:t>baze</a:t>
            </a:r>
            <a:r>
              <a:rPr lang="en-US" altLang="en-US" sz="2400" dirty="0"/>
              <a:t> </a:t>
            </a:r>
            <a:r>
              <a:rPr lang="en-US" altLang="en-US" sz="2400" dirty="0" err="1"/>
              <a:t>solubile</a:t>
            </a:r>
            <a:r>
              <a:rPr lang="en-US" altLang="en-US" sz="2400" dirty="0"/>
              <a:t> cu o </a:t>
            </a:r>
            <a:r>
              <a:rPr lang="en-US" altLang="en-US" sz="2400" dirty="0" err="1"/>
              <a:t>sare</a:t>
            </a:r>
            <a:r>
              <a:rPr lang="en-US" altLang="en-US" sz="2400" dirty="0"/>
              <a:t> </a:t>
            </a:r>
            <a:r>
              <a:rPr lang="en-US" altLang="en-US" sz="2400" dirty="0">
                <a:sym typeface="Wingdings" panose="05000000000000000000" pitchFamily="2" charset="2"/>
              </a:rPr>
              <a:t> </a:t>
            </a:r>
            <a:r>
              <a:rPr lang="en-US" altLang="en-US" sz="2400" dirty="0" err="1">
                <a:sym typeface="Wingdings" panose="05000000000000000000" pitchFamily="2" charset="2"/>
              </a:rPr>
              <a:t>baza</a:t>
            </a:r>
            <a:r>
              <a:rPr lang="en-US" altLang="en-US" sz="2400" dirty="0">
                <a:sym typeface="Wingdings" panose="05000000000000000000" pitchFamily="2" charset="2"/>
              </a:rPr>
              <a:t> </a:t>
            </a:r>
            <a:r>
              <a:rPr lang="en-US" altLang="en-US" sz="2400" dirty="0" err="1">
                <a:sym typeface="Wingdings" panose="05000000000000000000" pitchFamily="2" charset="2"/>
              </a:rPr>
              <a:t>insolubila</a:t>
            </a:r>
            <a:r>
              <a:rPr lang="en-US" altLang="en-US" sz="2400" dirty="0">
                <a:sym typeface="Wingdings" panose="05000000000000000000" pitchFamily="2" charset="2"/>
              </a:rPr>
              <a:t> + </a:t>
            </a:r>
            <a:r>
              <a:rPr lang="en-US" altLang="en-US" sz="2400" dirty="0" err="1">
                <a:sym typeface="Wingdings" panose="05000000000000000000" pitchFamily="2" charset="2"/>
              </a:rPr>
              <a:t>sare</a:t>
            </a:r>
            <a:r>
              <a:rPr lang="en-US" altLang="en-US" sz="2400" dirty="0">
                <a:sym typeface="Wingdings" panose="05000000000000000000" pitchFamily="2" charset="2"/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n-US" altLang="en-US" sz="2400" dirty="0"/>
              <a:t>    2 Na OH + Cu SO</a:t>
            </a:r>
            <a:r>
              <a:rPr lang="en-US" altLang="en-US" sz="1400" dirty="0"/>
              <a:t>4</a:t>
            </a:r>
            <a:r>
              <a:rPr lang="en-US" altLang="en-US" sz="2400" dirty="0"/>
              <a:t>= Cu (OH)</a:t>
            </a:r>
            <a:r>
              <a:rPr lang="en-US" altLang="en-US" sz="1400" dirty="0"/>
              <a:t>2</a:t>
            </a:r>
            <a:r>
              <a:rPr lang="en-US" altLang="en-US" sz="2400" dirty="0"/>
              <a:t>  + Na</a:t>
            </a:r>
            <a:r>
              <a:rPr lang="en-US" altLang="en-US" sz="1400" dirty="0"/>
              <a:t>2</a:t>
            </a:r>
            <a:r>
              <a:rPr lang="en-US" altLang="en-US" sz="2400" dirty="0"/>
              <a:t>SO</a:t>
            </a:r>
            <a:r>
              <a:rPr lang="en-US" altLang="en-US" sz="1400" dirty="0"/>
              <a:t>4</a:t>
            </a:r>
            <a:r>
              <a:rPr lang="en-US" altLang="en-US" sz="2400" dirty="0"/>
              <a:t>           </a:t>
            </a:r>
          </a:p>
        </p:txBody>
      </p:sp>
      <p:sp>
        <p:nvSpPr>
          <p:cNvPr id="119813" name="Line 5"/>
          <p:cNvSpPr>
            <a:spLocks noChangeShapeType="1"/>
          </p:cNvSpPr>
          <p:nvPr/>
        </p:nvSpPr>
        <p:spPr bwMode="auto">
          <a:xfrm flipV="1">
            <a:off x="3708400" y="2420938"/>
            <a:ext cx="0" cy="287337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9816" name="Line 8"/>
          <p:cNvSpPr>
            <a:spLocks noChangeShapeType="1"/>
          </p:cNvSpPr>
          <p:nvPr/>
        </p:nvSpPr>
        <p:spPr bwMode="auto">
          <a:xfrm flipV="1">
            <a:off x="4211638" y="2997200"/>
            <a:ext cx="0" cy="287338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9817" name="Line 9"/>
          <p:cNvSpPr>
            <a:spLocks noChangeShapeType="1"/>
          </p:cNvSpPr>
          <p:nvPr/>
        </p:nvSpPr>
        <p:spPr bwMode="auto">
          <a:xfrm>
            <a:off x="4427538" y="5013325"/>
            <a:ext cx="0" cy="288925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D700D-A8A1-4261-8303-358B0162F0E1}" type="slidenum">
              <a:rPr lang="en-US" altLang="en-US"/>
              <a:pPr/>
              <a:t>5</a:t>
            </a:fld>
            <a:endParaRPr lang="en-US" altLang="en-US"/>
          </a:p>
        </p:txBody>
      </p:sp>
      <p:sp>
        <p:nvSpPr>
          <p:cNvPr id="120836" name="Text Box 4"/>
          <p:cNvSpPr txBox="1">
            <a:spLocks noChangeArrowheads="1"/>
          </p:cNvSpPr>
          <p:nvPr/>
        </p:nvSpPr>
        <p:spPr bwMode="auto">
          <a:xfrm>
            <a:off x="0" y="267598"/>
            <a:ext cx="9144000" cy="5962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200" dirty="0"/>
              <a:t>7) </a:t>
            </a:r>
            <a:r>
              <a:rPr lang="en-US" altLang="en-US" sz="2200" dirty="0" err="1"/>
              <a:t>Proprietati</a:t>
            </a:r>
            <a:r>
              <a:rPr lang="en-US" altLang="en-US" sz="2200" dirty="0"/>
              <a:t> </a:t>
            </a:r>
            <a:r>
              <a:rPr lang="en-US" altLang="en-US" sz="2200" dirty="0" err="1"/>
              <a:t>fizice</a:t>
            </a:r>
            <a:r>
              <a:rPr lang="en-US" altLang="en-US" sz="2200" dirty="0"/>
              <a:t>:</a:t>
            </a:r>
          </a:p>
          <a:p>
            <a:pPr>
              <a:spcBef>
                <a:spcPct val="50000"/>
              </a:spcBef>
            </a:pPr>
            <a:r>
              <a:rPr lang="en-US" altLang="en-US" sz="2200" dirty="0"/>
              <a:t>    -</a:t>
            </a:r>
            <a:r>
              <a:rPr lang="en-US" altLang="en-US" sz="2200" dirty="0" err="1"/>
              <a:t>solide</a:t>
            </a:r>
            <a:endParaRPr lang="en-US" altLang="en-US" sz="2200" dirty="0"/>
          </a:p>
          <a:p>
            <a:pPr>
              <a:spcBef>
                <a:spcPct val="50000"/>
              </a:spcBef>
            </a:pPr>
            <a:r>
              <a:rPr lang="en-US" altLang="en-US" sz="2200" dirty="0"/>
              <a:t>    -</a:t>
            </a:r>
            <a:r>
              <a:rPr lang="en-US" altLang="en-US" sz="2200" dirty="0" err="1"/>
              <a:t>albe</a:t>
            </a:r>
            <a:r>
              <a:rPr lang="en-US" altLang="en-US" sz="2200" dirty="0"/>
              <a:t>: Na OH</a:t>
            </a:r>
          </a:p>
          <a:p>
            <a:pPr>
              <a:spcBef>
                <a:spcPct val="50000"/>
              </a:spcBef>
            </a:pPr>
            <a:r>
              <a:rPr lang="en-US" altLang="en-US" sz="2200" dirty="0"/>
              <a:t>    -</a:t>
            </a:r>
            <a:r>
              <a:rPr lang="en-US" altLang="en-US" sz="2200" dirty="0" err="1"/>
              <a:t>colorate</a:t>
            </a:r>
            <a:r>
              <a:rPr lang="en-US" altLang="en-US" sz="2200" dirty="0"/>
              <a:t>: -</a:t>
            </a:r>
            <a:r>
              <a:rPr lang="en-US" altLang="en-US" sz="2200" dirty="0" err="1"/>
              <a:t>albastre</a:t>
            </a:r>
            <a:r>
              <a:rPr lang="en-US" altLang="en-US" sz="2200" dirty="0"/>
              <a:t>: Cu (OH)</a:t>
            </a:r>
            <a:r>
              <a:rPr lang="en-US" altLang="en-US" sz="1400" dirty="0"/>
              <a:t>2</a:t>
            </a:r>
            <a:endParaRPr lang="en-US" altLang="en-US" sz="2200" dirty="0"/>
          </a:p>
          <a:p>
            <a:pPr>
              <a:spcBef>
                <a:spcPct val="50000"/>
              </a:spcBef>
            </a:pPr>
            <a:r>
              <a:rPr lang="en-US" altLang="en-US" sz="2200" dirty="0"/>
              <a:t>                    -</a:t>
            </a:r>
            <a:r>
              <a:rPr lang="en-US" altLang="en-US" sz="2200" dirty="0" err="1"/>
              <a:t>brun-roscate</a:t>
            </a:r>
            <a:r>
              <a:rPr lang="en-US" altLang="en-US" sz="2200" dirty="0"/>
              <a:t>: Fe (OH)</a:t>
            </a:r>
            <a:r>
              <a:rPr lang="en-US" altLang="en-US" sz="1400" dirty="0"/>
              <a:t>3</a:t>
            </a:r>
            <a:endParaRPr lang="en-US" altLang="en-US" sz="2200" dirty="0"/>
          </a:p>
          <a:p>
            <a:pPr>
              <a:spcBef>
                <a:spcPct val="50000"/>
              </a:spcBef>
            </a:pPr>
            <a:r>
              <a:rPr lang="en-US" altLang="en-US" sz="2200" dirty="0"/>
              <a:t>    -</a:t>
            </a:r>
            <a:r>
              <a:rPr lang="en-US" altLang="en-US" sz="2200" dirty="0" err="1"/>
              <a:t>solubile</a:t>
            </a:r>
            <a:r>
              <a:rPr lang="en-US" altLang="en-US" sz="2200" dirty="0"/>
              <a:t> </a:t>
            </a:r>
            <a:r>
              <a:rPr lang="en-US" altLang="en-US" sz="2200" dirty="0" err="1"/>
              <a:t>sau</a:t>
            </a:r>
            <a:r>
              <a:rPr lang="en-US" altLang="en-US" sz="2200" dirty="0"/>
              <a:t> </a:t>
            </a:r>
            <a:r>
              <a:rPr lang="en-US" altLang="en-US" sz="2200" dirty="0" err="1"/>
              <a:t>insolubile</a:t>
            </a:r>
            <a:endParaRPr lang="en-US" altLang="en-US" sz="2200" dirty="0"/>
          </a:p>
          <a:p>
            <a:pPr>
              <a:spcBef>
                <a:spcPct val="50000"/>
              </a:spcBef>
            </a:pPr>
            <a:r>
              <a:rPr lang="en-US" altLang="en-US" sz="2200" dirty="0"/>
              <a:t>    -</a:t>
            </a:r>
            <a:r>
              <a:rPr lang="en-US" altLang="en-US" sz="2200" dirty="0" err="1"/>
              <a:t>substante</a:t>
            </a:r>
            <a:r>
              <a:rPr lang="en-US" altLang="en-US" sz="2200" dirty="0"/>
              <a:t> </a:t>
            </a:r>
            <a:r>
              <a:rPr lang="en-US" altLang="en-US" sz="2200" dirty="0" err="1"/>
              <a:t>lesiioase</a:t>
            </a:r>
            <a:r>
              <a:rPr lang="en-US" altLang="en-US" sz="2200" dirty="0"/>
              <a:t> </a:t>
            </a:r>
            <a:r>
              <a:rPr lang="en-US" altLang="en-US" sz="2200" dirty="0" err="1"/>
              <a:t>si</a:t>
            </a:r>
            <a:r>
              <a:rPr lang="en-US" altLang="en-US" sz="2200" dirty="0"/>
              <a:t> </a:t>
            </a:r>
            <a:r>
              <a:rPr lang="en-US" altLang="en-US" sz="2200" dirty="0" err="1"/>
              <a:t>lunecoase</a:t>
            </a:r>
            <a:r>
              <a:rPr lang="en-US" altLang="en-US" sz="2200" dirty="0"/>
              <a:t> la </a:t>
            </a:r>
            <a:r>
              <a:rPr lang="en-US" altLang="en-US" sz="2200" dirty="0" err="1"/>
              <a:t>pipait</a:t>
            </a:r>
            <a:endParaRPr lang="en-US" altLang="en-US" sz="2200" dirty="0"/>
          </a:p>
          <a:p>
            <a:pPr>
              <a:spcBef>
                <a:spcPct val="50000"/>
              </a:spcBef>
            </a:pPr>
            <a:r>
              <a:rPr lang="en-US" altLang="en-US" sz="2200" dirty="0"/>
              <a:t>    -</a:t>
            </a:r>
            <a:r>
              <a:rPr lang="en-US" altLang="en-US" sz="2200" dirty="0" err="1"/>
              <a:t>bazele</a:t>
            </a:r>
            <a:r>
              <a:rPr lang="en-US" altLang="en-US" sz="2200" dirty="0"/>
              <a:t> </a:t>
            </a:r>
            <a:r>
              <a:rPr lang="en-US" altLang="en-US" sz="2200" dirty="0" err="1"/>
              <a:t>metalelor</a:t>
            </a:r>
            <a:r>
              <a:rPr lang="en-US" altLang="en-US" sz="2200" dirty="0"/>
              <a:t> </a:t>
            </a:r>
            <a:r>
              <a:rPr lang="en-US" altLang="en-US" sz="2200" dirty="0" err="1"/>
              <a:t>alcaline</a:t>
            </a:r>
            <a:r>
              <a:rPr lang="en-US" altLang="en-US" sz="2200" dirty="0"/>
              <a:t> </a:t>
            </a:r>
            <a:r>
              <a:rPr lang="en-US" altLang="en-US" sz="2200" dirty="0" err="1"/>
              <a:t>numite</a:t>
            </a:r>
            <a:r>
              <a:rPr lang="en-US" altLang="en-US" sz="2200" dirty="0"/>
              <a:t> </a:t>
            </a:r>
            <a:r>
              <a:rPr lang="en-US" altLang="en-US" sz="2200" dirty="0" err="1"/>
              <a:t>si</a:t>
            </a:r>
            <a:r>
              <a:rPr lang="en-US" altLang="en-US" sz="2200" dirty="0"/>
              <a:t> “</a:t>
            </a:r>
            <a:r>
              <a:rPr lang="en-US" altLang="en-US" sz="2200" dirty="0" err="1"/>
              <a:t>alcali</a:t>
            </a:r>
            <a:r>
              <a:rPr lang="en-US" altLang="en-US" sz="2200" dirty="0"/>
              <a:t>” </a:t>
            </a:r>
            <a:r>
              <a:rPr lang="en-US" altLang="en-US" sz="2200" dirty="0" err="1"/>
              <a:t>sunt</a:t>
            </a:r>
            <a:r>
              <a:rPr lang="en-US" altLang="en-US" sz="2200" dirty="0"/>
              <a:t> </a:t>
            </a:r>
            <a:r>
              <a:rPr lang="en-US" altLang="en-US" sz="2200" dirty="0" err="1"/>
              <a:t>foarte</a:t>
            </a:r>
            <a:r>
              <a:rPr lang="en-US" altLang="en-US" sz="2200" dirty="0"/>
              <a:t> </a:t>
            </a:r>
            <a:r>
              <a:rPr lang="en-US" altLang="en-US" sz="2200" dirty="0" err="1"/>
              <a:t>higroscopice</a:t>
            </a:r>
            <a:r>
              <a:rPr lang="en-US" altLang="en-US" sz="2200" dirty="0"/>
              <a:t> </a:t>
            </a:r>
          </a:p>
          <a:p>
            <a:pPr>
              <a:spcBef>
                <a:spcPct val="50000"/>
              </a:spcBef>
            </a:pPr>
            <a:r>
              <a:rPr lang="en-US" altLang="en-US" sz="2200" dirty="0"/>
              <a:t>    -nu se </a:t>
            </a:r>
            <a:r>
              <a:rPr lang="en-US" altLang="en-US" sz="2200" dirty="0" err="1"/>
              <a:t>gusta</a:t>
            </a:r>
            <a:r>
              <a:rPr lang="en-US" altLang="en-US" sz="2200" dirty="0"/>
              <a:t> </a:t>
            </a:r>
            <a:r>
              <a:rPr lang="en-US" altLang="en-US" sz="2200" dirty="0" err="1"/>
              <a:t>dar</a:t>
            </a:r>
            <a:r>
              <a:rPr lang="en-US" altLang="en-US" sz="2200" dirty="0"/>
              <a:t> au gust </a:t>
            </a:r>
            <a:r>
              <a:rPr lang="en-US" altLang="en-US" sz="2200" dirty="0" err="1"/>
              <a:t>lesietic</a:t>
            </a:r>
            <a:endParaRPr lang="en-US" altLang="en-US" sz="2200" dirty="0"/>
          </a:p>
          <a:p>
            <a:pPr>
              <a:spcBef>
                <a:spcPct val="50000"/>
              </a:spcBef>
            </a:pPr>
            <a:r>
              <a:rPr lang="en-US" altLang="en-US" sz="2200" dirty="0"/>
              <a:t>    -</a:t>
            </a:r>
            <a:r>
              <a:rPr lang="en-US" altLang="en-US" sz="2200" dirty="0" err="1"/>
              <a:t>ataca</a:t>
            </a:r>
            <a:r>
              <a:rPr lang="en-US" altLang="en-US" sz="2200" dirty="0"/>
              <a:t> </a:t>
            </a:r>
            <a:r>
              <a:rPr lang="en-US" altLang="en-US" sz="2200" dirty="0" err="1"/>
              <a:t>pielea</a:t>
            </a:r>
            <a:r>
              <a:rPr lang="en-US" altLang="en-US" sz="2200" dirty="0"/>
              <a:t>, </a:t>
            </a:r>
            <a:r>
              <a:rPr lang="en-US" altLang="en-US" sz="2200" dirty="0" err="1"/>
              <a:t>hartiile</a:t>
            </a:r>
            <a:r>
              <a:rPr lang="en-US" altLang="en-US" sz="2200" dirty="0"/>
              <a:t> </a:t>
            </a:r>
            <a:r>
              <a:rPr lang="en-US" altLang="en-US" sz="2200" dirty="0" err="1"/>
              <a:t>si</a:t>
            </a:r>
            <a:r>
              <a:rPr lang="en-US" altLang="en-US" sz="2200" dirty="0"/>
              <a:t> </a:t>
            </a:r>
            <a:r>
              <a:rPr lang="en-US" altLang="en-US" sz="2200" dirty="0" err="1"/>
              <a:t>tesaturile</a:t>
            </a:r>
            <a:endParaRPr lang="en-US" altLang="en-US" sz="2200" dirty="0"/>
          </a:p>
          <a:p>
            <a:pPr>
              <a:spcBef>
                <a:spcPct val="50000"/>
              </a:spcBef>
            </a:pPr>
            <a:r>
              <a:rPr lang="en-US" altLang="en-US" sz="2200" dirty="0"/>
              <a:t>    -</a:t>
            </a:r>
            <a:r>
              <a:rPr lang="en-US" altLang="en-US" sz="2200" dirty="0" err="1"/>
              <a:t>hidroxizii</a:t>
            </a:r>
            <a:r>
              <a:rPr lang="en-US" altLang="en-US" sz="2200" dirty="0"/>
              <a:t> </a:t>
            </a:r>
            <a:r>
              <a:rPr lang="en-US" altLang="en-US" sz="2200" dirty="0" err="1"/>
              <a:t>alcalini</a:t>
            </a:r>
            <a:r>
              <a:rPr lang="en-US" altLang="en-US" sz="2200" dirty="0"/>
              <a:t> se </a:t>
            </a:r>
            <a:r>
              <a:rPr lang="en-US" altLang="en-US" sz="2200" dirty="0" err="1"/>
              <a:t>pastreaza</a:t>
            </a:r>
            <a:r>
              <a:rPr lang="en-US" altLang="en-US" sz="2200" dirty="0"/>
              <a:t> in vase de </a:t>
            </a:r>
            <a:r>
              <a:rPr lang="en-US" altLang="en-US" sz="2200" dirty="0" err="1"/>
              <a:t>culoare</a:t>
            </a:r>
            <a:r>
              <a:rPr lang="en-US" altLang="en-US" sz="2200" dirty="0"/>
              <a:t> </a:t>
            </a:r>
            <a:r>
              <a:rPr lang="en-US" altLang="en-US" sz="2200" dirty="0" err="1"/>
              <a:t>inchisa</a:t>
            </a:r>
            <a:r>
              <a:rPr lang="en-US" altLang="en-US" sz="2200" dirty="0"/>
              <a:t> </a:t>
            </a:r>
          </a:p>
          <a:p>
            <a:pPr>
              <a:spcBef>
                <a:spcPct val="50000"/>
              </a:spcBef>
            </a:pPr>
            <a:r>
              <a:rPr lang="en-US" altLang="en-US" sz="2200" dirty="0"/>
              <a:t>    </a:t>
            </a:r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06DA33-850C-4102-A8EA-164CE95159EC}" type="slidenum">
              <a:rPr lang="en-US" altLang="en-US"/>
              <a:pPr/>
              <a:t>6</a:t>
            </a:fld>
            <a:endParaRPr lang="en-US" altLang="en-US"/>
          </a:p>
        </p:txBody>
      </p:sp>
      <p:sp>
        <p:nvSpPr>
          <p:cNvPr id="121861" name="Text Box 5"/>
          <p:cNvSpPr txBox="1">
            <a:spLocks noChangeArrowheads="1"/>
          </p:cNvSpPr>
          <p:nvPr/>
        </p:nvSpPr>
        <p:spPr bwMode="auto">
          <a:xfrm>
            <a:off x="0" y="731837"/>
            <a:ext cx="9144000" cy="6126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dirty="0"/>
              <a:t>8) </a:t>
            </a:r>
            <a:r>
              <a:rPr lang="en-US" altLang="en-US" dirty="0" err="1"/>
              <a:t>Proprietati</a:t>
            </a:r>
            <a:r>
              <a:rPr lang="en-US" altLang="en-US" dirty="0"/>
              <a:t> </a:t>
            </a:r>
            <a:r>
              <a:rPr lang="en-US" altLang="en-US" dirty="0" err="1"/>
              <a:t>chimice</a:t>
            </a:r>
            <a:r>
              <a:rPr lang="en-US" altLang="en-US" dirty="0"/>
              <a:t>:</a:t>
            </a:r>
          </a:p>
          <a:p>
            <a:pPr>
              <a:spcBef>
                <a:spcPct val="50000"/>
              </a:spcBef>
            </a:pPr>
            <a:r>
              <a:rPr lang="en-US" altLang="en-US" dirty="0"/>
              <a:t> a) </a:t>
            </a:r>
            <a:r>
              <a:rPr lang="en-US" altLang="en-US" dirty="0" err="1"/>
              <a:t>reactia</a:t>
            </a:r>
            <a:r>
              <a:rPr lang="en-US" altLang="en-US" dirty="0"/>
              <a:t> de </a:t>
            </a:r>
            <a:r>
              <a:rPr lang="en-US" altLang="en-US" dirty="0" err="1"/>
              <a:t>recunoastere</a:t>
            </a:r>
            <a:r>
              <a:rPr lang="en-US" altLang="en-US" dirty="0"/>
              <a:t>:</a:t>
            </a:r>
          </a:p>
          <a:p>
            <a:pPr>
              <a:spcBef>
                <a:spcPct val="50000"/>
              </a:spcBef>
            </a:pPr>
            <a:r>
              <a:rPr lang="en-US" altLang="en-US" dirty="0"/>
              <a:t>   -cu </a:t>
            </a:r>
            <a:r>
              <a:rPr lang="en-US" altLang="en-US" dirty="0" err="1"/>
              <a:t>indicatori</a:t>
            </a:r>
            <a:r>
              <a:rPr lang="en-US" altLang="en-US" dirty="0"/>
              <a:t>: -</a:t>
            </a:r>
            <a:r>
              <a:rPr lang="en-US" altLang="en-US" dirty="0" err="1"/>
              <a:t>turnesol</a:t>
            </a:r>
            <a:r>
              <a:rPr lang="en-US" altLang="en-US" dirty="0"/>
              <a:t> = </a:t>
            </a:r>
            <a:r>
              <a:rPr lang="en-US" altLang="en-US" dirty="0" err="1"/>
              <a:t>albastru</a:t>
            </a:r>
            <a:r>
              <a:rPr lang="en-US" altLang="en-US" dirty="0"/>
              <a:t> de la(violet)</a:t>
            </a:r>
          </a:p>
          <a:p>
            <a:pPr>
              <a:spcBef>
                <a:spcPct val="50000"/>
              </a:spcBef>
            </a:pPr>
            <a:r>
              <a:rPr lang="en-US" altLang="en-US" dirty="0"/>
              <a:t>                          -</a:t>
            </a:r>
            <a:r>
              <a:rPr lang="en-US" altLang="en-US" dirty="0" err="1"/>
              <a:t>fenoftaleina</a:t>
            </a:r>
            <a:r>
              <a:rPr lang="en-US" altLang="en-US" dirty="0"/>
              <a:t> = </a:t>
            </a:r>
            <a:r>
              <a:rPr lang="en-US" altLang="en-US" dirty="0" err="1"/>
              <a:t>rosu-carmin</a:t>
            </a:r>
            <a:r>
              <a:rPr lang="en-US" altLang="en-US" dirty="0"/>
              <a:t> de la (</a:t>
            </a:r>
            <a:r>
              <a:rPr lang="en-US" altLang="en-US" dirty="0" err="1"/>
              <a:t>incolor</a:t>
            </a:r>
            <a:r>
              <a:rPr lang="en-US" altLang="en-US" dirty="0"/>
              <a:t>)</a:t>
            </a:r>
          </a:p>
          <a:p>
            <a:pPr>
              <a:spcBef>
                <a:spcPct val="50000"/>
              </a:spcBef>
            </a:pPr>
            <a:r>
              <a:rPr lang="en-US" altLang="en-US" dirty="0"/>
              <a:t> b)</a:t>
            </a:r>
            <a:r>
              <a:rPr lang="en-US" altLang="en-US" dirty="0">
                <a:solidFill>
                  <a:srgbClr val="FF3300"/>
                </a:solidFill>
              </a:rPr>
              <a:t> </a:t>
            </a:r>
            <a:r>
              <a:rPr lang="en-US" altLang="en-US" b="1" dirty="0" err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observatie</a:t>
            </a:r>
            <a:r>
              <a:rPr lang="en-US" altLang="en-US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:</a:t>
            </a:r>
          </a:p>
          <a:p>
            <a:pPr>
              <a:spcBef>
                <a:spcPct val="50000"/>
              </a:spcBef>
            </a:pPr>
            <a:r>
              <a:rPr lang="en-US" altLang="en-US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- </a:t>
            </a:r>
            <a:r>
              <a:rPr lang="en-US" altLang="en-US" b="1" dirty="0" err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bazele</a:t>
            </a:r>
            <a:r>
              <a:rPr lang="en-US" altLang="en-US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altLang="en-US" b="1" dirty="0" err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sunt</a:t>
            </a:r>
            <a:r>
              <a:rPr lang="en-US" altLang="en-US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altLang="en-US" b="1" dirty="0" err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substante</a:t>
            </a:r>
            <a:r>
              <a:rPr lang="en-US" altLang="en-US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care au pH cu </a:t>
            </a:r>
            <a:r>
              <a:rPr lang="en-US" altLang="en-US" b="1" dirty="0" err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valori</a:t>
            </a:r>
            <a:r>
              <a:rPr lang="en-US" altLang="en-US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altLang="en-US" b="1" dirty="0" err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cuprise</a:t>
            </a:r>
            <a:r>
              <a:rPr lang="en-US" altLang="en-US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altLang="en-US" b="1" dirty="0" err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intre</a:t>
            </a:r>
            <a:r>
              <a:rPr lang="en-US" altLang="en-US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7 </a:t>
            </a:r>
            <a:r>
              <a:rPr lang="en-US" altLang="en-US" b="1" dirty="0" err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si</a:t>
            </a:r>
            <a:r>
              <a:rPr lang="en-US" altLang="en-US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14. In </a:t>
            </a:r>
            <a:r>
              <a:rPr lang="en-US" altLang="en-US" b="1" dirty="0" err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functie</a:t>
            </a:r>
            <a:r>
              <a:rPr lang="en-US" altLang="en-US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de </a:t>
            </a:r>
            <a:r>
              <a:rPr lang="en-US" altLang="en-US" b="1" dirty="0" err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taria</a:t>
            </a:r>
            <a:r>
              <a:rPr lang="en-US" altLang="en-US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altLang="en-US" b="1" dirty="0" err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bazei</a:t>
            </a:r>
            <a:r>
              <a:rPr lang="en-US" altLang="en-US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respective, </a:t>
            </a:r>
            <a:r>
              <a:rPr lang="en-US" altLang="en-US" b="1" dirty="0" err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valoarea</a:t>
            </a:r>
            <a:r>
              <a:rPr lang="en-US" altLang="en-US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pH-</a:t>
            </a:r>
            <a:r>
              <a:rPr lang="en-US" altLang="en-US" b="1" dirty="0" err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ului</a:t>
            </a:r>
            <a:r>
              <a:rPr lang="en-US" altLang="en-US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altLang="en-US" b="1" dirty="0" err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poate</a:t>
            </a:r>
            <a:r>
              <a:rPr lang="en-US" altLang="en-US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fi </a:t>
            </a:r>
            <a:r>
              <a:rPr lang="en-US" altLang="en-US" b="1" dirty="0" err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mai</a:t>
            </a:r>
            <a:r>
              <a:rPr lang="en-US" altLang="en-US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mica </a:t>
            </a:r>
            <a:r>
              <a:rPr lang="en-US" altLang="en-US" b="1" dirty="0" err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sau</a:t>
            </a:r>
            <a:r>
              <a:rPr lang="en-US" altLang="en-US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altLang="en-US" b="1" dirty="0" err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mai</a:t>
            </a:r>
            <a:r>
              <a:rPr lang="en-US" altLang="en-US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mare</a:t>
            </a:r>
          </a:p>
          <a:p>
            <a:pPr>
              <a:spcBef>
                <a:spcPct val="50000"/>
              </a:spcBef>
            </a:pPr>
            <a:r>
              <a:rPr lang="en-US" altLang="en-US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altLang="en-US" dirty="0"/>
              <a:t>c) </a:t>
            </a:r>
            <a:r>
              <a:rPr lang="en-US" altLang="en-US" dirty="0" err="1"/>
              <a:t>bazele</a:t>
            </a:r>
            <a:r>
              <a:rPr lang="en-US" altLang="en-US" dirty="0"/>
              <a:t> </a:t>
            </a:r>
            <a:r>
              <a:rPr lang="en-US" altLang="en-US" dirty="0" err="1"/>
              <a:t>reactioneaza</a:t>
            </a:r>
            <a:r>
              <a:rPr lang="en-US" altLang="en-US" dirty="0"/>
              <a:t> cu </a:t>
            </a:r>
            <a:r>
              <a:rPr lang="en-US" altLang="en-US" dirty="0" err="1"/>
              <a:t>oxizii</a:t>
            </a:r>
            <a:r>
              <a:rPr lang="en-US" altLang="en-US" dirty="0"/>
              <a:t> </a:t>
            </a:r>
            <a:r>
              <a:rPr lang="en-US" altLang="en-US" dirty="0" err="1"/>
              <a:t>acizi</a:t>
            </a:r>
            <a:r>
              <a:rPr lang="en-US" altLang="en-US" dirty="0"/>
              <a:t>: </a:t>
            </a:r>
          </a:p>
          <a:p>
            <a:pPr>
              <a:spcBef>
                <a:spcPct val="50000"/>
              </a:spcBef>
            </a:pPr>
            <a:r>
              <a:rPr lang="en-US" altLang="en-US" dirty="0"/>
              <a:t>        </a:t>
            </a:r>
            <a:r>
              <a:rPr lang="en-US" altLang="en-US" dirty="0" err="1"/>
              <a:t>baza</a:t>
            </a:r>
            <a:r>
              <a:rPr lang="en-US" altLang="en-US" dirty="0"/>
              <a:t> + </a:t>
            </a:r>
            <a:r>
              <a:rPr lang="en-US" altLang="en-US" dirty="0" err="1"/>
              <a:t>oxid</a:t>
            </a:r>
            <a:r>
              <a:rPr lang="en-US" altLang="en-US" dirty="0"/>
              <a:t> acid = </a:t>
            </a:r>
            <a:r>
              <a:rPr lang="en-US" altLang="en-US" dirty="0" err="1"/>
              <a:t>sare</a:t>
            </a:r>
            <a:r>
              <a:rPr lang="en-US" altLang="en-US" dirty="0"/>
              <a:t> + </a:t>
            </a:r>
            <a:r>
              <a:rPr lang="en-US" altLang="en-US" dirty="0" err="1"/>
              <a:t>apa</a:t>
            </a:r>
            <a:endParaRPr lang="en-US" altLang="en-US" dirty="0"/>
          </a:p>
          <a:p>
            <a:pPr>
              <a:spcBef>
                <a:spcPct val="50000"/>
              </a:spcBef>
            </a:pPr>
            <a:r>
              <a:rPr lang="en-US" altLang="en-US" dirty="0"/>
              <a:t>      Ca (OH)</a:t>
            </a:r>
            <a:r>
              <a:rPr lang="en-US" altLang="en-US" sz="1200" dirty="0"/>
              <a:t>2</a:t>
            </a:r>
            <a:r>
              <a:rPr lang="en-US" altLang="en-US" dirty="0"/>
              <a:t> + CO</a:t>
            </a:r>
            <a:r>
              <a:rPr lang="en-US" altLang="en-US" sz="1200" dirty="0"/>
              <a:t>2</a:t>
            </a:r>
            <a:r>
              <a:rPr lang="en-US" altLang="en-US" dirty="0"/>
              <a:t> = Ca CO</a:t>
            </a:r>
            <a:r>
              <a:rPr lang="en-US" altLang="en-US" sz="1200" dirty="0"/>
              <a:t>3</a:t>
            </a:r>
            <a:r>
              <a:rPr lang="en-US" altLang="en-US" dirty="0"/>
              <a:t> + H</a:t>
            </a:r>
            <a:r>
              <a:rPr lang="en-US" altLang="en-US" sz="1200" dirty="0"/>
              <a:t>2</a:t>
            </a:r>
            <a:r>
              <a:rPr lang="en-US" altLang="en-US" dirty="0"/>
              <a:t>O</a:t>
            </a:r>
          </a:p>
          <a:p>
            <a:pPr>
              <a:spcBef>
                <a:spcPct val="50000"/>
              </a:spcBef>
            </a:pPr>
            <a:r>
              <a:rPr lang="en-US" altLang="en-US" dirty="0"/>
              <a:t>     2 Na OH + CO</a:t>
            </a:r>
            <a:r>
              <a:rPr lang="en-US" altLang="en-US" sz="1200" dirty="0"/>
              <a:t>2</a:t>
            </a:r>
            <a:r>
              <a:rPr lang="en-US" altLang="en-US" dirty="0"/>
              <a:t> = Na2 CO</a:t>
            </a:r>
            <a:r>
              <a:rPr lang="en-US" altLang="en-US" sz="1200" dirty="0"/>
              <a:t>3</a:t>
            </a:r>
            <a:r>
              <a:rPr lang="en-US" altLang="en-US" dirty="0"/>
              <a:t> + H</a:t>
            </a:r>
            <a:r>
              <a:rPr lang="en-US" altLang="en-US" sz="1200" dirty="0"/>
              <a:t>2</a:t>
            </a:r>
            <a:r>
              <a:rPr lang="en-US" altLang="en-US" dirty="0"/>
              <a:t>O</a:t>
            </a:r>
          </a:p>
          <a:p>
            <a:pPr>
              <a:spcBef>
                <a:spcPct val="50000"/>
              </a:spcBef>
            </a:pPr>
            <a:r>
              <a:rPr lang="en-US" altLang="en-US" dirty="0"/>
              <a:t>  </a:t>
            </a:r>
          </a:p>
          <a:p>
            <a:pPr>
              <a:spcBef>
                <a:spcPct val="50000"/>
              </a:spcBef>
            </a:pPr>
            <a:endParaRPr lang="en-US" altLang="en-US" sz="2400" b="1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5C48F-6F5E-4159-83C8-CCE81663F938}" type="slidenum">
              <a:rPr lang="en-US" altLang="en-US"/>
              <a:pPr/>
              <a:t>7</a:t>
            </a:fld>
            <a:endParaRPr lang="en-US" altLang="en-US"/>
          </a:p>
        </p:txBody>
      </p:sp>
      <p:sp>
        <p:nvSpPr>
          <p:cNvPr id="122884" name="Rectangle 4"/>
          <p:cNvSpPr>
            <a:spLocks noChangeArrowheads="1"/>
          </p:cNvSpPr>
          <p:nvPr/>
        </p:nvSpPr>
        <p:spPr bwMode="auto">
          <a:xfrm>
            <a:off x="0" y="908050"/>
            <a:ext cx="9144000" cy="474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70000"/>
              </a:lnSpc>
            </a:pPr>
            <a:r>
              <a:rPr lang="en-US" altLang="en-US"/>
              <a:t>d)</a:t>
            </a:r>
            <a:r>
              <a:rPr lang="en-US" altLang="en-US" sz="1800"/>
              <a:t> </a:t>
            </a:r>
            <a:r>
              <a:rPr lang="en-US" altLang="en-US"/>
              <a:t>bazele reactioneaza cu acizii: baza + acid = sare+ apa</a:t>
            </a:r>
          </a:p>
          <a:p>
            <a:pPr>
              <a:lnSpc>
                <a:spcPct val="170000"/>
              </a:lnSpc>
            </a:pPr>
            <a:r>
              <a:rPr lang="en-US" altLang="en-US"/>
              <a:t>      Na OH + H Cl = Na Cl + H</a:t>
            </a:r>
            <a:r>
              <a:rPr lang="en-US" altLang="en-US" sz="1200"/>
              <a:t>2</a:t>
            </a:r>
            <a:r>
              <a:rPr lang="en-US" altLang="en-US"/>
              <a:t>O</a:t>
            </a:r>
          </a:p>
          <a:p>
            <a:pPr>
              <a:lnSpc>
                <a:spcPct val="170000"/>
              </a:lnSpc>
            </a:pPr>
            <a:r>
              <a:rPr lang="en-US" altLang="en-US"/>
              <a:t>      2 K OH + H</a:t>
            </a:r>
            <a:r>
              <a:rPr lang="en-US" altLang="en-US" sz="1200"/>
              <a:t>2</a:t>
            </a:r>
            <a:r>
              <a:rPr lang="en-US" altLang="en-US"/>
              <a:t>SO</a:t>
            </a:r>
            <a:r>
              <a:rPr lang="en-US" altLang="en-US" sz="1200"/>
              <a:t>4</a:t>
            </a:r>
            <a:r>
              <a:rPr lang="en-US" altLang="en-US"/>
              <a:t> = K</a:t>
            </a:r>
            <a:r>
              <a:rPr lang="en-US" altLang="en-US" sz="1200"/>
              <a:t>2</a:t>
            </a:r>
            <a:r>
              <a:rPr lang="en-US" altLang="en-US"/>
              <a:t>SO</a:t>
            </a:r>
            <a:r>
              <a:rPr lang="en-US" altLang="en-US" sz="1200"/>
              <a:t>4</a:t>
            </a:r>
            <a:r>
              <a:rPr lang="en-US" altLang="en-US"/>
              <a:t> + 2H</a:t>
            </a:r>
            <a:r>
              <a:rPr lang="en-US" altLang="en-US" sz="1200"/>
              <a:t>2</a:t>
            </a:r>
            <a:r>
              <a:rPr lang="en-US" altLang="en-US"/>
              <a:t>O</a:t>
            </a:r>
          </a:p>
          <a:p>
            <a:pPr>
              <a:lnSpc>
                <a:spcPct val="170000"/>
              </a:lnSpc>
            </a:pPr>
            <a:r>
              <a:rPr lang="en-US" altLang="en-US"/>
              <a:t>e) bazele reactioneaza cu sarurile: baza solubila + sare = baza insolubila+ sare</a:t>
            </a:r>
          </a:p>
          <a:p>
            <a:pPr>
              <a:lnSpc>
                <a:spcPct val="170000"/>
              </a:lnSpc>
            </a:pPr>
            <a:r>
              <a:rPr lang="en-US" altLang="en-US"/>
              <a:t>     2 Na OH + Cu SO</a:t>
            </a:r>
            <a:r>
              <a:rPr lang="en-US" altLang="en-US" sz="1200"/>
              <a:t>4</a:t>
            </a:r>
            <a:r>
              <a:rPr lang="en-US" altLang="en-US"/>
              <a:t> = Cu (OH)</a:t>
            </a:r>
            <a:r>
              <a:rPr lang="en-US" altLang="en-US" sz="1200"/>
              <a:t>2</a:t>
            </a:r>
            <a:r>
              <a:rPr lang="en-US" altLang="en-US"/>
              <a:t> + Na</a:t>
            </a:r>
            <a:r>
              <a:rPr lang="en-US" altLang="en-US" sz="1200"/>
              <a:t>2</a:t>
            </a:r>
            <a:r>
              <a:rPr lang="en-US" altLang="en-US"/>
              <a:t>SO</a:t>
            </a:r>
            <a:r>
              <a:rPr lang="en-US" altLang="en-US" sz="1200"/>
              <a:t>4</a:t>
            </a:r>
          </a:p>
          <a:p>
            <a:pPr>
              <a:lnSpc>
                <a:spcPct val="170000"/>
              </a:lnSpc>
            </a:pPr>
            <a:r>
              <a:rPr lang="en-US" altLang="en-US" sz="1200"/>
              <a:t>      </a:t>
            </a:r>
            <a:r>
              <a:rPr lang="en-US" altLang="en-US"/>
              <a:t> 3 K OH + Fe Cl</a:t>
            </a:r>
            <a:r>
              <a:rPr lang="en-US" altLang="en-US" sz="1200"/>
              <a:t>3</a:t>
            </a:r>
            <a:r>
              <a:rPr lang="en-US" altLang="en-US"/>
              <a:t> = Fe (OH)</a:t>
            </a:r>
            <a:r>
              <a:rPr lang="en-US" altLang="en-US" sz="1200"/>
              <a:t>3</a:t>
            </a:r>
            <a:r>
              <a:rPr lang="en-US" altLang="en-US"/>
              <a:t> + 3 K Cl</a:t>
            </a:r>
          </a:p>
          <a:p>
            <a:pPr>
              <a:lnSpc>
                <a:spcPct val="170000"/>
              </a:lnSpc>
            </a:pPr>
            <a:r>
              <a:rPr lang="en-US" altLang="en-US"/>
              <a:t>f) In anumite conditii de temperatura bazele se pot descompune </a:t>
            </a:r>
          </a:p>
          <a:p>
            <a:pPr>
              <a:lnSpc>
                <a:spcPct val="170000"/>
              </a:lnSpc>
            </a:pPr>
            <a:r>
              <a:rPr lang="en-US" altLang="en-US"/>
              <a:t>    baza </a:t>
            </a:r>
            <a:r>
              <a:rPr lang="en-US" altLang="en-US">
                <a:sym typeface="Wingdings" panose="05000000000000000000" pitchFamily="2" charset="2"/>
              </a:rPr>
              <a:t> oxid + apa</a:t>
            </a:r>
          </a:p>
          <a:p>
            <a:pPr>
              <a:lnSpc>
                <a:spcPct val="170000"/>
              </a:lnSpc>
            </a:pPr>
            <a:r>
              <a:rPr lang="en-US" altLang="en-US">
                <a:sym typeface="Wingdings" panose="05000000000000000000" pitchFamily="2" charset="2"/>
              </a:rPr>
              <a:t>     Cu (OH)</a:t>
            </a:r>
            <a:r>
              <a:rPr lang="en-US" altLang="en-US" sz="1200">
                <a:sym typeface="Wingdings" panose="05000000000000000000" pitchFamily="2" charset="2"/>
              </a:rPr>
              <a:t>2</a:t>
            </a:r>
            <a:r>
              <a:rPr lang="en-US" altLang="en-US">
                <a:sym typeface="Wingdings" panose="05000000000000000000" pitchFamily="2" charset="2"/>
              </a:rPr>
              <a:t>  Cu O + H</a:t>
            </a:r>
            <a:r>
              <a:rPr lang="en-US" altLang="en-US" sz="1200">
                <a:sym typeface="Wingdings" panose="05000000000000000000" pitchFamily="2" charset="2"/>
              </a:rPr>
              <a:t>2</a:t>
            </a:r>
            <a:r>
              <a:rPr lang="en-US" altLang="en-US">
                <a:sym typeface="Wingdings" panose="05000000000000000000" pitchFamily="2" charset="2"/>
              </a:rPr>
              <a:t>O</a:t>
            </a:r>
            <a:endParaRPr lang="en-US" altLang="en-US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E890B-A9C7-41C9-9DA0-64C14B91A946}" type="slidenum">
              <a:rPr lang="en-US" altLang="en-US"/>
              <a:pPr/>
              <a:t>8</a:t>
            </a:fld>
            <a:endParaRPr lang="en-US" altLang="en-US"/>
          </a:p>
        </p:txBody>
      </p:sp>
      <p:sp>
        <p:nvSpPr>
          <p:cNvPr id="123908" name="Text Box 4"/>
          <p:cNvSpPr txBox="1">
            <a:spLocks noChangeArrowheads="1"/>
          </p:cNvSpPr>
          <p:nvPr/>
        </p:nvSpPr>
        <p:spPr bwMode="auto">
          <a:xfrm>
            <a:off x="0" y="1773238"/>
            <a:ext cx="9144000" cy="4291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altLang="en-US" sz="2400"/>
          </a:p>
          <a:p>
            <a:pPr>
              <a:spcBef>
                <a:spcPct val="50000"/>
              </a:spcBef>
            </a:pPr>
            <a:r>
              <a:rPr lang="en-US" altLang="en-US" sz="2400"/>
              <a:t>     Na OH:  -la obtinerea sapunului</a:t>
            </a:r>
          </a:p>
          <a:p>
            <a:pPr>
              <a:spcBef>
                <a:spcPct val="50000"/>
              </a:spcBef>
            </a:pPr>
            <a:r>
              <a:rPr lang="en-US" altLang="en-US" sz="2400"/>
              <a:t>                   -obtinerea sodei de rufe</a:t>
            </a:r>
          </a:p>
          <a:p>
            <a:pPr>
              <a:spcBef>
                <a:spcPct val="50000"/>
              </a:spcBef>
            </a:pPr>
            <a:r>
              <a:rPr lang="en-US" altLang="en-US" sz="2400"/>
              <a:t>                   -reactant in laborator</a:t>
            </a:r>
          </a:p>
          <a:p>
            <a:pPr>
              <a:spcBef>
                <a:spcPct val="50000"/>
              </a:spcBef>
            </a:pPr>
            <a:r>
              <a:rPr lang="en-US" altLang="en-US" sz="2400"/>
              <a:t>                   -mercerizarea bumbacului</a:t>
            </a:r>
          </a:p>
          <a:p>
            <a:pPr>
              <a:spcBef>
                <a:spcPct val="50000"/>
              </a:spcBef>
            </a:pPr>
            <a:r>
              <a:rPr lang="en-US" altLang="en-US" sz="2400"/>
              <a:t>                   -rafinarea petrolului si a uleiurilor              </a:t>
            </a:r>
          </a:p>
          <a:p>
            <a:pPr>
              <a:spcBef>
                <a:spcPct val="50000"/>
              </a:spcBef>
            </a:pPr>
            <a:r>
              <a:rPr lang="en-US" altLang="en-US" sz="2400"/>
              <a:t>                   -fabricare matasii naturale</a:t>
            </a:r>
          </a:p>
          <a:p>
            <a:pPr>
              <a:spcBef>
                <a:spcPct val="50000"/>
              </a:spcBef>
            </a:pPr>
            <a:r>
              <a:rPr lang="en-US" altLang="en-US" sz="2400"/>
              <a:t>                   -industria colorantilor</a:t>
            </a:r>
          </a:p>
        </p:txBody>
      </p:sp>
      <p:sp>
        <p:nvSpPr>
          <p:cNvPr id="123909" name="WordArt 5"/>
          <p:cNvSpPr>
            <a:spLocks noChangeArrowheads="1" noChangeShapeType="1" noTextEdit="1"/>
          </p:cNvSpPr>
          <p:nvPr/>
        </p:nvSpPr>
        <p:spPr bwMode="auto">
          <a:xfrm>
            <a:off x="611188" y="620713"/>
            <a:ext cx="6913562" cy="887412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Top"/>
              <a:lightRig rig="legacyHarsh3" dir="b"/>
            </a:scene3d>
            <a:sp3d extrusionH="887400" prstMaterial="legacyMatte">
              <a:extrusionClr>
                <a:srgbClr val="FF6600"/>
              </a:extrusionClr>
              <a:contourClr>
                <a:srgbClr val="FF0000"/>
              </a:contourClr>
            </a:sp3d>
          </a:bodyPr>
          <a:lstStyle/>
          <a:p>
            <a:pPr algn="ctr"/>
            <a:r>
              <a:rPr lang="en-US" sz="2800" b="1" i="1" kern="10">
                <a:ln w="9525">
                  <a:round/>
                  <a:headEnd type="none" w="sm" len="sm"/>
                  <a:tailEnd type="none" w="sm" len="sm"/>
                </a:ln>
                <a:gradFill rotWithShape="1">
                  <a:gsLst>
                    <a:gs pos="0">
                      <a:srgbClr val="FF0000"/>
                    </a:gs>
                    <a:gs pos="100000">
                      <a:srgbClr val="0000FF"/>
                    </a:gs>
                  </a:gsLst>
                  <a:path path="rect">
                    <a:fillToRect r="100000" b="100000"/>
                  </a:path>
                </a:gradFill>
                <a:latin typeface="Forte" panose="03060902040502070203" pitchFamily="66" charset="0"/>
              </a:rPr>
              <a:t>Utilizari practice</a:t>
            </a:r>
          </a:p>
        </p:txBody>
      </p:sp>
    </p:spTree>
  </p:cSld>
  <p:clrMapOvr>
    <a:masterClrMapping/>
  </p:clrMapOvr>
  <p:transition>
    <p:randomBa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FC5333-5E40-48FA-B188-A33072377EA7}" type="slidenum">
              <a:rPr lang="en-US" altLang="en-US"/>
              <a:pPr/>
              <a:t>9</a:t>
            </a:fld>
            <a:endParaRPr lang="en-US" altLang="en-US"/>
          </a:p>
        </p:txBody>
      </p:sp>
      <p:sp>
        <p:nvSpPr>
          <p:cNvPr id="124932" name="Text Box 4"/>
          <p:cNvSpPr txBox="1">
            <a:spLocks noChangeArrowheads="1"/>
          </p:cNvSpPr>
          <p:nvPr/>
        </p:nvSpPr>
        <p:spPr bwMode="auto">
          <a:xfrm>
            <a:off x="0" y="1341438"/>
            <a:ext cx="9144000" cy="3195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en-US" altLang="en-US" sz="2400"/>
              <a:t>Ca (OH)</a:t>
            </a:r>
            <a:r>
              <a:rPr lang="en-US" altLang="en-US" sz="1400"/>
              <a:t>2</a:t>
            </a:r>
            <a:r>
              <a:rPr lang="en-US" altLang="en-US" sz="2400"/>
              <a:t>: - zugravirea peretilor si pomilor (insecticid; dezinfectant)</a:t>
            </a:r>
          </a:p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en-US" altLang="en-US" sz="2400"/>
              <a:t>                  -obtinere mortarului</a:t>
            </a:r>
          </a:p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en-US" altLang="en-US" sz="2400"/>
              <a:t>                  -industria zaharului </a:t>
            </a:r>
          </a:p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en-US" altLang="en-US" sz="2400"/>
              <a:t>                  -la identificarea dioxidului de carbon</a:t>
            </a:r>
          </a:p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en-US" altLang="en-US" sz="2400"/>
              <a:t>                  -reactiv in laborator </a:t>
            </a:r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297D7-23C9-40E2-998C-DF5B45E88D03}" type="slidenum">
              <a:rPr lang="en-US" altLang="en-US"/>
              <a:pPr/>
              <a:t>10</a:t>
            </a:fld>
            <a:endParaRPr lang="en-US" altLang="en-US"/>
          </a:p>
        </p:txBody>
      </p:sp>
      <p:sp>
        <p:nvSpPr>
          <p:cNvPr id="125956" name="Text Box 4"/>
          <p:cNvSpPr txBox="1">
            <a:spLocks noChangeArrowheads="1"/>
          </p:cNvSpPr>
          <p:nvPr/>
        </p:nvSpPr>
        <p:spPr bwMode="auto">
          <a:xfrm>
            <a:off x="0" y="2708275"/>
            <a:ext cx="9144000" cy="2647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400"/>
              <a:t>1)Denumiti si clasificati:</a:t>
            </a:r>
          </a:p>
          <a:p>
            <a:pPr>
              <a:spcBef>
                <a:spcPct val="50000"/>
              </a:spcBef>
            </a:pPr>
            <a:r>
              <a:rPr lang="en-US" altLang="en-US" sz="2400"/>
              <a:t>      -Ca(OH)</a:t>
            </a:r>
            <a:r>
              <a:rPr lang="en-US" altLang="en-US" sz="1400"/>
              <a:t>2</a:t>
            </a:r>
            <a:r>
              <a:rPr lang="en-US" altLang="en-US" sz="2400"/>
              <a:t> = </a:t>
            </a:r>
          </a:p>
          <a:p>
            <a:pPr>
              <a:spcBef>
                <a:spcPct val="50000"/>
              </a:spcBef>
            </a:pPr>
            <a:r>
              <a:rPr lang="en-US" altLang="en-US" sz="2400"/>
              <a:t>      -Cu(OH)</a:t>
            </a:r>
            <a:r>
              <a:rPr lang="en-US" altLang="en-US" sz="1400"/>
              <a:t>2</a:t>
            </a:r>
            <a:r>
              <a:rPr lang="en-US" altLang="en-US" sz="2400"/>
              <a:t> = </a:t>
            </a:r>
          </a:p>
          <a:p>
            <a:pPr>
              <a:spcBef>
                <a:spcPct val="50000"/>
              </a:spcBef>
            </a:pPr>
            <a:r>
              <a:rPr lang="en-US" altLang="en-US" sz="2400"/>
              <a:t>      -Cu OH   = </a:t>
            </a:r>
          </a:p>
          <a:p>
            <a:pPr>
              <a:spcBef>
                <a:spcPct val="50000"/>
              </a:spcBef>
            </a:pPr>
            <a:r>
              <a:rPr lang="en-US" altLang="en-US" sz="2400"/>
              <a:t>      -Li OH     =</a:t>
            </a:r>
          </a:p>
        </p:txBody>
      </p:sp>
      <p:sp>
        <p:nvSpPr>
          <p:cNvPr id="125957" name="WordArt 5"/>
          <p:cNvSpPr>
            <a:spLocks noChangeArrowheads="1" noChangeShapeType="1" noTextEdit="1"/>
          </p:cNvSpPr>
          <p:nvPr/>
        </p:nvSpPr>
        <p:spPr bwMode="auto">
          <a:xfrm>
            <a:off x="0" y="404813"/>
            <a:ext cx="6192838" cy="100647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spcFirstLastPara="1" wrap="none" fromWordArt="1">
            <a:prstTxWarp prst="textArchDown">
              <a:avLst>
                <a:gd name="adj" fmla="val 318638"/>
              </a:avLst>
            </a:prstTxWarp>
            <a:scene3d>
              <a:camera prst="legacyObliqueTopLeft"/>
              <a:lightRig rig="legacyFlat3" dir="t"/>
            </a:scene3d>
            <a:sp3d extrusionH="430200" prstMaterial="legacyMatte">
              <a:extrusionClr>
                <a:srgbClr val="FF0000"/>
              </a:extrusionClr>
              <a:contourClr>
                <a:srgbClr val="FF0000"/>
              </a:contourClr>
            </a:sp3d>
          </a:bodyPr>
          <a:lstStyle/>
          <a:p>
            <a:pPr algn="ctr"/>
            <a:r>
              <a:rPr lang="en-US" sz="3600" kern="10">
                <a:ln w="9525">
                  <a:round/>
                  <a:headEnd type="none" w="sm" len="sm"/>
                  <a:tailEnd type="none" w="sm" len="sm"/>
                </a:ln>
                <a:solidFill>
                  <a:srgbClr val="FF0000"/>
                </a:solidFill>
                <a:latin typeface="Impact" panose="020B0806030902050204" pitchFamily="34" charset="0"/>
              </a:rPr>
              <a:t>Exercitii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7032" name="Group 56"/>
          <p:cNvGraphicFramePr>
            <a:graphicFrameLocks noGrp="1"/>
          </p:cNvGraphicFramePr>
          <p:nvPr>
            <p:ph/>
          </p:nvPr>
        </p:nvGraphicFramePr>
        <p:xfrm>
          <a:off x="0" y="1916113"/>
          <a:ext cx="2411413" cy="1944688"/>
        </p:xfrm>
        <a:graphic>
          <a:graphicData uri="http://schemas.openxmlformats.org/drawingml/2006/table">
            <a:tbl>
              <a:tblPr/>
              <a:tblGrid>
                <a:gridCol w="2411413"/>
              </a:tblGrid>
              <a:tr h="5048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rPr>
                        <a:t>Hidroxid de calciu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32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rPr>
                        <a:t>Carbonat de calciu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1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rPr>
                        <a:t>Oxid de calciu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8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rPr>
                        <a:t>Apa de var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8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E7E33-7D28-4FD1-9D01-A6A73C21F1C1}" type="slidenum">
              <a:rPr lang="en-US" altLang="en-US"/>
              <a:pPr/>
              <a:t>11</a:t>
            </a:fld>
            <a:endParaRPr lang="en-US" altLang="en-US"/>
          </a:p>
        </p:txBody>
      </p:sp>
      <p:sp>
        <p:nvSpPr>
          <p:cNvPr id="126980" name="Text Box 4"/>
          <p:cNvSpPr txBox="1">
            <a:spLocks noChangeArrowheads="1"/>
          </p:cNvSpPr>
          <p:nvPr/>
        </p:nvSpPr>
        <p:spPr bwMode="auto">
          <a:xfrm>
            <a:off x="0" y="62071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400"/>
              <a:t> 2) Traseaza prin sageti corespondenta:</a:t>
            </a:r>
          </a:p>
        </p:txBody>
      </p:sp>
      <p:graphicFrame>
        <p:nvGraphicFramePr>
          <p:cNvPr id="127024" name="Group 48"/>
          <p:cNvGraphicFramePr>
            <a:graphicFrameLocks noGrp="1"/>
          </p:cNvGraphicFramePr>
          <p:nvPr/>
        </p:nvGraphicFramePr>
        <p:xfrm>
          <a:off x="3203575" y="1916113"/>
          <a:ext cx="1824038" cy="1944688"/>
        </p:xfrm>
        <a:graphic>
          <a:graphicData uri="http://schemas.openxmlformats.org/drawingml/2006/table">
            <a:tbl>
              <a:tblPr/>
              <a:tblGrid>
                <a:gridCol w="1824038"/>
              </a:tblGrid>
              <a:tr h="6477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rPr>
                        <a:t>Ca O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92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rPr>
                        <a:t>Ca(OH)</a:t>
                      </a:r>
                      <a:r>
                        <a:rPr kumimoji="0" lang="en-US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rPr>
                        <a:t>2</a:t>
                      </a:r>
                      <a:endParaRPr kumimoji="0" lang="en-US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77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rPr>
                        <a:t>Ca CO</a:t>
                      </a:r>
                      <a:r>
                        <a:rPr kumimoji="0" lang="en-US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rPr>
                        <a:t>3</a:t>
                      </a:r>
                      <a:endParaRPr kumimoji="0" lang="en-US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27058" name="Group 82"/>
          <p:cNvGraphicFramePr>
            <a:graphicFrameLocks noGrp="1"/>
          </p:cNvGraphicFramePr>
          <p:nvPr/>
        </p:nvGraphicFramePr>
        <p:xfrm>
          <a:off x="5724525" y="1916113"/>
          <a:ext cx="2952750" cy="1944689"/>
        </p:xfrm>
        <a:graphic>
          <a:graphicData uri="http://schemas.openxmlformats.org/drawingml/2006/table">
            <a:tbl>
              <a:tblPr/>
              <a:tblGrid>
                <a:gridCol w="2952750"/>
              </a:tblGrid>
              <a:tr h="533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rPr>
                        <a:t>Lapte de var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46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rPr>
                        <a:t>Var nestins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27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rPr>
                        <a:t>calcar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38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anose="020B0604020202020204" pitchFamily="34" charset="0"/>
                        </a:rPr>
                        <a:t>Var stins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517F5-F2A7-44D8-917B-03DB8AC00C50}" type="slidenum">
              <a:rPr lang="en-US" altLang="en-US"/>
              <a:pPr/>
              <a:t>12</a:t>
            </a:fld>
            <a:endParaRPr lang="en-US" altLang="en-US"/>
          </a:p>
        </p:txBody>
      </p:sp>
      <p:sp>
        <p:nvSpPr>
          <p:cNvPr id="128004" name="Text Box 4"/>
          <p:cNvSpPr txBox="1">
            <a:spLocks noChangeArrowheads="1"/>
          </p:cNvSpPr>
          <p:nvPr/>
        </p:nvSpPr>
        <p:spPr bwMode="auto">
          <a:xfrm>
            <a:off x="0" y="692150"/>
            <a:ext cx="9144000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2400" dirty="0"/>
              <a:t>3) </a:t>
            </a:r>
            <a:r>
              <a:rPr lang="en-US" altLang="en-US" sz="2400" dirty="0" err="1"/>
              <a:t>Raspundeti</a:t>
            </a:r>
            <a:r>
              <a:rPr lang="en-US" altLang="en-US" sz="2400" dirty="0"/>
              <a:t> la </a:t>
            </a:r>
            <a:r>
              <a:rPr lang="en-US" altLang="en-US" sz="2400" dirty="0" err="1"/>
              <a:t>intrebari</a:t>
            </a:r>
            <a:r>
              <a:rPr lang="en-US" altLang="en-US" sz="2400" dirty="0"/>
              <a:t>:</a:t>
            </a:r>
          </a:p>
          <a:p>
            <a:r>
              <a:rPr lang="en-US" altLang="en-US" sz="2400" dirty="0"/>
              <a:t>    a) De </a:t>
            </a:r>
            <a:r>
              <a:rPr lang="en-US" altLang="en-US" sz="2400" dirty="0" err="1"/>
              <a:t>ce</a:t>
            </a:r>
            <a:r>
              <a:rPr lang="en-US" altLang="en-US" sz="2400" dirty="0"/>
              <a:t> </a:t>
            </a:r>
            <a:r>
              <a:rPr lang="en-US" altLang="en-US" sz="2400" dirty="0" err="1"/>
              <a:t>pastilele</a:t>
            </a:r>
            <a:r>
              <a:rPr lang="en-US" altLang="en-US" sz="2400" dirty="0"/>
              <a:t> de </a:t>
            </a:r>
            <a:r>
              <a:rPr lang="en-US" altLang="en-US" sz="2400" dirty="0" err="1"/>
              <a:t>hidroxid</a:t>
            </a:r>
            <a:r>
              <a:rPr lang="en-US" altLang="en-US" sz="2400" dirty="0"/>
              <a:t> de </a:t>
            </a:r>
            <a:r>
              <a:rPr lang="en-US" altLang="en-US" sz="2400" dirty="0" err="1"/>
              <a:t>sodiu</a:t>
            </a:r>
            <a:r>
              <a:rPr lang="en-US" altLang="en-US" sz="2400" dirty="0"/>
              <a:t> </a:t>
            </a:r>
            <a:r>
              <a:rPr lang="en-US" altLang="en-US" sz="2400" dirty="0" err="1"/>
              <a:t>trebuie</a:t>
            </a:r>
            <a:r>
              <a:rPr lang="en-US" altLang="en-US" sz="2400" dirty="0"/>
              <a:t> </a:t>
            </a:r>
            <a:r>
              <a:rPr lang="en-US" altLang="en-US" sz="2400" dirty="0" err="1"/>
              <a:t>pastrate</a:t>
            </a:r>
            <a:r>
              <a:rPr lang="en-US" altLang="en-US" sz="2400" dirty="0"/>
              <a:t> in </a:t>
            </a:r>
            <a:r>
              <a:rPr lang="en-US" altLang="en-US" sz="2400" dirty="0" err="1"/>
              <a:t>borcanele</a:t>
            </a:r>
            <a:r>
              <a:rPr lang="en-US" altLang="en-US" sz="2400" dirty="0"/>
              <a:t> perfect </a:t>
            </a:r>
            <a:r>
              <a:rPr lang="en-US" altLang="en-US" sz="2400" dirty="0" err="1"/>
              <a:t>inchise</a:t>
            </a:r>
            <a:r>
              <a:rPr lang="en-US" altLang="en-US" sz="2400" dirty="0" smtClean="0"/>
              <a:t>?</a:t>
            </a:r>
            <a:endParaRPr lang="en-US" altLang="en-US" sz="2400" dirty="0"/>
          </a:p>
          <a:p>
            <a:endParaRPr lang="en-US" altLang="en-US" sz="2400" dirty="0"/>
          </a:p>
          <a:p>
            <a:r>
              <a:rPr lang="en-US" altLang="en-US" sz="2400" dirty="0"/>
              <a:t>    b) de </a:t>
            </a:r>
            <a:r>
              <a:rPr lang="en-US" altLang="en-US" sz="2400" dirty="0" err="1"/>
              <a:t>ce</a:t>
            </a:r>
            <a:r>
              <a:rPr lang="en-US" altLang="en-US" sz="2400" dirty="0"/>
              <a:t> </a:t>
            </a:r>
            <a:r>
              <a:rPr lang="en-US" altLang="en-US" sz="2400" dirty="0" err="1"/>
              <a:t>hidroxidul</a:t>
            </a:r>
            <a:r>
              <a:rPr lang="en-US" altLang="en-US" sz="2400" dirty="0"/>
              <a:t> de </a:t>
            </a:r>
            <a:r>
              <a:rPr lang="en-US" altLang="en-US" sz="2400" dirty="0" err="1"/>
              <a:t>calciu</a:t>
            </a:r>
            <a:r>
              <a:rPr lang="en-US" altLang="en-US" sz="2400" dirty="0"/>
              <a:t> (solid) nu se </a:t>
            </a:r>
            <a:r>
              <a:rPr lang="en-US" altLang="en-US" sz="2400" dirty="0" err="1"/>
              <a:t>lasa</a:t>
            </a:r>
            <a:r>
              <a:rPr lang="en-US" altLang="en-US" sz="2400" dirty="0"/>
              <a:t> in </a:t>
            </a:r>
            <a:r>
              <a:rPr lang="en-US" altLang="en-US" sz="2400" dirty="0" err="1"/>
              <a:t>laborator</a:t>
            </a:r>
            <a:r>
              <a:rPr lang="en-US" altLang="en-US" sz="2400" dirty="0"/>
              <a:t> in vase </a:t>
            </a:r>
            <a:r>
              <a:rPr lang="en-US" altLang="en-US" sz="2400" dirty="0" err="1"/>
              <a:t>deschise</a:t>
            </a:r>
            <a:r>
              <a:rPr lang="en-US" altLang="en-US" sz="2400" dirty="0"/>
              <a:t>?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-11400" y="2708920"/>
            <a:ext cx="9144000" cy="26161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60000"/>
              </a:lnSpc>
              <a:spcBef>
                <a:spcPct val="50000"/>
              </a:spcBef>
            </a:pPr>
            <a:endParaRPr lang="en-US" altLang="en-US" dirty="0"/>
          </a:p>
          <a:p>
            <a:pPr>
              <a:lnSpc>
                <a:spcPct val="160000"/>
              </a:lnSpc>
            </a:pPr>
            <a:endParaRPr lang="en-US" altLang="en-US" dirty="0"/>
          </a:p>
          <a:p>
            <a:pPr>
              <a:lnSpc>
                <a:spcPct val="160000"/>
              </a:lnSpc>
            </a:pPr>
            <a:r>
              <a:rPr lang="en-US" altLang="en-US" dirty="0" smtClean="0"/>
              <a:t>4) </a:t>
            </a:r>
            <a:r>
              <a:rPr lang="en-US" altLang="en-US" dirty="0" err="1"/>
              <a:t>Pe</a:t>
            </a:r>
            <a:r>
              <a:rPr lang="en-US" altLang="en-US" dirty="0"/>
              <a:t> </a:t>
            </a:r>
            <a:r>
              <a:rPr lang="en-US" altLang="en-US" dirty="0" err="1"/>
              <a:t>ce</a:t>
            </a:r>
            <a:r>
              <a:rPr lang="en-US" altLang="en-US" dirty="0"/>
              <a:t> </a:t>
            </a:r>
            <a:r>
              <a:rPr lang="en-US" altLang="en-US" dirty="0" err="1"/>
              <a:t>proprietate</a:t>
            </a:r>
            <a:r>
              <a:rPr lang="en-US" altLang="en-US" dirty="0"/>
              <a:t> a </a:t>
            </a:r>
            <a:r>
              <a:rPr lang="en-US" altLang="en-US" dirty="0" err="1"/>
              <a:t>hidroxidului</a:t>
            </a:r>
            <a:r>
              <a:rPr lang="en-US" altLang="en-US" dirty="0"/>
              <a:t> de </a:t>
            </a:r>
            <a:r>
              <a:rPr lang="en-US" altLang="en-US" dirty="0" err="1"/>
              <a:t>calciu</a:t>
            </a:r>
            <a:r>
              <a:rPr lang="en-US" altLang="en-US" dirty="0"/>
              <a:t> se </a:t>
            </a:r>
            <a:r>
              <a:rPr lang="en-US" altLang="en-US" dirty="0" err="1"/>
              <a:t>bazeaza</a:t>
            </a:r>
            <a:r>
              <a:rPr lang="en-US" altLang="en-US" dirty="0"/>
              <a:t> </a:t>
            </a:r>
            <a:r>
              <a:rPr lang="en-US" altLang="en-US" dirty="0" err="1"/>
              <a:t>folosirea</a:t>
            </a:r>
            <a:r>
              <a:rPr lang="en-US" altLang="en-US" dirty="0"/>
              <a:t> </a:t>
            </a:r>
            <a:r>
              <a:rPr lang="en-US" altLang="en-US" dirty="0" err="1"/>
              <a:t>mortarului</a:t>
            </a:r>
            <a:r>
              <a:rPr lang="en-US" altLang="en-US" dirty="0"/>
              <a:t> (</a:t>
            </a:r>
            <a:r>
              <a:rPr lang="en-US" altLang="en-US" dirty="0" err="1"/>
              <a:t>amestec</a:t>
            </a:r>
            <a:r>
              <a:rPr lang="en-US" altLang="en-US" dirty="0"/>
              <a:t> de </a:t>
            </a:r>
            <a:r>
              <a:rPr lang="en-US" altLang="en-US" dirty="0" err="1"/>
              <a:t>var</a:t>
            </a:r>
            <a:r>
              <a:rPr lang="en-US" altLang="en-US" dirty="0"/>
              <a:t> </a:t>
            </a:r>
            <a:r>
              <a:rPr lang="en-US" altLang="en-US" dirty="0" err="1"/>
              <a:t>stins</a:t>
            </a:r>
            <a:r>
              <a:rPr lang="en-US" altLang="en-US" dirty="0"/>
              <a:t> , </a:t>
            </a:r>
            <a:r>
              <a:rPr lang="en-US" altLang="en-US" dirty="0" err="1"/>
              <a:t>nisip</a:t>
            </a:r>
            <a:r>
              <a:rPr lang="en-US" altLang="en-US" dirty="0"/>
              <a:t> </a:t>
            </a:r>
            <a:r>
              <a:rPr lang="en-US" altLang="en-US" dirty="0" err="1"/>
              <a:t>si</a:t>
            </a:r>
            <a:r>
              <a:rPr lang="en-US" altLang="en-US" dirty="0"/>
              <a:t> </a:t>
            </a:r>
            <a:r>
              <a:rPr lang="en-US" altLang="en-US" dirty="0" err="1"/>
              <a:t>apa</a:t>
            </a:r>
            <a:r>
              <a:rPr lang="en-US" altLang="en-US" dirty="0"/>
              <a:t>) in </a:t>
            </a:r>
            <a:r>
              <a:rPr lang="en-US" altLang="en-US" dirty="0" err="1"/>
              <a:t>constructii</a:t>
            </a:r>
            <a:r>
              <a:rPr lang="en-US" altLang="en-US" dirty="0"/>
              <a:t>? </a:t>
            </a:r>
          </a:p>
          <a:p>
            <a:pPr>
              <a:lnSpc>
                <a:spcPct val="130000"/>
              </a:lnSpc>
              <a:spcBef>
                <a:spcPct val="50000"/>
              </a:spcBef>
            </a:pPr>
            <a:endParaRPr lang="en-US" altLang="en-US" dirty="0"/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C4F46-ADCD-496D-AA69-6901E6F347AA}" type="slidenum">
              <a:rPr lang="en-US" altLang="en-US"/>
              <a:pPr/>
              <a:t>13</a:t>
            </a:fld>
            <a:endParaRPr lang="en-US" altLang="en-US"/>
          </a:p>
        </p:txBody>
      </p:sp>
      <p:sp>
        <p:nvSpPr>
          <p:cNvPr id="130052" name="Text Box 4"/>
          <p:cNvSpPr txBox="1">
            <a:spLocks noChangeArrowheads="1"/>
          </p:cNvSpPr>
          <p:nvPr/>
        </p:nvSpPr>
        <p:spPr bwMode="auto">
          <a:xfrm>
            <a:off x="0" y="692150"/>
            <a:ext cx="9144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/>
              <a:t> </a:t>
            </a:r>
          </a:p>
        </p:txBody>
      </p:sp>
      <p:sp>
        <p:nvSpPr>
          <p:cNvPr id="130053" name="Text Box 5"/>
          <p:cNvSpPr txBox="1">
            <a:spLocks noChangeArrowheads="1"/>
          </p:cNvSpPr>
          <p:nvPr/>
        </p:nvSpPr>
        <p:spPr bwMode="auto">
          <a:xfrm>
            <a:off x="0" y="0"/>
            <a:ext cx="849630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dirty="0" smtClean="0"/>
              <a:t>5) </a:t>
            </a:r>
            <a:r>
              <a:rPr lang="en-US" altLang="en-US" dirty="0" err="1"/>
              <a:t>Taie</a:t>
            </a:r>
            <a:r>
              <a:rPr lang="en-US" altLang="en-US" dirty="0"/>
              <a:t> cu o </a:t>
            </a:r>
            <a:r>
              <a:rPr lang="en-US" altLang="en-US" dirty="0" err="1"/>
              <a:t>linie</a:t>
            </a:r>
            <a:r>
              <a:rPr lang="en-US" altLang="en-US" dirty="0"/>
              <a:t> </a:t>
            </a:r>
            <a:r>
              <a:rPr lang="en-US" altLang="en-US" dirty="0" err="1"/>
              <a:t>afirmatia</a:t>
            </a:r>
            <a:r>
              <a:rPr lang="en-US" altLang="en-US" dirty="0"/>
              <a:t> </a:t>
            </a:r>
            <a:r>
              <a:rPr lang="en-US" altLang="en-US" dirty="0" err="1"/>
              <a:t>incorecta</a:t>
            </a:r>
            <a:r>
              <a:rPr lang="en-US" altLang="en-US" dirty="0"/>
              <a:t>:</a:t>
            </a:r>
          </a:p>
          <a:p>
            <a:pPr>
              <a:spcBef>
                <a:spcPct val="50000"/>
              </a:spcBef>
            </a:pPr>
            <a:endParaRPr lang="en-US" altLang="en-US" dirty="0"/>
          </a:p>
          <a:p>
            <a:pPr>
              <a:spcBef>
                <a:spcPct val="50000"/>
              </a:spcBef>
            </a:pPr>
            <a:endParaRPr lang="en-US" altLang="en-US" dirty="0"/>
          </a:p>
        </p:txBody>
      </p:sp>
      <p:sp>
        <p:nvSpPr>
          <p:cNvPr id="130054" name="Rectangle 6"/>
          <p:cNvSpPr>
            <a:spLocks noChangeArrowheads="1"/>
          </p:cNvSpPr>
          <p:nvPr/>
        </p:nvSpPr>
        <p:spPr bwMode="auto">
          <a:xfrm>
            <a:off x="3348038" y="3068638"/>
            <a:ext cx="1943100" cy="647700"/>
          </a:xfrm>
          <a:prstGeom prst="rect">
            <a:avLst/>
          </a:prstGeom>
          <a:gradFill rotWithShape="1">
            <a:gsLst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 w="57150">
            <a:solidFill>
              <a:srgbClr val="FFFFFF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en-US">
                <a:solidFill>
                  <a:srgbClr val="000000"/>
                </a:solidFill>
              </a:rPr>
              <a:t>Solutia de</a:t>
            </a:r>
          </a:p>
          <a:p>
            <a:pPr algn="ctr"/>
            <a:r>
              <a:rPr lang="en-US" altLang="en-US">
                <a:solidFill>
                  <a:srgbClr val="000000"/>
                </a:solidFill>
              </a:rPr>
              <a:t>     NaOH</a:t>
            </a:r>
          </a:p>
        </p:txBody>
      </p:sp>
      <p:sp>
        <p:nvSpPr>
          <p:cNvPr id="130055" name="AutoShape 7"/>
          <p:cNvSpPr>
            <a:spLocks noChangeArrowheads="1"/>
          </p:cNvSpPr>
          <p:nvPr/>
        </p:nvSpPr>
        <p:spPr bwMode="auto">
          <a:xfrm>
            <a:off x="3348038" y="1989138"/>
            <a:ext cx="2520950" cy="1006475"/>
          </a:xfrm>
          <a:custGeom>
            <a:avLst/>
            <a:gdLst>
              <a:gd name="G0" fmla="+- 12427 0 0"/>
              <a:gd name="G1" fmla="+- 4988 0 0"/>
              <a:gd name="G2" fmla="+- 12158 0 4988"/>
              <a:gd name="G3" fmla="+- G2 0 4988"/>
              <a:gd name="G4" fmla="*/ G3 32768 32059"/>
              <a:gd name="G5" fmla="*/ G4 1 2"/>
              <a:gd name="G6" fmla="+- 21600 0 12427"/>
              <a:gd name="G7" fmla="*/ G6 4988 6079"/>
              <a:gd name="G8" fmla="+- G7 12427 0"/>
              <a:gd name="T0" fmla="*/ 12427 w 21600"/>
              <a:gd name="T1" fmla="*/ 0 h 21600"/>
              <a:gd name="T2" fmla="*/ 12427 w 21600"/>
              <a:gd name="T3" fmla="*/ 12158 h 21600"/>
              <a:gd name="T4" fmla="*/ 1115 w 21600"/>
              <a:gd name="T5" fmla="*/ 21600 h 21600"/>
              <a:gd name="T6" fmla="*/ 21600 w 21600"/>
              <a:gd name="T7" fmla="*/ 6079 h 21600"/>
              <a:gd name="T8" fmla="*/ 17694720 60000 65536"/>
              <a:gd name="T9" fmla="*/ 5898240 60000 65536"/>
              <a:gd name="T10" fmla="*/ 5898240 60000 65536"/>
              <a:gd name="T11" fmla="*/ 0 60000 65536"/>
              <a:gd name="T12" fmla="*/ 12427 w 21600"/>
              <a:gd name="T13" fmla="*/ G1 h 21600"/>
              <a:gd name="T14" fmla="*/ G8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600" y="6079"/>
                </a:moveTo>
                <a:lnTo>
                  <a:pt x="12427" y="0"/>
                </a:lnTo>
                <a:lnTo>
                  <a:pt x="12427" y="4988"/>
                </a:lnTo>
                <a:cubicBezTo>
                  <a:pt x="5564" y="4988"/>
                  <a:pt x="0" y="8198"/>
                  <a:pt x="0" y="12158"/>
                </a:cubicBezTo>
                <a:lnTo>
                  <a:pt x="0" y="21600"/>
                </a:lnTo>
                <a:lnTo>
                  <a:pt x="2230" y="21600"/>
                </a:lnTo>
                <a:lnTo>
                  <a:pt x="2230" y="12158"/>
                </a:lnTo>
                <a:cubicBezTo>
                  <a:pt x="2230" y="9403"/>
                  <a:pt x="6795" y="7170"/>
                  <a:pt x="12427" y="7170"/>
                </a:cubicBezTo>
                <a:lnTo>
                  <a:pt x="12427" y="12158"/>
                </a:lnTo>
                <a:close/>
              </a:path>
            </a:pathLst>
          </a:custGeom>
          <a:gradFill rotWithShape="1">
            <a:gsLst>
              <a:gs pos="0">
                <a:srgbClr val="0000FF"/>
              </a:gs>
              <a:gs pos="100000">
                <a:srgbClr val="FF0000"/>
              </a:gs>
            </a:gsLst>
            <a:path path="rect">
              <a:fillToRect l="50000" t="50000" r="50000" b="50000"/>
            </a:path>
          </a:gradFill>
          <a:ln w="381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0056" name="Text Box 8"/>
          <p:cNvSpPr txBox="1">
            <a:spLocks noChangeArrowheads="1"/>
          </p:cNvSpPr>
          <p:nvPr/>
        </p:nvSpPr>
        <p:spPr bwMode="auto">
          <a:xfrm>
            <a:off x="5940425" y="2060575"/>
            <a:ext cx="2089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/>
              <a:t>Este </a:t>
            </a:r>
          </a:p>
        </p:txBody>
      </p:sp>
      <p:sp>
        <p:nvSpPr>
          <p:cNvPr id="130057" name="Line 9"/>
          <p:cNvSpPr>
            <a:spLocks noChangeShapeType="1"/>
          </p:cNvSpPr>
          <p:nvPr/>
        </p:nvSpPr>
        <p:spPr bwMode="auto">
          <a:xfrm>
            <a:off x="6732588" y="2276475"/>
            <a:ext cx="244951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0058" name="Text Box 10"/>
          <p:cNvSpPr txBox="1">
            <a:spLocks noChangeArrowheads="1"/>
          </p:cNvSpPr>
          <p:nvPr/>
        </p:nvSpPr>
        <p:spPr bwMode="auto">
          <a:xfrm>
            <a:off x="6661150" y="1844675"/>
            <a:ext cx="26638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1800"/>
              <a:t>     </a:t>
            </a:r>
            <a:r>
              <a:rPr lang="en-US" altLang="en-US"/>
              <a:t>Colorata albastru</a:t>
            </a:r>
          </a:p>
        </p:txBody>
      </p:sp>
      <p:sp>
        <p:nvSpPr>
          <p:cNvPr id="130059" name="Text Box 11"/>
          <p:cNvSpPr txBox="1">
            <a:spLocks noChangeArrowheads="1"/>
          </p:cNvSpPr>
          <p:nvPr/>
        </p:nvSpPr>
        <p:spPr bwMode="auto">
          <a:xfrm>
            <a:off x="7237413" y="2347913"/>
            <a:ext cx="12954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/>
              <a:t>incolora</a:t>
            </a:r>
          </a:p>
        </p:txBody>
      </p:sp>
      <p:sp>
        <p:nvSpPr>
          <p:cNvPr id="130062" name="AutoShape 14"/>
          <p:cNvSpPr>
            <a:spLocks noChangeArrowheads="1"/>
          </p:cNvSpPr>
          <p:nvPr/>
        </p:nvSpPr>
        <p:spPr bwMode="auto">
          <a:xfrm rot="10800000">
            <a:off x="2843213" y="3789363"/>
            <a:ext cx="2520950" cy="1006475"/>
          </a:xfrm>
          <a:custGeom>
            <a:avLst/>
            <a:gdLst>
              <a:gd name="G0" fmla="+- 12427 0 0"/>
              <a:gd name="G1" fmla="+- 4988 0 0"/>
              <a:gd name="G2" fmla="+- 12158 0 4988"/>
              <a:gd name="G3" fmla="+- G2 0 4988"/>
              <a:gd name="G4" fmla="*/ G3 32768 32059"/>
              <a:gd name="G5" fmla="*/ G4 1 2"/>
              <a:gd name="G6" fmla="+- 21600 0 12427"/>
              <a:gd name="G7" fmla="*/ G6 4988 6079"/>
              <a:gd name="G8" fmla="+- G7 12427 0"/>
              <a:gd name="T0" fmla="*/ 12427 w 21600"/>
              <a:gd name="T1" fmla="*/ 0 h 21600"/>
              <a:gd name="T2" fmla="*/ 12427 w 21600"/>
              <a:gd name="T3" fmla="*/ 12158 h 21600"/>
              <a:gd name="T4" fmla="*/ 1115 w 21600"/>
              <a:gd name="T5" fmla="*/ 21600 h 21600"/>
              <a:gd name="T6" fmla="*/ 21600 w 21600"/>
              <a:gd name="T7" fmla="*/ 6079 h 21600"/>
              <a:gd name="T8" fmla="*/ 17694720 60000 65536"/>
              <a:gd name="T9" fmla="*/ 5898240 60000 65536"/>
              <a:gd name="T10" fmla="*/ 5898240 60000 65536"/>
              <a:gd name="T11" fmla="*/ 0 60000 65536"/>
              <a:gd name="T12" fmla="*/ 12427 w 21600"/>
              <a:gd name="T13" fmla="*/ G1 h 21600"/>
              <a:gd name="T14" fmla="*/ G8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600" y="6079"/>
                </a:moveTo>
                <a:lnTo>
                  <a:pt x="12427" y="0"/>
                </a:lnTo>
                <a:lnTo>
                  <a:pt x="12427" y="4988"/>
                </a:lnTo>
                <a:cubicBezTo>
                  <a:pt x="5564" y="4988"/>
                  <a:pt x="0" y="8198"/>
                  <a:pt x="0" y="12158"/>
                </a:cubicBezTo>
                <a:lnTo>
                  <a:pt x="0" y="21600"/>
                </a:lnTo>
                <a:lnTo>
                  <a:pt x="2230" y="21600"/>
                </a:lnTo>
                <a:lnTo>
                  <a:pt x="2230" y="12158"/>
                </a:lnTo>
                <a:cubicBezTo>
                  <a:pt x="2230" y="9403"/>
                  <a:pt x="6795" y="7170"/>
                  <a:pt x="12427" y="7170"/>
                </a:cubicBezTo>
                <a:lnTo>
                  <a:pt x="12427" y="12158"/>
                </a:lnTo>
                <a:close/>
              </a:path>
            </a:pathLst>
          </a:custGeom>
          <a:gradFill rotWithShape="1">
            <a:gsLst>
              <a:gs pos="0">
                <a:srgbClr val="0000FF"/>
              </a:gs>
              <a:gs pos="100000">
                <a:srgbClr val="FF0000"/>
              </a:gs>
            </a:gsLst>
            <a:path path="rect">
              <a:fillToRect l="50000" t="50000" r="50000" b="50000"/>
            </a:path>
          </a:gradFill>
          <a:ln w="381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0063" name="Text Box 15"/>
          <p:cNvSpPr txBox="1">
            <a:spLocks noChangeArrowheads="1"/>
          </p:cNvSpPr>
          <p:nvPr/>
        </p:nvSpPr>
        <p:spPr bwMode="auto">
          <a:xfrm>
            <a:off x="323850" y="3716338"/>
            <a:ext cx="22320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/>
              <a:t>Reactioneaza cu</a:t>
            </a:r>
          </a:p>
        </p:txBody>
      </p:sp>
      <p:sp>
        <p:nvSpPr>
          <p:cNvPr id="130064" name="Line 16"/>
          <p:cNvSpPr>
            <a:spLocks noChangeShapeType="1"/>
          </p:cNvSpPr>
          <p:nvPr/>
        </p:nvSpPr>
        <p:spPr bwMode="auto">
          <a:xfrm>
            <a:off x="180975" y="4508500"/>
            <a:ext cx="24479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0065" name="Text Box 17"/>
          <p:cNvSpPr txBox="1">
            <a:spLocks noChangeArrowheads="1"/>
          </p:cNvSpPr>
          <p:nvPr/>
        </p:nvSpPr>
        <p:spPr bwMode="auto">
          <a:xfrm>
            <a:off x="900113" y="4076700"/>
            <a:ext cx="11525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/>
              <a:t>acizii</a:t>
            </a:r>
          </a:p>
        </p:txBody>
      </p:sp>
      <p:sp>
        <p:nvSpPr>
          <p:cNvPr id="130066" name="Text Box 18"/>
          <p:cNvSpPr txBox="1">
            <a:spLocks noChangeArrowheads="1"/>
          </p:cNvSpPr>
          <p:nvPr/>
        </p:nvSpPr>
        <p:spPr bwMode="auto">
          <a:xfrm>
            <a:off x="468313" y="4581525"/>
            <a:ext cx="19446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/>
              <a:t>Oxizii metalelor</a:t>
            </a:r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296</TotalTime>
  <Words>817</Words>
  <Application>Microsoft Office PowerPoint</Application>
  <PresentationFormat>On-screen Show (4:3)</PresentationFormat>
  <Paragraphs>121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Arial Black</vt:lpstr>
      <vt:lpstr>Times New Roman</vt:lpstr>
      <vt:lpstr>Wingdings</vt:lpstr>
      <vt:lpstr>Facet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DRAGOS</dc:creator>
  <cp:lastModifiedBy>user</cp:lastModifiedBy>
  <cp:revision>9</cp:revision>
  <cp:lastPrinted>1601-01-01T00:00:00Z</cp:lastPrinted>
  <dcterms:created xsi:type="dcterms:W3CDTF">2010-04-20T00:54:10Z</dcterms:created>
  <dcterms:modified xsi:type="dcterms:W3CDTF">2020-03-26T10:10:50Z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4</vt:i4>
  </property>
</Properties>
</file>