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60" r:id="rId5"/>
    <p:sldId id="261" r:id="rId6"/>
    <p:sldId id="259"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1" autoAdjust="0"/>
    <p:restoredTop sz="94660"/>
  </p:normalViewPr>
  <p:slideViewPr>
    <p:cSldViewPr snapToGrid="0">
      <p:cViewPr varScale="1">
        <p:scale>
          <a:sx n="103" d="100"/>
          <a:sy n="103" d="100"/>
        </p:scale>
        <p:origin x="150"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66417FC-E5BE-4E9A-B4F7-09046B518230}"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36F600-FCDB-4C45-BD45-AEA588F1BB6B}"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041296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66417FC-E5BE-4E9A-B4F7-09046B518230}"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3439729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66417FC-E5BE-4E9A-B4F7-09046B518230}"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2761752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66417FC-E5BE-4E9A-B4F7-09046B518230}"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645064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66417FC-E5BE-4E9A-B4F7-09046B518230}" type="datetimeFigureOut">
              <a:rPr lang="en-US" smtClean="0"/>
              <a:t>3/23/2020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1684006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66417FC-E5BE-4E9A-B4F7-09046B518230}" type="datetimeFigureOut">
              <a:rPr lang="en-US" smtClean="0"/>
              <a:t>3/23/2020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906833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6417FC-E5BE-4E9A-B4F7-09046B518230}" type="datetimeFigureOut">
              <a:rPr lang="en-US" smtClean="0"/>
              <a:t>3/23/2020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4117783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66417FC-E5BE-4E9A-B4F7-09046B518230}"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692955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66417FC-E5BE-4E9A-B4F7-09046B518230}"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2269689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fld id="{666417FC-E5BE-4E9A-B4F7-09046B518230}" type="datetimeFigureOut">
              <a:rPr lang="en-US" smtClean="0"/>
              <a:t>3/23/2020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1753128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66417FC-E5BE-4E9A-B4F7-09046B518230}"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19938122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66417FC-E5BE-4E9A-B4F7-09046B518230}"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36F600-FCDB-4C45-BD45-AEA588F1BB6B}"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0348940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66417FC-E5BE-4E9A-B4F7-09046B518230}"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20895659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66417FC-E5BE-4E9A-B4F7-09046B518230}"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36F600-FCDB-4C45-BD45-AEA588F1BB6B}"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0678215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66417FC-E5BE-4E9A-B4F7-09046B518230}"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33438304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66417FC-E5BE-4E9A-B4F7-09046B518230}"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6615244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66417FC-E5BE-4E9A-B4F7-09046B518230}"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36F600-FCDB-4C45-BD45-AEA588F1BB6B}" type="slidenum">
              <a:rPr lang="en-US" smtClean="0"/>
              <a:t>‹#›</a:t>
            </a:fld>
            <a:endParaRPr lang="en-US"/>
          </a:p>
        </p:txBody>
      </p:sp>
    </p:spTree>
    <p:extLst>
      <p:ext uri="{BB962C8B-B14F-4D97-AF65-F5344CB8AC3E}">
        <p14:creationId xmlns:p14="http://schemas.microsoft.com/office/powerpoint/2010/main" val="3901376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666417FC-E5BE-4E9A-B4F7-09046B518230}" type="datetimeFigureOut">
              <a:rPr lang="en-US" smtClean="0"/>
              <a:t>3/23/2020</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6136F600-FCDB-4C45-BD45-AEA588F1BB6B}" type="slidenum">
              <a:rPr lang="en-US" smtClean="0"/>
              <a:t>‹#›</a:t>
            </a:fld>
            <a:endParaRPr lang="en-US"/>
          </a:p>
        </p:txBody>
      </p:sp>
    </p:spTree>
    <p:extLst>
      <p:ext uri="{BB962C8B-B14F-4D97-AF65-F5344CB8AC3E}">
        <p14:creationId xmlns:p14="http://schemas.microsoft.com/office/powerpoint/2010/main" val="4015569291"/>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hyperlink" Target="https://ro.m.wikipedia.org/wiki/Termocuplu" TargetMode="External"/><Relationship Id="rId2" Type="http://schemas.openxmlformats.org/officeDocument/2006/relationships/hyperlink" Target="https://ro.m.wikipedia.org/wiki/Tensiune_electromotoare"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9672768" cy="2486609"/>
          </a:xfrm>
        </p:spPr>
        <p:txBody>
          <a:bodyPr/>
          <a:lstStyle/>
          <a:p>
            <a:r>
              <a:rPr lang="ro-RO" dirty="0" smtClean="0"/>
              <a:t>Efectele curentului electric</a:t>
            </a:r>
            <a:endParaRPr lang="en-US" dirty="0"/>
          </a:p>
        </p:txBody>
      </p:sp>
      <p:sp>
        <p:nvSpPr>
          <p:cNvPr id="3" name="Subtitle 2"/>
          <p:cNvSpPr>
            <a:spLocks noGrp="1"/>
          </p:cNvSpPr>
          <p:nvPr>
            <p:ph type="subTitle" idx="1"/>
          </p:nvPr>
        </p:nvSpPr>
        <p:spPr>
          <a:xfrm>
            <a:off x="7119257" y="3881190"/>
            <a:ext cx="4435118" cy="1947333"/>
          </a:xfrm>
        </p:spPr>
        <p:txBody>
          <a:bodyPr>
            <a:normAutofit/>
          </a:bodyPr>
          <a:lstStyle/>
          <a:p>
            <a:r>
              <a:rPr lang="ro-RO" sz="2400" dirty="0" smtClean="0"/>
              <a:t>Papadie Melissa Gabriela</a:t>
            </a:r>
          </a:p>
          <a:p>
            <a:r>
              <a:rPr lang="ro-RO" sz="2400" dirty="0"/>
              <a:t>	</a:t>
            </a:r>
            <a:r>
              <a:rPr lang="ro-RO" sz="2400" dirty="0" smtClean="0"/>
              <a:t>		clasa a X-a P</a:t>
            </a:r>
            <a:endParaRPr lang="en-US" sz="2400" dirty="0"/>
          </a:p>
        </p:txBody>
      </p:sp>
    </p:spTree>
    <p:extLst>
      <p:ext uri="{BB962C8B-B14F-4D97-AF65-F5344CB8AC3E}">
        <p14:creationId xmlns:p14="http://schemas.microsoft.com/office/powerpoint/2010/main" val="27835902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1" y="886408"/>
            <a:ext cx="10157959" cy="5107991"/>
          </a:xfrm>
        </p:spPr>
        <p:txBody>
          <a:bodyPr/>
          <a:lstStyle/>
          <a:p>
            <a:pPr algn="just"/>
            <a:r>
              <a:rPr lang="ro-RO" dirty="0" smtClean="0"/>
              <a:t>	</a:t>
            </a:r>
            <a:r>
              <a:rPr lang="ro-RO" cap="none" dirty="0" smtClean="0"/>
              <a:t>Efectele curentului electric sunt fenomene care au directă legătură cu prezența electricității ( curent / tensiune electrică). Ele sunt numeroase, fiind întâlnite și ca aplicații în anumite domenii tehnice.  </a:t>
            </a:r>
            <a:endParaRPr lang="en-US" dirty="0"/>
          </a:p>
        </p:txBody>
      </p:sp>
    </p:spTree>
    <p:extLst>
      <p:ext uri="{BB962C8B-B14F-4D97-AF65-F5344CB8AC3E}">
        <p14:creationId xmlns:p14="http://schemas.microsoft.com/office/powerpoint/2010/main" val="17126363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6138" y="391194"/>
            <a:ext cx="10652481" cy="5916300"/>
          </a:xfrm>
        </p:spPr>
        <p:txBody>
          <a:bodyPr>
            <a:normAutofit fontScale="90000"/>
          </a:bodyPr>
          <a:lstStyle/>
          <a:p>
            <a:pPr algn="just">
              <a:lnSpc>
                <a:spcPct val="150000"/>
              </a:lnSpc>
            </a:pPr>
            <a:r>
              <a:rPr lang="ro-RO" sz="4400" b="1" i="1" u="sng" dirty="0" smtClean="0"/>
              <a:t>EFECTUL TERMIC</a:t>
            </a:r>
            <a:r>
              <a:rPr lang="ro-RO" dirty="0" smtClean="0"/>
              <a:t>	</a:t>
            </a:r>
            <a:br>
              <a:rPr lang="ro-RO" dirty="0" smtClean="0"/>
            </a:br>
            <a:r>
              <a:rPr lang="ro-RO" dirty="0"/>
              <a:t>	</a:t>
            </a:r>
            <a:r>
              <a:rPr lang="ro-RO" dirty="0" smtClean="0"/>
              <a:t/>
            </a:r>
            <a:br>
              <a:rPr lang="ro-RO" dirty="0" smtClean="0"/>
            </a:br>
            <a:r>
              <a:rPr lang="ro-RO" dirty="0"/>
              <a:t>	</a:t>
            </a:r>
            <a:r>
              <a:rPr lang="ro-RO" cap="none" dirty="0" smtClean="0"/>
              <a:t>Efectul termic numit și Joule-Lenz este reprezentat de disipirea căldurii într-un conductor traversat de un curent electric.																	</a:t>
            </a:r>
            <a:br>
              <a:rPr lang="ro-RO" cap="none" dirty="0" smtClean="0"/>
            </a:br>
            <a:r>
              <a:rPr lang="ro-RO" cap="none" dirty="0" smtClean="0"/>
              <a:t> 	</a:t>
            </a:r>
            <a:br>
              <a:rPr lang="ro-RO" cap="none" dirty="0" smtClean="0"/>
            </a:br>
            <a:endParaRPr lang="en-US" dirty="0"/>
          </a:p>
        </p:txBody>
      </p:sp>
    </p:spTree>
    <p:extLst>
      <p:ext uri="{BB962C8B-B14F-4D97-AF65-F5344CB8AC3E}">
        <p14:creationId xmlns:p14="http://schemas.microsoft.com/office/powerpoint/2010/main" val="7294379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5535" y="1100320"/>
            <a:ext cx="9405257" cy="3023811"/>
          </a:xfrm>
        </p:spPr>
        <p:txBody>
          <a:bodyPr>
            <a:normAutofit fontScale="90000"/>
          </a:bodyPr>
          <a:lstStyle/>
          <a:p>
            <a:pPr algn="just">
              <a:lnSpc>
                <a:spcPct val="150000"/>
              </a:lnSpc>
            </a:pPr>
            <a:r>
              <a:rPr lang="ro-RO" sz="4400" b="1" i="1" u="sng" cap="none" dirty="0"/>
              <a:t>EFECTUL </a:t>
            </a:r>
            <a:r>
              <a:rPr lang="ro-RO" sz="4400" b="1" i="1" u="sng" cap="none" dirty="0" smtClean="0"/>
              <a:t>MAGNETIC</a:t>
            </a:r>
            <a:r>
              <a:rPr lang="ro-RO" cap="none" dirty="0" smtClean="0"/>
              <a:t>	</a:t>
            </a:r>
            <a:br>
              <a:rPr lang="ro-RO" cap="none" dirty="0" smtClean="0"/>
            </a:br>
            <a:r>
              <a:rPr lang="ro-RO" cap="none" dirty="0"/>
              <a:t>	</a:t>
            </a:r>
            <a:br>
              <a:rPr lang="ro-RO" cap="none" dirty="0"/>
            </a:br>
            <a:r>
              <a:rPr lang="ro-RO" cap="none" dirty="0"/>
              <a:t>	Constă în apariția unui câmp magnetic în jurul unui conductor parcurs de curentul electric.</a:t>
            </a:r>
            <a:endParaRPr lang="en-US" dirty="0"/>
          </a:p>
        </p:txBody>
      </p:sp>
      <p:pic>
        <p:nvPicPr>
          <p:cNvPr id="3" name="Imagine 5">
            <a:extLst>
              <a:ext uri="{FF2B5EF4-FFF2-40B4-BE49-F238E27FC236}">
                <a16:creationId xmlns:a16="http://schemas.microsoft.com/office/drawing/2014/main" xmlns="" id="{7531355D-BDE3-7A40-9AC2-3F96602C6CA8}"/>
              </a:ext>
            </a:extLst>
          </p:cNvPr>
          <p:cNvPicPr>
            <a:picLocks noChangeAspect="1"/>
          </p:cNvPicPr>
          <p:nvPr/>
        </p:nvPicPr>
        <p:blipFill>
          <a:blip r:embed="rId2"/>
          <a:stretch>
            <a:fillRect/>
          </a:stretch>
        </p:blipFill>
        <p:spPr>
          <a:xfrm>
            <a:off x="5563306" y="4124131"/>
            <a:ext cx="2498545" cy="2439694"/>
          </a:xfrm>
          <a:prstGeom prst="rect">
            <a:avLst/>
          </a:prstGeom>
        </p:spPr>
      </p:pic>
    </p:spTree>
    <p:extLst>
      <p:ext uri="{BB962C8B-B14F-4D97-AF65-F5344CB8AC3E}">
        <p14:creationId xmlns:p14="http://schemas.microsoft.com/office/powerpoint/2010/main" val="17130462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7232" y="867053"/>
            <a:ext cx="9122261" cy="5244497"/>
          </a:xfrm>
        </p:spPr>
        <p:txBody>
          <a:bodyPr>
            <a:normAutofit fontScale="90000"/>
          </a:bodyPr>
          <a:lstStyle/>
          <a:p>
            <a:pPr algn="just">
              <a:lnSpc>
                <a:spcPct val="150000"/>
              </a:lnSpc>
            </a:pPr>
            <a:r>
              <a:rPr lang="ro-RO" sz="4900" b="1" i="1" u="sng" dirty="0"/>
              <a:t>EFECTUL ELECTROCHIMIC</a:t>
            </a:r>
            <a:r>
              <a:rPr lang="ro-RO" dirty="0"/>
              <a:t>	</a:t>
            </a:r>
            <a:r>
              <a:rPr lang="ro-RO" dirty="0" smtClean="0"/>
              <a:t/>
            </a:r>
            <a:br>
              <a:rPr lang="ro-RO" dirty="0" smtClean="0"/>
            </a:br>
            <a:r>
              <a:rPr lang="ro-RO" dirty="0" smtClean="0"/>
              <a:t/>
            </a:r>
            <a:br>
              <a:rPr lang="ro-RO" dirty="0" smtClean="0"/>
            </a:br>
            <a:r>
              <a:rPr lang="ro-RO" dirty="0"/>
              <a:t>	</a:t>
            </a:r>
            <a:r>
              <a:rPr lang="ro-RO" cap="none" dirty="0"/>
              <a:t>Constă în apariția unor transformări chimice în substanțele lichide </a:t>
            </a:r>
            <a:r>
              <a:rPr lang="ro-RO" cap="none" dirty="0" smtClean="0"/>
              <a:t>conducătoare </a:t>
            </a:r>
            <a:r>
              <a:rPr lang="ro-RO" cap="none" dirty="0"/>
              <a:t>străbătute de curent electric și depunerea mase(m) de substanțe chimice la electrodul negativ</a:t>
            </a:r>
            <a:r>
              <a:rPr lang="ro-RO" cap="none" dirty="0" smtClean="0"/>
              <a:t>.																</a:t>
            </a:r>
            <a:r>
              <a:rPr lang="ro-RO" cap="none" dirty="0"/>
              <a:t/>
            </a:r>
            <a:br>
              <a:rPr lang="ro-RO" cap="none" dirty="0"/>
            </a:br>
            <a:endParaRPr lang="en-US" dirty="0"/>
          </a:p>
        </p:txBody>
      </p:sp>
    </p:spTree>
    <p:extLst>
      <p:ext uri="{BB962C8B-B14F-4D97-AF65-F5344CB8AC3E}">
        <p14:creationId xmlns:p14="http://schemas.microsoft.com/office/powerpoint/2010/main" val="36830011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6139" y="233266"/>
            <a:ext cx="6229772" cy="5878286"/>
          </a:xfrm>
        </p:spPr>
        <p:txBody>
          <a:bodyPr>
            <a:normAutofit fontScale="90000"/>
          </a:bodyPr>
          <a:lstStyle/>
          <a:p>
            <a:pPr algn="just">
              <a:lnSpc>
                <a:spcPct val="150000"/>
              </a:lnSpc>
            </a:pPr>
            <a:r>
              <a:rPr lang="ro-RO" cap="none" dirty="0"/>
              <a:t>	</a:t>
            </a:r>
            <a:br>
              <a:rPr lang="ro-RO" cap="none" dirty="0"/>
            </a:br>
            <a:r>
              <a:rPr lang="ro-RO" sz="4000" b="1" i="1" u="sng" cap="none" dirty="0"/>
              <a:t>EFECTUL </a:t>
            </a:r>
            <a:r>
              <a:rPr lang="ro-RO" sz="4000" b="1" i="1" u="sng" cap="none" dirty="0" smtClean="0"/>
              <a:t>FOTOELECTRIC</a:t>
            </a:r>
            <a:r>
              <a:rPr lang="ro-RO" cap="none" dirty="0"/>
              <a:t>	</a:t>
            </a:r>
            <a:r>
              <a:rPr lang="ro-RO" cap="none" dirty="0" smtClean="0"/>
              <a:t/>
            </a:r>
            <a:br>
              <a:rPr lang="ro-RO" cap="none" dirty="0" smtClean="0"/>
            </a:br>
            <a:r>
              <a:rPr lang="ro-RO" cap="none" dirty="0"/>
              <a:t/>
            </a:r>
            <a:br>
              <a:rPr lang="ro-RO" cap="none" dirty="0"/>
            </a:br>
            <a:r>
              <a:rPr lang="ro-RO" cap="none" dirty="0"/>
              <a:t>	</a:t>
            </a:r>
            <a:r>
              <a:rPr lang="ro-RO" sz="2700" cap="none" dirty="0" smtClean="0"/>
              <a:t>Energia purtată de radiația electromagnetică este de natură discretă sub formă de cuante de energie numite fotoni. Creșeterea energiei de vibrație a atomilor rețelei se asociază cu apariția în rețea a unor purtători de energie de vibrație numiți fotoni.</a:t>
            </a:r>
            <a:endParaRPr lang="en-US" sz="2700" dirty="0"/>
          </a:p>
        </p:txBody>
      </p:sp>
      <p:pic>
        <p:nvPicPr>
          <p:cNvPr id="3" name="Imagine 5">
            <a:extLst>
              <a:ext uri="{FF2B5EF4-FFF2-40B4-BE49-F238E27FC236}">
                <a16:creationId xmlns:a16="http://schemas.microsoft.com/office/drawing/2014/main" xmlns="" id="{193A60AF-A9C7-D241-8A7F-CA43741A370A}"/>
              </a:ext>
            </a:extLst>
          </p:cNvPr>
          <p:cNvPicPr>
            <a:picLocks noChangeAspect="1"/>
          </p:cNvPicPr>
          <p:nvPr/>
        </p:nvPicPr>
        <p:blipFill>
          <a:blip r:embed="rId2"/>
          <a:stretch>
            <a:fillRect/>
          </a:stretch>
        </p:blipFill>
        <p:spPr>
          <a:xfrm>
            <a:off x="7551610" y="2263097"/>
            <a:ext cx="4006262" cy="2821076"/>
          </a:xfrm>
          <a:prstGeom prst="rect">
            <a:avLst/>
          </a:prstGeom>
        </p:spPr>
      </p:pic>
    </p:spTree>
    <p:extLst>
      <p:ext uri="{BB962C8B-B14F-4D97-AF65-F5344CB8AC3E}">
        <p14:creationId xmlns:p14="http://schemas.microsoft.com/office/powerpoint/2010/main" val="2697305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7941" y="792409"/>
            <a:ext cx="9224899" cy="5468432"/>
          </a:xfrm>
        </p:spPr>
        <p:txBody>
          <a:bodyPr>
            <a:normAutofit fontScale="90000"/>
          </a:bodyPr>
          <a:lstStyle/>
          <a:p>
            <a:pPr marL="228600" lvl="0" indent="-228600" defTabSz="914400">
              <a:lnSpc>
                <a:spcPct val="120000"/>
              </a:lnSpc>
              <a:spcBef>
                <a:spcPts val="1000"/>
              </a:spcBef>
              <a:buSzPct val="125000"/>
              <a:buFont typeface="Arial" panose="020B0604020202020204" pitchFamily="34" charset="0"/>
              <a:buChar char="•"/>
            </a:pPr>
            <a:r>
              <a:rPr lang="ro-RO" b="1" i="1" u="sng" dirty="0" smtClean="0"/>
              <a:t>Efecte termoelectrice(Seebeck si peltier)</a:t>
            </a:r>
            <a:br>
              <a:rPr lang="ro-RO" b="1" i="1" u="sng" dirty="0" smtClean="0"/>
            </a:br>
            <a:r>
              <a:rPr lang="ro-RO" b="1" i="1" u="sng" dirty="0" smtClean="0"/>
              <a:t/>
            </a:r>
            <a:br>
              <a:rPr lang="ro-RO" b="1" i="1" u="sng" dirty="0" smtClean="0"/>
            </a:br>
            <a:r>
              <a:rPr lang="ro-RO" sz="1800" b="1" cap="none" dirty="0" smtClean="0">
                <a:ln>
                  <a:noFill/>
                </a:ln>
                <a:latin typeface="Tw Cen MT" panose="020B0602020104020603"/>
                <a:ea typeface="+mn-ea"/>
                <a:cs typeface="+mn-cs"/>
              </a:rPr>
              <a:t>Efectul seebeck</a:t>
            </a:r>
            <a:r>
              <a:rPr lang="ro-RO" sz="1800" cap="none" dirty="0" smtClean="0">
                <a:ln>
                  <a:noFill/>
                </a:ln>
                <a:latin typeface="Tw Cen MT" panose="020B0602020104020603"/>
                <a:ea typeface="+mn-ea"/>
                <a:cs typeface="+mn-cs"/>
              </a:rPr>
              <a:t/>
            </a:r>
            <a:br>
              <a:rPr lang="ro-RO" sz="1800" cap="none" dirty="0" smtClean="0">
                <a:ln>
                  <a:noFill/>
                </a:ln>
                <a:latin typeface="Tw Cen MT" panose="020B0602020104020603"/>
                <a:ea typeface="+mn-ea"/>
                <a:cs typeface="+mn-cs"/>
              </a:rPr>
            </a:br>
            <a:r>
              <a:rPr lang="ro-RO" sz="1800" cap="none" dirty="0" smtClean="0">
                <a:ln>
                  <a:noFill/>
                </a:ln>
                <a:latin typeface="-apple-system"/>
                <a:ea typeface="+mn-ea"/>
                <a:cs typeface="+mn-cs"/>
              </a:rPr>
              <a:t>Efectul Seebeck constă în apariția unei </a:t>
            </a:r>
            <a:r>
              <a:rPr lang="ro-RO" sz="1800" cap="none" dirty="0" smtClean="0">
                <a:ln>
                  <a:noFill/>
                </a:ln>
                <a:latin typeface="inherit"/>
                <a:ea typeface="+mn-ea"/>
                <a:cs typeface="+mn-cs"/>
                <a:hlinkClick r:id="rId2" tooltip="Tensiune electromotoare"/>
              </a:rPr>
              <a:t>tensiuni electromotoare</a:t>
            </a:r>
            <a:r>
              <a:rPr lang="ro-RO" sz="1800" cap="none" dirty="0" smtClean="0">
                <a:ln>
                  <a:noFill/>
                </a:ln>
                <a:latin typeface="-apple-system"/>
                <a:ea typeface="+mn-ea"/>
                <a:cs typeface="+mn-cs"/>
              </a:rPr>
              <a:t> într-un circuit format din două conductoare de natură diferită cu joncțiuni la capete, când cele două joncțiuni se află la temperaturi diferite.</a:t>
            </a:r>
            <a:br>
              <a:rPr lang="ro-RO" sz="1800" cap="none" dirty="0" smtClean="0">
                <a:ln>
                  <a:noFill/>
                </a:ln>
                <a:latin typeface="-apple-system"/>
                <a:ea typeface="+mn-ea"/>
                <a:cs typeface="+mn-cs"/>
              </a:rPr>
            </a:br>
            <a:r>
              <a:rPr lang="ro-RO" sz="1800" cap="none" dirty="0" smtClean="0">
                <a:ln>
                  <a:noFill/>
                </a:ln>
                <a:latin typeface="-apple-system"/>
                <a:ea typeface="+mn-ea"/>
                <a:cs typeface="+mn-cs"/>
              </a:rPr>
              <a:t>Pe baza acestui efect se realizează </a:t>
            </a:r>
            <a:r>
              <a:rPr lang="ro-RO" sz="1800" cap="none" dirty="0" smtClean="0">
                <a:ln>
                  <a:noFill/>
                </a:ln>
                <a:latin typeface="inherit"/>
                <a:ea typeface="+mn-ea"/>
                <a:cs typeface="+mn-cs"/>
                <a:hlinkClick r:id="rId3" tooltip="Termocuplu"/>
              </a:rPr>
              <a:t>termocupluri</a:t>
            </a:r>
            <a:r>
              <a:rPr lang="ro-RO" sz="1800" cap="none" dirty="0" smtClean="0">
                <a:ln>
                  <a:noFill/>
                </a:ln>
                <a:latin typeface="-apple-system"/>
                <a:ea typeface="+mn-ea"/>
                <a:cs typeface="+mn-cs"/>
              </a:rPr>
              <a:t> pentru măsurarea temperaturii.</a:t>
            </a:r>
            <a:br>
              <a:rPr lang="ro-RO" sz="1800" cap="none" dirty="0" smtClean="0">
                <a:ln>
                  <a:noFill/>
                </a:ln>
                <a:latin typeface="-apple-system"/>
                <a:ea typeface="+mn-ea"/>
                <a:cs typeface="+mn-cs"/>
              </a:rPr>
            </a:br>
            <a:r>
              <a:rPr lang="ro-RO" sz="1800" cap="none" dirty="0" smtClean="0">
                <a:ln>
                  <a:noFill/>
                </a:ln>
                <a:latin typeface="-apple-system"/>
                <a:ea typeface="+mn-ea"/>
                <a:cs typeface="+mn-cs"/>
              </a:rPr>
              <a:t/>
            </a:r>
            <a:br>
              <a:rPr lang="ro-RO" sz="1800" cap="none" dirty="0" smtClean="0">
                <a:ln>
                  <a:noFill/>
                </a:ln>
                <a:latin typeface="-apple-system"/>
                <a:ea typeface="+mn-ea"/>
                <a:cs typeface="+mn-cs"/>
              </a:rPr>
            </a:br>
            <a:r>
              <a:rPr lang="ro-RO" sz="1800" cap="none" dirty="0">
                <a:ln>
                  <a:noFill/>
                </a:ln>
                <a:solidFill>
                  <a:prstClr val="white"/>
                </a:solidFill>
                <a:latin typeface="Tw Cen MT" panose="020B0602020104020603"/>
                <a:ea typeface="+mn-ea"/>
                <a:cs typeface="+mn-cs"/>
              </a:rPr>
              <a:t>Efectul peltier</a:t>
            </a:r>
            <a:br>
              <a:rPr lang="ro-RO" sz="1800" cap="none" dirty="0">
                <a:ln>
                  <a:noFill/>
                </a:ln>
                <a:solidFill>
                  <a:prstClr val="white"/>
                </a:solidFill>
                <a:latin typeface="Tw Cen MT" panose="020B0602020104020603"/>
                <a:ea typeface="+mn-ea"/>
                <a:cs typeface="+mn-cs"/>
              </a:rPr>
            </a:br>
            <a:r>
              <a:rPr lang="ro-RO" sz="1800" cap="none" dirty="0">
                <a:ln>
                  <a:noFill/>
                </a:ln>
                <a:latin typeface="-apple-system"/>
                <a:ea typeface="+mn-ea"/>
                <a:cs typeface="+mn-cs"/>
              </a:rPr>
              <a:t>Fenomenul invers este efectul Peltier,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a:t>
            </a:r>
            <a:br>
              <a:rPr lang="ro-RO" sz="1800" cap="none" dirty="0">
                <a:ln>
                  <a:noFill/>
                </a:ln>
                <a:latin typeface="-apple-system"/>
                <a:ea typeface="+mn-ea"/>
                <a:cs typeface="+mn-cs"/>
              </a:rPr>
            </a:br>
            <a:r>
              <a:rPr lang="ro-RO" sz="1800" cap="none" dirty="0">
                <a:ln>
                  <a:noFill/>
                </a:ln>
                <a:latin typeface="-apple-system"/>
                <a:ea typeface="+mn-ea"/>
                <a:cs typeface="+mn-cs"/>
              </a:rPr>
              <a:t>Dacă prin joncțiune trece un curent electric cu semnul de la cupru la fier, electronii din zona de contact capătă energie cinetică suplimentară și temperatura joncțiunii crește; la trecerea unui curent în sens invers, temperatura joncțiunii scade.</a:t>
            </a:r>
            <a:br>
              <a:rPr lang="ro-RO" sz="1800" cap="none" dirty="0">
                <a:ln>
                  <a:noFill/>
                </a:ln>
                <a:latin typeface="-apple-system"/>
                <a:ea typeface="+mn-ea"/>
                <a:cs typeface="+mn-cs"/>
              </a:rPr>
            </a:br>
            <a:r>
              <a:rPr lang="ro-RO" sz="1800" cap="none" dirty="0">
                <a:ln>
                  <a:noFill/>
                </a:ln>
                <a:latin typeface="-apple-system"/>
                <a:ea typeface="+mn-ea"/>
                <a:cs typeface="+mn-cs"/>
              </a:rPr>
              <a:t>Dacă într-un circuit electric cu două joncțiuni ca cele de mai sus, circulă un curent electric cu sens adecvat, se poate realiza un transport de căldură de la joncțiunea mai rece la joncțiunea mai caldă. Efectul Peltier este folosit la realizarea minifrigiderelor.</a:t>
            </a:r>
            <a:br>
              <a:rPr lang="ro-RO" sz="1800" cap="none" dirty="0">
                <a:ln>
                  <a:noFill/>
                </a:ln>
                <a:latin typeface="-apple-system"/>
                <a:ea typeface="+mn-ea"/>
                <a:cs typeface="+mn-cs"/>
              </a:rPr>
            </a:br>
            <a:endParaRPr lang="en-US" sz="1800" b="1" i="1" u="sng" dirty="0"/>
          </a:p>
        </p:txBody>
      </p:sp>
    </p:spTree>
    <p:extLst>
      <p:ext uri="{BB962C8B-B14F-4D97-AF65-F5344CB8AC3E}">
        <p14:creationId xmlns:p14="http://schemas.microsoft.com/office/powerpoint/2010/main" val="137748627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55</TotalTime>
  <Words>17</Words>
  <Application>Microsoft Office PowerPoint</Application>
  <PresentationFormat>Widescreen</PresentationFormat>
  <Paragraphs>9</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-apple-system</vt:lpstr>
      <vt:lpstr>Arial</vt:lpstr>
      <vt:lpstr>Century Gothic</vt:lpstr>
      <vt:lpstr>inherit</vt:lpstr>
      <vt:lpstr>Tw Cen MT</vt:lpstr>
      <vt:lpstr>Wingdings 3</vt:lpstr>
      <vt:lpstr>Slice</vt:lpstr>
      <vt:lpstr>Efectele curentului electric</vt:lpstr>
      <vt:lpstr> Efectele curentului electric sunt fenomene care au directă legătură cu prezența electricității ( curent / tensiune electrică). Ele sunt numeroase, fiind întâlnite și ca aplicații în anumite domenii tehnice.  </vt:lpstr>
      <vt:lpstr>EFECTUL TERMIC     Efectul termic numit și Joule-Lenz este reprezentat de disipirea căldurii într-un conductor traversat de un curent electric.                     </vt:lpstr>
      <vt:lpstr>EFECTUL MAGNETIC     Constă în apariția unui câmp magnetic în jurul unui conductor parcurs de curentul electric.</vt:lpstr>
      <vt:lpstr>EFECTUL ELECTROCHIMIC    Constă în apariția unor transformări chimice în substanțele lichide conducătoare străbătute de curent electric și depunerea mase(m) de substanțe chimice la electrodul negativ.                 </vt:lpstr>
      <vt:lpstr>  EFECTUL FOTOELECTRIC    Energia purtată de radiația electromagnetică este de natură discretă sub formă de cuante de energie numite fotoni. Creșeterea energiei de vibrație a atomilor rețelei se asociază cu apariția în rețea a unor purtători de energie de vibrație numiți fotoni.</vt:lpstr>
      <vt:lpstr>Efecte termoelectrice(Seebeck si peltier)  Efectul seebeck Efectul Seebeck constă în apariția unei tensiuni electromotoare într-un circuit format din două conductoare de natură diferită cu joncțiuni la capete, când cele două joncțiuni se află la temperaturi diferite. Pe baza acestui efect se realizează termocupluri pentru măsurarea temperaturii.  Efectul peltier Fenomenul invers este efectul Peltier,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 Dacă prin joncțiune trece un curent electric cu semnul de la cupru la fier, electronii din zona de contact capătă energie cinetică suplimentară și temperatura joncțiunii crește; la trecerea unui curent în sens invers, temperatura joncțiunii scade. Dacă într-un circuit electric cu două joncțiuni ca cele de mai sus, circulă un curent electric cu sens adecvat, se poate realiza un transport de căldură de la joncțiunea mai rece la joncțiunea mai caldă. Efectul Peltier este folosit la realizarea minifrigiderelor.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Efectele curentului electric</dc:title>
  <dc:creator>User</dc:creator>
  <cp:lastModifiedBy>User</cp:lastModifiedBy>
  <cp:revision>9</cp:revision>
  <dcterms:created xsi:type="dcterms:W3CDTF">2020-03-23T07:05:53Z</dcterms:created>
  <dcterms:modified xsi:type="dcterms:W3CDTF">2020-03-23T12:23:14Z</dcterms:modified>
</cp:coreProperties>
</file>