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78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3C026-15D3-4DDA-8F7D-4BDD4FD53F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029542-9278-4B2F-B417-0425ECE1A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0F2A9-2581-4652-81D3-F2F59D1C5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40B2F-B858-41C0-AFF1-9FAEF2EE5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45350-B963-4248-85DA-288EBAECA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28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99417-F161-4177-ACF7-5BE2DD0B0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17209-A76D-4844-A1A5-F9288E1A94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76FC7-DB57-468E-8046-738F1F53B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C8740-C548-4873-A264-45FCF4491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965220-BA6E-4187-888B-B6875D1A0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448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08154-F2DD-4CA3-9FBB-8A301970E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B0CAEA-EF25-4CA3-89A1-DD96FA4DE2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5C55D-5CFD-473B-85EC-3DFD37932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5767D-46D4-40E1-8863-B31E4CD97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8321E4-E63B-4577-9EA8-3974F8B10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7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FCA99-937A-4680-A76C-6C44FC534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45D22-4764-4CF4-9130-3B48008027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818D65-DA2D-4523-A47B-7D9356E7B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B4AE14-1820-4A48-BAE4-DE1AB53F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9406D3-1B5A-457B-98E2-3BBF6BFB5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A46D29-6CDD-4A70-90E7-8FF774015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509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089F4-60E4-44D7-80F3-CED74B23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2245B-E020-4903-86E8-A0A05CD56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04B164-0C7A-479C-8658-C54A83DD4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3172C6-02D8-4B5A-8FAD-35B1A539A6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7EF213-AC7B-403D-84B5-D2941F401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278F36-5544-4F8D-BCDD-E2C3540CC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52D08B-550B-4E9A-823E-27F87E43C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FCCD22-FAD5-4F0C-8EB0-41882F526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737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9229D-F2D6-4FEA-89FC-C3A01E987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2795BB-D50A-4161-B4F2-EEAD570E7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3B0151-D927-4C91-BAE1-5B98562E6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11D1A5-4372-43E4-9140-430E338FA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113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3606B6-C205-48D4-B9C0-00883BDE5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8A6D03-89A0-4C26-90AD-F090CB5B7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C231E3-2477-4145-96F4-AE0BEFB1C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74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1AA8D-9B17-4373-91EA-26B24FD8A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9794F-BA54-40A6-9CF9-F851EAA4E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804B27-5E3F-4B4C-A0DF-C530315E6D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0D1D6-A0DC-4D3C-A3F8-4CD49251C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CA54CC-5F49-4FF6-A442-E9DA560DB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2533B7-B1C8-400E-A192-0536530F5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651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3DFC1-157B-4606-A773-29AC70A37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2D610B-60A7-4718-997E-8834BF2A6E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1A1F85-7C23-4F5F-A331-60FC442FC5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FB04F-0550-4BCA-9C7B-AB3CB4602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74960-0DAB-4DEF-8977-A33468E75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B6234B-0A3E-4D36-A167-3825F043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91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D2739-24BE-451D-954E-018AAB352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40A352-BA0B-4247-AA51-C12E49A9C2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C8EBA-71C8-4D91-97EC-0C3C354D7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8AC01-1652-4EFF-8F02-165F52078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C43BFF-9551-4857-A9C0-CADBE002B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1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D1A3E4-19CF-4C40-84E4-368CB9243A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4B64C9-683D-4984-9D31-5D43439D3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07D28-96F5-497A-950B-BC38A66B5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09413-54BB-4C27-9D78-71F22E40C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90450-3C28-478F-9DCC-69969D99C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488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8F3BAF-C81B-488E-90F3-9D9EF58C8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F205C-D021-4D8C-B07E-CB474CD0C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59A328-9E86-40E2-8AF5-93510744E1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420DB-92D0-47D9-8D90-6EF161936D04}" type="datetimeFigureOut">
              <a:rPr lang="en-US" smtClean="0"/>
              <a:t>3/25/2020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7B1B0-3FA1-4A34-873F-331161880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FBC657-B9F2-4ABF-BFA2-49BDE76B3D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B37FE-01A7-4185-815E-59AB7228F5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2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78E5C-D49D-4B13-ACA7-A7B70E22FA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Proteine</a:t>
            </a:r>
            <a:endParaRPr lang="en-US" sz="7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B50CB6-7C3F-41D9-8465-121E6EE13B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Ioana</a:t>
            </a:r>
            <a:r>
              <a:rPr lang="en-US" sz="2800" dirty="0"/>
              <a:t> Fr</a:t>
            </a:r>
            <a:r>
              <a:rPr lang="ro-RO" sz="2800" dirty="0"/>
              <a:t>âncu</a:t>
            </a:r>
          </a:p>
          <a:p>
            <a:r>
              <a:rPr lang="ro-RO" sz="2800" dirty="0"/>
              <a:t>Clasa a10-a 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27473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31FEA-8695-4B35-BB0F-8C619FCA8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2701D-F543-4ED6-93FB-BEEAE056A8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 err="1"/>
              <a:t>Proteinele</a:t>
            </a:r>
            <a:r>
              <a:rPr lang="en-US" dirty="0"/>
              <a:t> sunt </a:t>
            </a:r>
            <a:r>
              <a:rPr lang="en-US" dirty="0" err="1"/>
              <a:t>substanțe</a:t>
            </a:r>
            <a:r>
              <a:rPr lang="en-US" dirty="0"/>
              <a:t> </a:t>
            </a:r>
            <a:r>
              <a:rPr lang="en-US" dirty="0" err="1"/>
              <a:t>organice</a:t>
            </a:r>
            <a:r>
              <a:rPr lang="en-US" dirty="0"/>
              <a:t> </a:t>
            </a:r>
            <a:r>
              <a:rPr lang="en-US" dirty="0" err="1"/>
              <a:t>macromoleculare</a:t>
            </a:r>
            <a:r>
              <a:rPr lang="en-US" dirty="0"/>
              <a:t> </a:t>
            </a:r>
            <a:r>
              <a:rPr lang="en-US" dirty="0" err="1"/>
              <a:t>formate</a:t>
            </a:r>
            <a:r>
              <a:rPr lang="en-US" dirty="0"/>
              <a:t> din </a:t>
            </a:r>
            <a:r>
              <a:rPr lang="en-US" dirty="0" err="1"/>
              <a:t>lanțuri</a:t>
            </a:r>
            <a:r>
              <a:rPr lang="en-US" dirty="0"/>
              <a:t> simple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complexe</a:t>
            </a:r>
            <a:r>
              <a:rPr lang="en-US" dirty="0"/>
              <a:t> de </a:t>
            </a:r>
            <a:r>
              <a:rPr lang="en-US" dirty="0" err="1"/>
              <a:t>aminoacizi</a:t>
            </a:r>
            <a:r>
              <a:rPr lang="en-US" dirty="0"/>
              <a:t>; </a:t>
            </a:r>
            <a:r>
              <a:rPr lang="en-US" dirty="0" err="1"/>
              <a:t>ele</a:t>
            </a:r>
            <a:r>
              <a:rPr lang="en-US" dirty="0"/>
              <a:t> sunt </a:t>
            </a:r>
            <a:r>
              <a:rPr lang="en-US" dirty="0" err="1"/>
              <a:t>prezente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celulele</a:t>
            </a:r>
            <a:r>
              <a:rPr lang="en-US" dirty="0"/>
              <a:t> </a:t>
            </a:r>
            <a:r>
              <a:rPr lang="en-US" dirty="0" err="1"/>
              <a:t>tuturor</a:t>
            </a:r>
            <a:r>
              <a:rPr lang="en-US" dirty="0"/>
              <a:t> </a:t>
            </a:r>
            <a:r>
              <a:rPr lang="en-US" dirty="0" err="1"/>
              <a:t>organismelor</a:t>
            </a:r>
            <a:r>
              <a:rPr lang="en-US" dirty="0"/>
              <a:t> vii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proporție</a:t>
            </a:r>
            <a:r>
              <a:rPr lang="en-US" dirty="0"/>
              <a:t> de </a:t>
            </a:r>
            <a:r>
              <a:rPr lang="en-US" dirty="0" err="1"/>
              <a:t>peste</a:t>
            </a:r>
            <a:r>
              <a:rPr lang="en-US" dirty="0"/>
              <a:t> 50% din </a:t>
            </a:r>
            <a:r>
              <a:rPr lang="en-US" dirty="0" err="1"/>
              <a:t>greutatea</a:t>
            </a:r>
            <a:r>
              <a:rPr lang="en-US" dirty="0"/>
              <a:t> </a:t>
            </a:r>
            <a:r>
              <a:rPr lang="en-US" dirty="0" err="1"/>
              <a:t>uscată</a:t>
            </a:r>
            <a:r>
              <a:rPr lang="en-US" dirty="0"/>
              <a:t>.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proteinele</a:t>
            </a:r>
            <a:r>
              <a:rPr lang="en-US" dirty="0"/>
              <a:t> sunt </a:t>
            </a:r>
            <a:r>
              <a:rPr lang="en-US" dirty="0" err="1"/>
              <a:t>polimeri</a:t>
            </a:r>
            <a:r>
              <a:rPr lang="en-US" dirty="0"/>
              <a:t> ai </a:t>
            </a:r>
            <a:r>
              <a:rPr lang="en-US" dirty="0" err="1"/>
              <a:t>aminoacizilor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care </a:t>
            </a:r>
            <a:r>
              <a:rPr lang="en-US" dirty="0" err="1"/>
              <a:t>secvența</a:t>
            </a:r>
            <a:r>
              <a:rPr lang="en-US" dirty="0"/>
              <a:t> </a:t>
            </a:r>
            <a:r>
              <a:rPr lang="en-US" dirty="0" err="1"/>
              <a:t>acestora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codificată</a:t>
            </a:r>
            <a:r>
              <a:rPr lang="en-US" dirty="0"/>
              <a:t> de </a:t>
            </a:r>
            <a:r>
              <a:rPr lang="en-US" dirty="0" err="1"/>
              <a:t>către</a:t>
            </a:r>
            <a:r>
              <a:rPr lang="en-US" dirty="0"/>
              <a:t> o </a:t>
            </a:r>
            <a:r>
              <a:rPr lang="en-US" dirty="0" err="1"/>
              <a:t>genă</a:t>
            </a:r>
            <a:r>
              <a:rPr lang="en-US" dirty="0"/>
              <a:t>. </a:t>
            </a:r>
            <a:r>
              <a:rPr lang="en-US" dirty="0" err="1"/>
              <a:t>Fiecare</a:t>
            </a:r>
            <a:r>
              <a:rPr lang="en-US" dirty="0"/>
              <a:t> </a:t>
            </a:r>
            <a:r>
              <a:rPr lang="en-US" dirty="0" err="1"/>
              <a:t>proteină</a:t>
            </a:r>
            <a:r>
              <a:rPr lang="en-US" dirty="0"/>
              <a:t> are </a:t>
            </a:r>
            <a:r>
              <a:rPr lang="en-US" dirty="0" err="1"/>
              <a:t>secvența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unică</a:t>
            </a:r>
            <a:r>
              <a:rPr lang="en-US" dirty="0"/>
              <a:t> de </a:t>
            </a:r>
            <a:r>
              <a:rPr lang="en-US" dirty="0" err="1"/>
              <a:t>aminoacizi</a:t>
            </a:r>
            <a:r>
              <a:rPr lang="en-US" dirty="0"/>
              <a:t>, </a:t>
            </a:r>
            <a:r>
              <a:rPr lang="en-US" dirty="0" err="1"/>
              <a:t>determinată</a:t>
            </a:r>
            <a:r>
              <a:rPr lang="en-US" dirty="0"/>
              <a:t> de </a:t>
            </a:r>
            <a:r>
              <a:rPr lang="en-US" dirty="0" err="1"/>
              <a:t>secvența</a:t>
            </a:r>
            <a:r>
              <a:rPr lang="en-US" dirty="0"/>
              <a:t> </a:t>
            </a:r>
            <a:r>
              <a:rPr lang="en-US" dirty="0" err="1"/>
              <a:t>nucleotidică</a:t>
            </a:r>
            <a:r>
              <a:rPr lang="en-US" dirty="0"/>
              <a:t> a </a:t>
            </a:r>
            <a:r>
              <a:rPr lang="en-US" dirty="0" err="1"/>
              <a:t>genei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56640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45295-5D93-4982-B4A0-1A9BD4147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Proprietăți</a:t>
            </a:r>
            <a:r>
              <a:rPr lang="en-US" dirty="0"/>
              <a:t> </a:t>
            </a:r>
            <a:r>
              <a:rPr lang="en-US" dirty="0" err="1"/>
              <a:t>fizico-chimice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CD8A0-706D-429D-9448-136C093809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 dirty="0" err="1"/>
              <a:t>Masă</a:t>
            </a:r>
            <a:r>
              <a:rPr lang="en-US" b="1" dirty="0"/>
              <a:t> </a:t>
            </a:r>
            <a:r>
              <a:rPr lang="en-US" b="1" dirty="0" err="1"/>
              <a:t>moleculară</a:t>
            </a:r>
            <a:endParaRPr lang="ro-RO" b="1" dirty="0"/>
          </a:p>
          <a:p>
            <a:pPr marL="0" indent="0" algn="just">
              <a:buNone/>
            </a:pPr>
            <a:r>
              <a:rPr lang="ro-RO" dirty="0"/>
              <a:t>	</a:t>
            </a:r>
          </a:p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 err="1"/>
              <a:t>Datorită</a:t>
            </a:r>
            <a:r>
              <a:rPr lang="en-US" dirty="0"/>
              <a:t> </a:t>
            </a:r>
            <a:r>
              <a:rPr lang="en-US" dirty="0" err="1"/>
              <a:t>formării</a:t>
            </a:r>
            <a:r>
              <a:rPr lang="en-US" dirty="0"/>
              <a:t> </a:t>
            </a:r>
            <a:r>
              <a:rPr lang="en-US" dirty="0" err="1"/>
              <a:t>aproape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exclusivitate</a:t>
            </a:r>
            <a:r>
              <a:rPr lang="en-US" dirty="0"/>
              <a:t> din </a:t>
            </a:r>
            <a:r>
              <a:rPr lang="en-US" dirty="0" err="1"/>
              <a:t>aminoacizi</a:t>
            </a:r>
            <a:r>
              <a:rPr lang="en-US" dirty="0"/>
              <a:t>, </a:t>
            </a:r>
            <a:r>
              <a:rPr lang="en-US" dirty="0" err="1"/>
              <a:t>putem</a:t>
            </a:r>
            <a:r>
              <a:rPr lang="en-US" dirty="0"/>
              <a:t> </a:t>
            </a:r>
            <a:r>
              <a:rPr lang="en-US" dirty="0" err="1"/>
              <a:t>considera</a:t>
            </a:r>
            <a:r>
              <a:rPr lang="en-US" dirty="0"/>
              <a:t> </a:t>
            </a:r>
            <a:r>
              <a:rPr lang="en-US" dirty="0" err="1"/>
              <a:t>proteinele</a:t>
            </a:r>
            <a:r>
              <a:rPr lang="en-US" dirty="0"/>
              <a:t> ca </a:t>
            </a:r>
            <a:r>
              <a:rPr lang="en-US" dirty="0" err="1"/>
              <a:t>fiind</a:t>
            </a:r>
            <a:r>
              <a:rPr lang="en-US" dirty="0"/>
              <a:t> de </a:t>
            </a:r>
            <a:r>
              <a:rPr lang="en-US" dirty="0" err="1"/>
              <a:t>fapt</a:t>
            </a:r>
            <a:r>
              <a:rPr lang="en-US" dirty="0"/>
              <a:t> </a:t>
            </a:r>
            <a:r>
              <a:rPr lang="en-US" dirty="0" err="1"/>
              <a:t>niște</a:t>
            </a:r>
            <a:r>
              <a:rPr lang="en-US" dirty="0"/>
              <a:t> </a:t>
            </a:r>
            <a:r>
              <a:rPr lang="en-US" dirty="0" err="1"/>
              <a:t>polipeptide</a:t>
            </a:r>
            <a:r>
              <a:rPr lang="en-US" dirty="0"/>
              <a:t>, cu </a:t>
            </a:r>
            <a:r>
              <a:rPr lang="en-US" dirty="0" err="1"/>
              <a:t>masă</a:t>
            </a:r>
            <a:r>
              <a:rPr lang="en-US" dirty="0"/>
              <a:t> </a:t>
            </a:r>
            <a:r>
              <a:rPr lang="en-US" dirty="0" err="1"/>
              <a:t>moleculară</a:t>
            </a:r>
            <a:r>
              <a:rPr lang="en-US" dirty="0"/>
              <a:t> </a:t>
            </a:r>
            <a:r>
              <a:rPr lang="en-US" dirty="0" err="1"/>
              <a:t>foarte</a:t>
            </a:r>
            <a:r>
              <a:rPr lang="en-US" dirty="0"/>
              <a:t> mare, </a:t>
            </a:r>
            <a:r>
              <a:rPr lang="en-US" dirty="0" err="1"/>
              <a:t>între</a:t>
            </a:r>
            <a:r>
              <a:rPr lang="en-US" dirty="0"/>
              <a:t> 10.000 </a:t>
            </a:r>
            <a:r>
              <a:rPr lang="en-US" dirty="0" err="1"/>
              <a:t>și</a:t>
            </a:r>
            <a:r>
              <a:rPr lang="en-US" dirty="0"/>
              <a:t> 60.000.000. Masa </a:t>
            </a:r>
            <a:r>
              <a:rPr lang="en-US" dirty="0" err="1"/>
              <a:t>moleculară</a:t>
            </a:r>
            <a:r>
              <a:rPr lang="en-US" dirty="0"/>
              <a:t> se </a:t>
            </a:r>
            <a:r>
              <a:rPr lang="en-US" dirty="0" err="1"/>
              <a:t>determină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, </a:t>
            </a:r>
            <a:r>
              <a:rPr lang="en-US" dirty="0" err="1"/>
              <a:t>mai</a:t>
            </a:r>
            <a:r>
              <a:rPr lang="en-US" dirty="0"/>
              <a:t> ales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cazul</a:t>
            </a:r>
            <a:r>
              <a:rPr lang="en-US" dirty="0"/>
              <a:t> </a:t>
            </a:r>
            <a:r>
              <a:rPr lang="en-US" dirty="0" err="1"/>
              <a:t>proteinelor</a:t>
            </a:r>
            <a:r>
              <a:rPr lang="en-US" dirty="0"/>
              <a:t> cu masa </a:t>
            </a:r>
            <a:r>
              <a:rPr lang="en-US" dirty="0" err="1"/>
              <a:t>moleculară</a:t>
            </a:r>
            <a:r>
              <a:rPr lang="en-US" dirty="0"/>
              <a:t> </a:t>
            </a:r>
            <a:r>
              <a:rPr lang="en-US" dirty="0" err="1"/>
              <a:t>foarte</a:t>
            </a:r>
            <a:r>
              <a:rPr lang="en-US" dirty="0"/>
              <a:t> mare ca de </a:t>
            </a:r>
            <a:r>
              <a:rPr lang="en-US" dirty="0" err="1"/>
              <a:t>exemplu</a:t>
            </a:r>
            <a:r>
              <a:rPr lang="en-US" dirty="0"/>
              <a:t> </a:t>
            </a:r>
            <a:r>
              <a:rPr lang="en-US" i="1" dirty="0" err="1"/>
              <a:t>proteina</a:t>
            </a:r>
            <a:r>
              <a:rPr lang="en-US" i="1" dirty="0"/>
              <a:t> C </a:t>
            </a:r>
            <a:r>
              <a:rPr lang="en-US" i="1" dirty="0" err="1"/>
              <a:t>reactivă</a:t>
            </a:r>
            <a:r>
              <a:rPr lang="en-US" dirty="0"/>
              <a:t>. Masa </a:t>
            </a:r>
            <a:r>
              <a:rPr lang="en-US" dirty="0" err="1"/>
              <a:t>moleculară</a:t>
            </a:r>
            <a:r>
              <a:rPr lang="en-US" dirty="0"/>
              <a:t> a </a:t>
            </a:r>
            <a:r>
              <a:rPr lang="en-US" dirty="0" err="1"/>
              <a:t>diferitelor</a:t>
            </a:r>
            <a:r>
              <a:rPr lang="en-US" dirty="0"/>
              <a:t> </a:t>
            </a:r>
            <a:r>
              <a:rPr lang="en-US" dirty="0" err="1"/>
              <a:t>proteine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238DECA-6040-429A-B17C-F0DE48C56B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/>
              <a:t> </a:t>
            </a:r>
            <a:r>
              <a:rPr lang="ro-RO" dirty="0"/>
              <a:t>	</a:t>
            </a:r>
            <a:r>
              <a:rPr lang="en-US" dirty="0" err="1"/>
              <a:t>Aceste</a:t>
            </a:r>
            <a:r>
              <a:rPr lang="en-US" dirty="0"/>
              <a:t> molecule de </a:t>
            </a:r>
            <a:r>
              <a:rPr lang="en-US" dirty="0" err="1"/>
              <a:t>bază</a:t>
            </a:r>
            <a:r>
              <a:rPr lang="en-US" dirty="0"/>
              <a:t> s-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putea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între</a:t>
            </a:r>
            <a:r>
              <a:rPr lang="en-US" dirty="0"/>
              <a:t> </a:t>
            </a:r>
            <a:r>
              <a:rPr lang="en-US" dirty="0" err="1"/>
              <a:t>ele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așa</a:t>
            </a:r>
            <a:r>
              <a:rPr lang="en-US" dirty="0"/>
              <a:t> </a:t>
            </a:r>
            <a:r>
              <a:rPr lang="en-US" dirty="0" err="1"/>
              <a:t>numitele</a:t>
            </a:r>
            <a:r>
              <a:rPr lang="en-US" dirty="0"/>
              <a:t> </a:t>
            </a:r>
            <a:r>
              <a:rPr lang="en-US" dirty="0" err="1"/>
              <a:t>valențe</a:t>
            </a:r>
            <a:r>
              <a:rPr lang="en-US" dirty="0"/>
              <a:t> </a:t>
            </a:r>
            <a:r>
              <a:rPr lang="en-US" dirty="0" err="1"/>
              <a:t>reziduale</a:t>
            </a:r>
            <a:r>
              <a:rPr lang="en-US" dirty="0"/>
              <a:t>, </a:t>
            </a:r>
            <a:r>
              <a:rPr lang="en-US" dirty="0" err="1"/>
              <a:t>ducând</a:t>
            </a:r>
            <a:r>
              <a:rPr lang="en-US" dirty="0"/>
              <a:t> la </a:t>
            </a:r>
            <a:r>
              <a:rPr lang="en-US" dirty="0" err="1"/>
              <a:t>formarea</a:t>
            </a:r>
            <a:r>
              <a:rPr lang="en-US" dirty="0"/>
              <a:t> de </a:t>
            </a:r>
            <a:r>
              <a:rPr lang="en-US" dirty="0" err="1"/>
              <a:t>agregate</a:t>
            </a:r>
            <a:r>
              <a:rPr lang="en-US" dirty="0"/>
              <a:t> </a:t>
            </a:r>
            <a:r>
              <a:rPr lang="en-US" dirty="0" err="1"/>
              <a:t>moleculare</a:t>
            </a:r>
            <a:r>
              <a:rPr lang="en-US" dirty="0"/>
              <a:t>.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are loc </a:t>
            </a:r>
            <a:r>
              <a:rPr lang="en-US" dirty="0" err="1"/>
              <a:t>ruperea</a:t>
            </a:r>
            <a:r>
              <a:rPr lang="en-US" dirty="0"/>
              <a:t> </a:t>
            </a:r>
            <a:r>
              <a:rPr lang="en-US" dirty="0" err="1"/>
              <a:t>acestor</a:t>
            </a:r>
            <a:r>
              <a:rPr lang="en-US" dirty="0"/>
              <a:t> </a:t>
            </a:r>
            <a:r>
              <a:rPr lang="en-US" dirty="0" err="1"/>
              <a:t>valențe</a:t>
            </a:r>
            <a:r>
              <a:rPr lang="en-US" dirty="0"/>
              <a:t> </a:t>
            </a:r>
            <a:r>
              <a:rPr lang="en-US" dirty="0" err="1"/>
              <a:t>reziduale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avea</a:t>
            </a:r>
            <a:r>
              <a:rPr lang="en-US" dirty="0"/>
              <a:t> loc </a:t>
            </a:r>
            <a:r>
              <a:rPr lang="en-US" dirty="0" err="1"/>
              <a:t>doar</a:t>
            </a:r>
            <a:r>
              <a:rPr lang="en-US" dirty="0"/>
              <a:t> </a:t>
            </a:r>
            <a:r>
              <a:rPr lang="en-US" dirty="0" err="1"/>
              <a:t>modificarea</a:t>
            </a:r>
            <a:r>
              <a:rPr lang="en-US" dirty="0"/>
              <a:t> </a:t>
            </a:r>
            <a:r>
              <a:rPr lang="en-US" dirty="0" err="1"/>
              <a:t>proprietăților</a:t>
            </a:r>
            <a:r>
              <a:rPr lang="en-US" dirty="0"/>
              <a:t> </a:t>
            </a:r>
            <a:r>
              <a:rPr lang="en-US" dirty="0" err="1"/>
              <a:t>fizice</a:t>
            </a:r>
            <a:r>
              <a:rPr lang="en-US" dirty="0"/>
              <a:t> ale </a:t>
            </a:r>
            <a:r>
              <a:rPr lang="en-US" dirty="0" err="1"/>
              <a:t>proteinelor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timp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are loc </a:t>
            </a:r>
            <a:r>
              <a:rPr lang="en-US" dirty="0" err="1"/>
              <a:t>ruperea</a:t>
            </a:r>
            <a:r>
              <a:rPr lang="en-US" dirty="0"/>
              <a:t> </a:t>
            </a:r>
            <a:r>
              <a:rPr lang="en-US" dirty="0" err="1"/>
              <a:t>legăturilor</a:t>
            </a:r>
            <a:r>
              <a:rPr lang="en-US" dirty="0"/>
              <a:t> </a:t>
            </a:r>
            <a:r>
              <a:rPr lang="en-US" dirty="0" err="1"/>
              <a:t>principale</a:t>
            </a:r>
            <a:r>
              <a:rPr lang="en-US" dirty="0"/>
              <a:t> (</a:t>
            </a:r>
            <a:r>
              <a:rPr lang="en-US" dirty="0" err="1"/>
              <a:t>legăturile</a:t>
            </a:r>
            <a:r>
              <a:rPr lang="en-US" dirty="0"/>
              <a:t> </a:t>
            </a:r>
            <a:r>
              <a:rPr lang="en-US" dirty="0" err="1"/>
              <a:t>peptidice</a:t>
            </a:r>
            <a:r>
              <a:rPr lang="en-US" dirty="0"/>
              <a:t>), </a:t>
            </a:r>
            <a:r>
              <a:rPr lang="en-US" dirty="0" err="1"/>
              <a:t>proteina</a:t>
            </a:r>
            <a:r>
              <a:rPr lang="en-US" dirty="0"/>
              <a:t> </a:t>
            </a:r>
            <a:r>
              <a:rPr lang="en-US" dirty="0" err="1"/>
              <a:t>își</a:t>
            </a:r>
            <a:r>
              <a:rPr lang="en-US" dirty="0"/>
              <a:t> </a:t>
            </a:r>
            <a:r>
              <a:rPr lang="en-US" dirty="0" err="1"/>
              <a:t>modifică</a:t>
            </a:r>
            <a:r>
              <a:rPr lang="en-US" dirty="0"/>
              <a:t> </a:t>
            </a:r>
            <a:r>
              <a:rPr lang="en-US" dirty="0" err="1"/>
              <a:t>proprietățile</a:t>
            </a:r>
            <a:r>
              <a:rPr lang="en-US" dirty="0"/>
              <a:t> </a:t>
            </a:r>
            <a:r>
              <a:rPr lang="en-US" dirty="0" err="1"/>
              <a:t>fizico-chimice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63217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5D669-5FA2-4636-A470-9A80823F8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EC510-55AE-4183-AB66-DE36752032F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 dirty="0" err="1"/>
              <a:t>Solubilitatea</a:t>
            </a:r>
            <a:r>
              <a:rPr lang="en-US" b="1" dirty="0"/>
              <a:t> </a:t>
            </a:r>
            <a:r>
              <a:rPr lang="en-US" b="1" dirty="0" err="1"/>
              <a:t>proteinelor</a:t>
            </a:r>
            <a:endParaRPr lang="ro-RO" b="1" dirty="0"/>
          </a:p>
          <a:p>
            <a:pPr marL="0" indent="0" algn="ctr">
              <a:buNone/>
            </a:pPr>
            <a:endParaRPr lang="ro-RO" b="1" dirty="0"/>
          </a:p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 err="1"/>
              <a:t>Proteinele</a:t>
            </a:r>
            <a:r>
              <a:rPr lang="en-US" dirty="0"/>
              <a:t> sunt </a:t>
            </a:r>
            <a:r>
              <a:rPr lang="en-US" dirty="0" err="1"/>
              <a:t>substanțe</a:t>
            </a:r>
            <a:r>
              <a:rPr lang="en-US" dirty="0"/>
              <a:t> </a:t>
            </a:r>
            <a:r>
              <a:rPr lang="en-US" dirty="0" err="1"/>
              <a:t>solide</a:t>
            </a:r>
            <a:r>
              <a:rPr lang="en-US" dirty="0"/>
              <a:t>, </a:t>
            </a:r>
            <a:r>
              <a:rPr lang="en-US" dirty="0" err="1"/>
              <a:t>macromoleculare</a:t>
            </a:r>
            <a:r>
              <a:rPr lang="en-US" dirty="0"/>
              <a:t>, </a:t>
            </a:r>
            <a:r>
              <a:rPr lang="en-US" dirty="0" err="1"/>
              <a:t>solubile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general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apă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insolubile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solvenți</a:t>
            </a:r>
            <a:r>
              <a:rPr lang="en-US" dirty="0"/>
              <a:t> </a:t>
            </a:r>
            <a:r>
              <a:rPr lang="en-US" dirty="0" err="1"/>
              <a:t>organici</a:t>
            </a:r>
            <a:r>
              <a:rPr lang="en-US" dirty="0"/>
              <a:t> </a:t>
            </a:r>
            <a:r>
              <a:rPr lang="en-US" dirty="0" err="1"/>
              <a:t>nepolari</a:t>
            </a:r>
            <a:r>
              <a:rPr lang="en-US" dirty="0"/>
              <a:t>. </a:t>
            </a:r>
            <a:r>
              <a:rPr lang="en-US" dirty="0" err="1"/>
              <a:t>Unele</a:t>
            </a:r>
            <a:r>
              <a:rPr lang="en-US" dirty="0"/>
              <a:t> </a:t>
            </a:r>
            <a:r>
              <a:rPr lang="en-US" dirty="0" err="1"/>
              <a:t>proteine</a:t>
            </a:r>
            <a:r>
              <a:rPr lang="en-US" dirty="0"/>
              <a:t> sunt </a:t>
            </a:r>
            <a:r>
              <a:rPr lang="en-US" dirty="0" err="1"/>
              <a:t>solubile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apă</a:t>
            </a:r>
            <a:r>
              <a:rPr lang="en-US" dirty="0"/>
              <a:t>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insolubile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alcool</a:t>
            </a:r>
            <a:r>
              <a:rPr lang="en-US" dirty="0"/>
              <a:t>, </a:t>
            </a:r>
            <a:r>
              <a:rPr lang="en-US" dirty="0" err="1"/>
              <a:t>altele</a:t>
            </a:r>
            <a:r>
              <a:rPr lang="en-US" dirty="0"/>
              <a:t> sunt </a:t>
            </a:r>
            <a:r>
              <a:rPr lang="en-US" dirty="0" err="1"/>
              <a:t>solubile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soluții</a:t>
            </a:r>
            <a:r>
              <a:rPr lang="en-US" dirty="0"/>
              <a:t> </a:t>
            </a:r>
            <a:r>
              <a:rPr lang="en-US" dirty="0" err="1"/>
              <a:t>apoase</a:t>
            </a:r>
            <a:r>
              <a:rPr lang="en-US" dirty="0"/>
              <a:t> de </a:t>
            </a:r>
            <a:r>
              <a:rPr lang="en-US" dirty="0" err="1"/>
              <a:t>electroliți</a:t>
            </a:r>
            <a:r>
              <a:rPr lang="en-US" dirty="0"/>
              <a:t>, </a:t>
            </a:r>
            <a:r>
              <a:rPr lang="en-US" dirty="0" err="1"/>
              <a:t>acizi</a:t>
            </a:r>
            <a:r>
              <a:rPr lang="en-US" dirty="0"/>
              <a:t> </a:t>
            </a:r>
            <a:r>
              <a:rPr lang="en-US" dirty="0" err="1"/>
              <a:t>organici</a:t>
            </a:r>
            <a:r>
              <a:rPr lang="en-US" dirty="0"/>
              <a:t>. </a:t>
            </a:r>
            <a:r>
              <a:rPr lang="en-US" dirty="0" err="1"/>
              <a:t>Datorită</a:t>
            </a:r>
            <a:r>
              <a:rPr lang="en-US" dirty="0"/>
              <a:t> </a:t>
            </a:r>
            <a:r>
              <a:rPr lang="en-US" dirty="0" err="1"/>
              <a:t>gradului</a:t>
            </a:r>
            <a:r>
              <a:rPr lang="en-US" dirty="0"/>
              <a:t> </a:t>
            </a:r>
            <a:r>
              <a:rPr lang="en-US" dirty="0" err="1"/>
              <a:t>diferit</a:t>
            </a:r>
            <a:r>
              <a:rPr lang="en-US" dirty="0"/>
              <a:t> de </a:t>
            </a:r>
            <a:r>
              <a:rPr lang="en-US" dirty="0" err="1"/>
              <a:t>solubilitate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diferiți</a:t>
            </a:r>
            <a:r>
              <a:rPr lang="en-US" dirty="0"/>
              <a:t> </a:t>
            </a:r>
            <a:r>
              <a:rPr lang="en-US" dirty="0" err="1"/>
              <a:t>solvenți</a:t>
            </a:r>
            <a:r>
              <a:rPr lang="en-US" dirty="0"/>
              <a:t>, </a:t>
            </a:r>
            <a:r>
              <a:rPr lang="en-US" dirty="0" err="1"/>
              <a:t>proteinele</a:t>
            </a:r>
            <a:r>
              <a:rPr lang="en-US" dirty="0"/>
              <a:t> se pot </a:t>
            </a:r>
            <a:r>
              <a:rPr lang="en-US" dirty="0" err="1"/>
              <a:t>izola</a:t>
            </a:r>
            <a:r>
              <a:rPr lang="en-US" dirty="0"/>
              <a:t>, </a:t>
            </a:r>
            <a:r>
              <a:rPr lang="en-US" dirty="0" err="1"/>
              <a:t>identifica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separa</a:t>
            </a:r>
            <a:r>
              <a:rPr lang="en-US" dirty="0"/>
              <a:t>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5C0AFB-DE51-4111-8762-65F2B6969AD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o-RO" dirty="0"/>
              <a:t>	Solubilitatea lor depinde foarte mult de legăturile care se stabilesc </a:t>
            </a:r>
            <a:r>
              <a:rPr lang="en-US" dirty="0" err="1"/>
              <a:t>între</a:t>
            </a:r>
            <a:r>
              <a:rPr lang="en-US" dirty="0"/>
              <a:t> </a:t>
            </a:r>
            <a:r>
              <a:rPr lang="en-US" dirty="0" err="1"/>
              <a:t>grupările</a:t>
            </a:r>
            <a:r>
              <a:rPr lang="en-US" dirty="0"/>
              <a:t> </a:t>
            </a:r>
            <a:r>
              <a:rPr lang="en-US" dirty="0" err="1"/>
              <a:t>libere</a:t>
            </a:r>
            <a:r>
              <a:rPr lang="en-US" dirty="0"/>
              <a:t> de la </a:t>
            </a:r>
            <a:r>
              <a:rPr lang="en-US" dirty="0" err="1"/>
              <a:t>suprafața</a:t>
            </a:r>
            <a:r>
              <a:rPr lang="en-US" dirty="0"/>
              <a:t> </a:t>
            </a:r>
            <a:r>
              <a:rPr lang="en-US" dirty="0" err="1"/>
              <a:t>macromoleculelor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moleculele</a:t>
            </a:r>
            <a:r>
              <a:rPr lang="en-US" dirty="0"/>
              <a:t> </a:t>
            </a:r>
            <a:r>
              <a:rPr lang="en-US" dirty="0" err="1"/>
              <a:t>solventului</a:t>
            </a:r>
            <a:r>
              <a:rPr lang="en-US" dirty="0"/>
              <a:t>. La </a:t>
            </a:r>
            <a:r>
              <a:rPr lang="en-US" dirty="0" err="1"/>
              <a:t>suprafața</a:t>
            </a:r>
            <a:r>
              <a:rPr lang="en-US" dirty="0"/>
              <a:t> </a:t>
            </a:r>
            <a:r>
              <a:rPr lang="en-US" dirty="0" err="1"/>
              <a:t>macromoleculelor</a:t>
            </a:r>
            <a:r>
              <a:rPr lang="en-US" dirty="0"/>
              <a:t> </a:t>
            </a:r>
            <a:r>
              <a:rPr lang="en-US" dirty="0" err="1"/>
              <a:t>proteice</a:t>
            </a:r>
            <a:r>
              <a:rPr lang="en-US" dirty="0"/>
              <a:t> se </a:t>
            </a:r>
            <a:r>
              <a:rPr lang="en-US" dirty="0" err="1"/>
              <a:t>găsesc</a:t>
            </a:r>
            <a:r>
              <a:rPr lang="en-US" dirty="0"/>
              <a:t> </a:t>
            </a:r>
            <a:r>
              <a:rPr lang="en-US" dirty="0" err="1"/>
              <a:t>grupări</a:t>
            </a:r>
            <a:r>
              <a:rPr lang="en-US" dirty="0"/>
              <a:t> </a:t>
            </a:r>
            <a:r>
              <a:rPr lang="en-US" dirty="0" err="1"/>
              <a:t>libere</a:t>
            </a:r>
            <a:r>
              <a:rPr lang="en-US" dirty="0"/>
              <a:t> de tip polar,-COOH, -NH2, -OH, -SH, -NH, </a:t>
            </a:r>
            <a:r>
              <a:rPr lang="en-US" dirty="0" err="1"/>
              <a:t>grupări</a:t>
            </a:r>
            <a:r>
              <a:rPr lang="en-US" dirty="0"/>
              <a:t> cu </a:t>
            </a:r>
            <a:r>
              <a:rPr lang="en-US" dirty="0" err="1"/>
              <a:t>caracter</a:t>
            </a:r>
            <a:r>
              <a:rPr lang="en-US" dirty="0"/>
              <a:t> </a:t>
            </a:r>
            <a:r>
              <a:rPr lang="en-US" dirty="0" err="1"/>
              <a:t>hidrofil</a:t>
            </a:r>
            <a:r>
              <a:rPr lang="en-US" dirty="0"/>
              <a:t> care </a:t>
            </a:r>
            <a:r>
              <a:rPr lang="en-US" dirty="0" err="1"/>
              <a:t>favorizează</a:t>
            </a:r>
            <a:r>
              <a:rPr lang="en-US" dirty="0"/>
              <a:t> </a:t>
            </a:r>
            <a:r>
              <a:rPr lang="en-US" dirty="0" err="1"/>
              <a:t>dizolvarea</a:t>
            </a:r>
            <a:r>
              <a:rPr lang="en-US" dirty="0"/>
              <a:t> </a:t>
            </a:r>
            <a:r>
              <a:rPr lang="en-US" dirty="0" err="1"/>
              <a:t>proteinelor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apă</a:t>
            </a:r>
            <a:r>
              <a:rPr lang="en-US" dirty="0"/>
              <a:t>. De </a:t>
            </a:r>
            <a:r>
              <a:rPr lang="en-US" dirty="0" err="1"/>
              <a:t>asemenea</a:t>
            </a:r>
            <a:r>
              <a:rPr lang="en-US" dirty="0"/>
              <a:t> </a:t>
            </a:r>
            <a:r>
              <a:rPr lang="en-US" dirty="0" err="1"/>
              <a:t>există</a:t>
            </a:r>
            <a:r>
              <a:rPr lang="en-US" dirty="0"/>
              <a:t> </a:t>
            </a:r>
            <a:r>
              <a:rPr lang="en-US" dirty="0" err="1"/>
              <a:t>grupări</a:t>
            </a:r>
            <a:r>
              <a:rPr lang="en-US" dirty="0"/>
              <a:t> de tip </a:t>
            </a:r>
            <a:r>
              <a:rPr lang="en-US" dirty="0" err="1"/>
              <a:t>apolar</a:t>
            </a:r>
            <a:r>
              <a:rPr lang="en-US" dirty="0"/>
              <a:t>, </a:t>
            </a:r>
            <a:r>
              <a:rPr lang="en-US" dirty="0" err="1"/>
              <a:t>hidrofobe</a:t>
            </a:r>
            <a:r>
              <a:rPr lang="en-US" dirty="0"/>
              <a:t>, de </a:t>
            </a:r>
            <a:r>
              <a:rPr lang="en-US" dirty="0" err="1"/>
              <a:t>regulă</a:t>
            </a:r>
            <a:r>
              <a:rPr lang="en-US" dirty="0"/>
              <a:t> </a:t>
            </a:r>
            <a:r>
              <a:rPr lang="en-US" dirty="0" err="1"/>
              <a:t>radicali</a:t>
            </a:r>
            <a:r>
              <a:rPr lang="en-US" dirty="0"/>
              <a:t> de </a:t>
            </a:r>
            <a:r>
              <a:rPr lang="en-US" dirty="0" err="1"/>
              <a:t>hidrocarburi</a:t>
            </a:r>
            <a:r>
              <a:rPr lang="en-US" dirty="0"/>
              <a:t> -CH3, -C6H5, -C2H5, care </a:t>
            </a:r>
            <a:r>
              <a:rPr lang="en-US" dirty="0" err="1"/>
              <a:t>favorizează</a:t>
            </a:r>
            <a:r>
              <a:rPr lang="en-US" dirty="0"/>
              <a:t> </a:t>
            </a:r>
            <a:r>
              <a:rPr lang="en-US" dirty="0" err="1"/>
              <a:t>dizolvarea</a:t>
            </a:r>
            <a:r>
              <a:rPr lang="en-US" dirty="0"/>
              <a:t> </a:t>
            </a:r>
            <a:r>
              <a:rPr lang="en-US" dirty="0" err="1"/>
              <a:t>proteinelor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alcool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6661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27E87-07D7-4C4E-88F4-972F75374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Proprietăți</a:t>
            </a:r>
            <a:r>
              <a:rPr lang="en-US" dirty="0"/>
              <a:t> </a:t>
            </a:r>
            <a:r>
              <a:rPr lang="en-US" dirty="0" err="1"/>
              <a:t>chimice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4AE29-AB81-4C56-BEDC-E04CA85170E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 dirty="0" err="1"/>
              <a:t>Aminoacizi</a:t>
            </a:r>
            <a:r>
              <a:rPr lang="en-US" b="1" dirty="0"/>
              <a:t> standard</a:t>
            </a:r>
            <a:endParaRPr lang="ro-RO" b="1" dirty="0"/>
          </a:p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/>
              <a:t>Din </a:t>
            </a:r>
            <a:r>
              <a:rPr lang="en-US" dirty="0" err="1"/>
              <a:t>punct</a:t>
            </a:r>
            <a:r>
              <a:rPr lang="en-US" dirty="0"/>
              <a:t> de </a:t>
            </a:r>
            <a:r>
              <a:rPr lang="en-US" dirty="0" err="1"/>
              <a:t>vedere</a:t>
            </a:r>
            <a:r>
              <a:rPr lang="en-US" dirty="0"/>
              <a:t> </a:t>
            </a:r>
            <a:r>
              <a:rPr lang="en-US" dirty="0" err="1"/>
              <a:t>chimic</a:t>
            </a:r>
            <a:r>
              <a:rPr lang="en-US" dirty="0"/>
              <a:t>, </a:t>
            </a:r>
            <a:r>
              <a:rPr lang="en-US" dirty="0" err="1"/>
              <a:t>proteinele</a:t>
            </a:r>
            <a:r>
              <a:rPr lang="en-US" dirty="0"/>
              <a:t> sunt </a:t>
            </a:r>
            <a:r>
              <a:rPr lang="en-US" dirty="0" err="1"/>
              <a:t>heteropolimeri</a:t>
            </a:r>
            <a:r>
              <a:rPr lang="en-US" dirty="0"/>
              <a:t> </a:t>
            </a:r>
            <a:r>
              <a:rPr lang="en-US" dirty="0" err="1"/>
              <a:t>constituiți</a:t>
            </a:r>
            <a:r>
              <a:rPr lang="en-US" dirty="0"/>
              <a:t> din 20 de L-</a:t>
            </a:r>
            <a:r>
              <a:rPr lang="el-GR" dirty="0"/>
              <a:t>α </a:t>
            </a:r>
            <a:r>
              <a:rPr lang="en-US" dirty="0" err="1"/>
              <a:t>aminoacizi</a:t>
            </a:r>
            <a:r>
              <a:rPr lang="en-US" dirty="0"/>
              <a:t> (</a:t>
            </a:r>
            <a:r>
              <a:rPr lang="en-US" dirty="0" err="1"/>
              <a:t>așa</a:t>
            </a:r>
            <a:r>
              <a:rPr lang="en-US" dirty="0"/>
              <a:t> </a:t>
            </a:r>
            <a:r>
              <a:rPr lang="en-US" dirty="0" err="1"/>
              <a:t>numiții</a:t>
            </a:r>
            <a:r>
              <a:rPr lang="en-US" dirty="0"/>
              <a:t> </a:t>
            </a:r>
            <a:r>
              <a:rPr lang="en-US" dirty="0" err="1"/>
              <a:t>aminoacizi</a:t>
            </a:r>
            <a:r>
              <a:rPr lang="en-US" dirty="0"/>
              <a:t> standard, </a:t>
            </a:r>
            <a:r>
              <a:rPr lang="en-US" dirty="0" err="1"/>
              <a:t>vezi</a:t>
            </a:r>
            <a:r>
              <a:rPr lang="en-US" dirty="0"/>
              <a:t> </a:t>
            </a:r>
            <a:r>
              <a:rPr lang="en-US" dirty="0" err="1"/>
              <a:t>tabelul</a:t>
            </a:r>
            <a:r>
              <a:rPr lang="en-US" dirty="0"/>
              <a:t>), </a:t>
            </a:r>
            <a:r>
              <a:rPr lang="en-US" dirty="0" err="1"/>
              <a:t>în</a:t>
            </a:r>
            <a:r>
              <a:rPr lang="en-US" dirty="0"/>
              <a:t> care </a:t>
            </a:r>
            <a:r>
              <a:rPr lang="en-US" dirty="0" err="1"/>
              <a:t>grupările</a:t>
            </a:r>
            <a:r>
              <a:rPr lang="en-US" dirty="0"/>
              <a:t> </a:t>
            </a:r>
            <a:r>
              <a:rPr lang="en-US" dirty="0" err="1"/>
              <a:t>carboxil</a:t>
            </a:r>
            <a:r>
              <a:rPr lang="en-US" dirty="0"/>
              <a:t> se pot </a:t>
            </a:r>
            <a:r>
              <a:rPr lang="en-US" dirty="0" err="1"/>
              <a:t>combina</a:t>
            </a:r>
            <a:r>
              <a:rPr lang="en-US" dirty="0"/>
              <a:t> cu </a:t>
            </a:r>
            <a:r>
              <a:rPr lang="en-US" dirty="0" err="1"/>
              <a:t>grupările</a:t>
            </a:r>
            <a:r>
              <a:rPr lang="en-US" dirty="0"/>
              <a:t> amino </a:t>
            </a:r>
            <a:r>
              <a:rPr lang="en-US" dirty="0" err="1"/>
              <a:t>formând</a:t>
            </a:r>
            <a:r>
              <a:rPr lang="en-US" dirty="0"/>
              <a:t> </a:t>
            </a:r>
            <a:r>
              <a:rPr lang="en-US" dirty="0" err="1"/>
              <a:t>legături</a:t>
            </a:r>
            <a:r>
              <a:rPr lang="en-US" dirty="0"/>
              <a:t> </a:t>
            </a:r>
            <a:r>
              <a:rPr lang="en-US" dirty="0" err="1"/>
              <a:t>peptidice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rezultând</a:t>
            </a:r>
            <a:r>
              <a:rPr lang="en-US" dirty="0"/>
              <a:t> </a:t>
            </a:r>
            <a:r>
              <a:rPr lang="en-US" dirty="0" err="1"/>
              <a:t>lanțurile</a:t>
            </a:r>
            <a:r>
              <a:rPr lang="en-US" dirty="0"/>
              <a:t> </a:t>
            </a:r>
            <a:r>
              <a:rPr lang="en-US" dirty="0" err="1"/>
              <a:t>peptidice</a:t>
            </a:r>
            <a:r>
              <a:rPr lang="en-US" dirty="0"/>
              <a:t>. </a:t>
            </a:r>
            <a:r>
              <a:rPr lang="en-US" dirty="0" err="1"/>
              <a:t>Aminoacizii</a:t>
            </a:r>
            <a:r>
              <a:rPr lang="en-US" dirty="0"/>
              <a:t> standard au </a:t>
            </a:r>
            <a:r>
              <a:rPr lang="en-US" dirty="0" err="1"/>
              <a:t>proprietăți</a:t>
            </a:r>
            <a:r>
              <a:rPr lang="en-US" dirty="0"/>
              <a:t> variate, </a:t>
            </a:r>
            <a:r>
              <a:rPr lang="en-US" dirty="0" err="1"/>
              <a:t>proprietăți</a:t>
            </a:r>
            <a:r>
              <a:rPr lang="en-US" dirty="0"/>
              <a:t> care sunt direct </a:t>
            </a:r>
            <a:r>
              <a:rPr lang="en-US" dirty="0" err="1"/>
              <a:t>responsabile</a:t>
            </a:r>
            <a:r>
              <a:rPr lang="en-US" dirty="0"/>
              <a:t> de </a:t>
            </a:r>
            <a:r>
              <a:rPr lang="en-US" dirty="0" err="1"/>
              <a:t>structura</a:t>
            </a:r>
            <a:r>
              <a:rPr lang="en-US" dirty="0"/>
              <a:t> </a:t>
            </a:r>
            <a:r>
              <a:rPr lang="en-US" dirty="0" err="1"/>
              <a:t>tridimensională</a:t>
            </a:r>
            <a:r>
              <a:rPr lang="en-US" dirty="0"/>
              <a:t> a </a:t>
            </a:r>
            <a:r>
              <a:rPr lang="en-US" dirty="0" err="1"/>
              <a:t>proteinei</a:t>
            </a:r>
            <a:r>
              <a:rPr lang="en-US" dirty="0"/>
              <a:t>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 </a:t>
            </a:r>
            <a:r>
              <a:rPr lang="en-US" dirty="0" err="1"/>
              <a:t>proprietățile</a:t>
            </a:r>
            <a:r>
              <a:rPr lang="en-US" dirty="0"/>
              <a:t> </a:t>
            </a:r>
            <a:r>
              <a:rPr lang="en-US" dirty="0" err="1"/>
              <a:t>acesteia</a:t>
            </a:r>
            <a:r>
              <a:rPr lang="en-US" dirty="0"/>
              <a:t>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464EB1-452A-4D18-B8B9-7BEEEF1114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 dirty="0" err="1"/>
              <a:t>Reacții</a:t>
            </a:r>
            <a:r>
              <a:rPr lang="en-US" b="1" dirty="0"/>
              <a:t> de </a:t>
            </a:r>
            <a:r>
              <a:rPr lang="en-US" b="1" dirty="0" err="1"/>
              <a:t>culoare</a:t>
            </a:r>
            <a:endParaRPr lang="ro-RO" b="1" dirty="0"/>
          </a:p>
          <a:p>
            <a:pPr marL="0" indent="0" algn="just">
              <a:buNone/>
            </a:pPr>
            <a:r>
              <a:rPr lang="ro-RO" b="1" dirty="0"/>
              <a:t>	</a:t>
            </a:r>
            <a:r>
              <a:rPr lang="en-US" dirty="0" err="1"/>
              <a:t>Datorită</a:t>
            </a:r>
            <a:r>
              <a:rPr lang="en-US" dirty="0"/>
              <a:t> </a:t>
            </a:r>
            <a:r>
              <a:rPr lang="en-US" dirty="0" err="1"/>
              <a:t>existenței</a:t>
            </a:r>
            <a:r>
              <a:rPr lang="en-US" dirty="0"/>
              <a:t> </a:t>
            </a:r>
            <a:r>
              <a:rPr lang="en-US" dirty="0" err="1"/>
              <a:t>anumitor</a:t>
            </a:r>
            <a:r>
              <a:rPr lang="en-US" dirty="0"/>
              <a:t> </a:t>
            </a:r>
            <a:r>
              <a:rPr lang="en-US" dirty="0" err="1"/>
              <a:t>aminoacizi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molecula</a:t>
            </a:r>
            <a:r>
              <a:rPr lang="en-US" dirty="0"/>
              <a:t> </a:t>
            </a:r>
            <a:r>
              <a:rPr lang="en-US" dirty="0" err="1"/>
              <a:t>proteinelor</a:t>
            </a:r>
            <a:r>
              <a:rPr lang="en-US" dirty="0"/>
              <a:t>, a </a:t>
            </a:r>
            <a:r>
              <a:rPr lang="en-US" dirty="0" err="1"/>
              <a:t>legăturilor</a:t>
            </a:r>
            <a:r>
              <a:rPr lang="en-US" dirty="0"/>
              <a:t> </a:t>
            </a:r>
            <a:r>
              <a:rPr lang="en-US" dirty="0" err="1"/>
              <a:t>peptidice</a:t>
            </a:r>
            <a:r>
              <a:rPr lang="en-US" dirty="0"/>
              <a:t> </a:t>
            </a:r>
            <a:r>
              <a:rPr lang="en-US" dirty="0" err="1"/>
              <a:t>formate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molecula</a:t>
            </a:r>
            <a:r>
              <a:rPr lang="en-US" dirty="0"/>
              <a:t> </a:t>
            </a:r>
            <a:r>
              <a:rPr lang="en-US" dirty="0" err="1"/>
              <a:t>proteinei</a:t>
            </a:r>
            <a:r>
              <a:rPr lang="en-US" dirty="0"/>
              <a:t>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grupările</a:t>
            </a:r>
            <a:r>
              <a:rPr lang="en-US" dirty="0"/>
              <a:t> </a:t>
            </a:r>
            <a:r>
              <a:rPr lang="en-US" dirty="0" err="1"/>
              <a:t>funcționale</a:t>
            </a:r>
            <a:r>
              <a:rPr lang="en-US" dirty="0"/>
              <a:t> </a:t>
            </a:r>
            <a:r>
              <a:rPr lang="en-US" dirty="0" err="1"/>
              <a:t>libere</a:t>
            </a:r>
            <a:r>
              <a:rPr lang="en-US" dirty="0"/>
              <a:t> sunt </a:t>
            </a:r>
            <a:r>
              <a:rPr lang="en-US" dirty="0" err="1"/>
              <a:t>responsabile</a:t>
            </a:r>
            <a:r>
              <a:rPr lang="en-US" dirty="0"/>
              <a:t> de </a:t>
            </a:r>
            <a:r>
              <a:rPr lang="en-US" dirty="0" err="1"/>
              <a:t>reacțiile</a:t>
            </a:r>
            <a:r>
              <a:rPr lang="en-US" dirty="0"/>
              <a:t> de </a:t>
            </a:r>
            <a:r>
              <a:rPr lang="en-US" dirty="0" err="1"/>
              <a:t>culoare</a:t>
            </a:r>
            <a:r>
              <a:rPr lang="en-US" dirty="0"/>
              <a:t>. </a:t>
            </a:r>
            <a:endParaRPr lang="ro-RO" dirty="0"/>
          </a:p>
          <a:p>
            <a:pPr marL="0" indent="0" algn="just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449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82B33-C2D9-4569-B715-1BCB33EE5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Structura</a:t>
            </a:r>
            <a:r>
              <a:rPr lang="en-US" dirty="0"/>
              <a:t> </a:t>
            </a:r>
            <a:r>
              <a:rPr lang="en-US" dirty="0" err="1"/>
              <a:t>proteinelor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00039-58D9-4A75-9F36-D5622C27AF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 err="1"/>
              <a:t>După</a:t>
            </a:r>
            <a:r>
              <a:rPr lang="en-US" dirty="0"/>
              <a:t> cum s-a </a:t>
            </a:r>
            <a:r>
              <a:rPr lang="en-US" dirty="0" err="1"/>
              <a:t>văzut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sus </a:t>
            </a:r>
            <a:r>
              <a:rPr lang="en-US" dirty="0" err="1"/>
              <a:t>lanțurile</a:t>
            </a:r>
            <a:r>
              <a:rPr lang="en-US" dirty="0"/>
              <a:t> </a:t>
            </a:r>
            <a:r>
              <a:rPr lang="en-US" dirty="0" err="1"/>
              <a:t>peptidice</a:t>
            </a:r>
            <a:r>
              <a:rPr lang="en-US" dirty="0"/>
              <a:t> sunt </a:t>
            </a:r>
            <a:r>
              <a:rPr lang="en-US" dirty="0" err="1"/>
              <a:t>formate</a:t>
            </a:r>
            <a:r>
              <a:rPr lang="en-US" dirty="0"/>
              <a:t> de </a:t>
            </a:r>
            <a:r>
              <a:rPr lang="en-US" dirty="0" err="1"/>
              <a:t>grupările</a:t>
            </a:r>
            <a:r>
              <a:rPr lang="en-US" dirty="0"/>
              <a:t> </a:t>
            </a:r>
            <a:r>
              <a:rPr lang="en-US" dirty="0" err="1"/>
              <a:t>carboxil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aminice</a:t>
            </a:r>
            <a:r>
              <a:rPr lang="en-US" dirty="0"/>
              <a:t> a </a:t>
            </a:r>
            <a:r>
              <a:rPr lang="en-US" dirty="0" err="1"/>
              <a:t>aminoacizilor</a:t>
            </a:r>
            <a:r>
              <a:rPr lang="en-US" dirty="0"/>
              <a:t>; </a:t>
            </a:r>
            <a:r>
              <a:rPr lang="en-US" dirty="0" err="1"/>
              <a:t>există</a:t>
            </a:r>
            <a:r>
              <a:rPr lang="en-US" dirty="0"/>
              <a:t> de </a:t>
            </a:r>
            <a:r>
              <a:rPr lang="en-US" dirty="0" err="1"/>
              <a:t>fapt</a:t>
            </a:r>
            <a:r>
              <a:rPr lang="en-US" dirty="0"/>
              <a:t> 2 </a:t>
            </a:r>
            <a:r>
              <a:rPr lang="en-US" dirty="0" err="1"/>
              <a:t>forme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fiecare</a:t>
            </a:r>
            <a:r>
              <a:rPr lang="en-US" dirty="0"/>
              <a:t> </a:t>
            </a:r>
            <a:r>
              <a:rPr lang="en-US" dirty="0" err="1"/>
              <a:t>proteină</a:t>
            </a:r>
            <a:r>
              <a:rPr lang="en-US" dirty="0"/>
              <a:t>, </a:t>
            </a:r>
            <a:r>
              <a:rPr lang="en-US" dirty="0" err="1"/>
              <a:t>numite</a:t>
            </a:r>
            <a:r>
              <a:rPr lang="en-US" dirty="0"/>
              <a:t> </a:t>
            </a:r>
            <a:r>
              <a:rPr lang="en-US" dirty="0" err="1"/>
              <a:t>forme</a:t>
            </a:r>
            <a:r>
              <a:rPr lang="en-US" dirty="0"/>
              <a:t> de </a:t>
            </a:r>
            <a:r>
              <a:rPr lang="en-US" dirty="0" err="1"/>
              <a:t>rezonanță</a:t>
            </a:r>
            <a:r>
              <a:rPr lang="en-US" dirty="0"/>
              <a:t>: </a:t>
            </a:r>
            <a:endParaRPr lang="ro-RO" dirty="0"/>
          </a:p>
          <a:p>
            <a:pPr algn="just"/>
            <a:r>
              <a:rPr lang="en-US" dirty="0"/>
              <a:t>una </a:t>
            </a:r>
            <a:r>
              <a:rPr lang="en-US" dirty="0" err="1"/>
              <a:t>datorată</a:t>
            </a:r>
            <a:r>
              <a:rPr lang="en-US" dirty="0"/>
              <a:t> </a:t>
            </a:r>
            <a:r>
              <a:rPr lang="en-US" dirty="0" err="1"/>
              <a:t>dublei</a:t>
            </a:r>
            <a:r>
              <a:rPr lang="en-US" dirty="0"/>
              <a:t> </a:t>
            </a:r>
            <a:r>
              <a:rPr lang="en-US" dirty="0" err="1"/>
              <a:t>legături</a:t>
            </a:r>
            <a:r>
              <a:rPr lang="en-US" dirty="0"/>
              <a:t> </a:t>
            </a:r>
            <a:endParaRPr lang="ro-RO" dirty="0"/>
          </a:p>
          <a:p>
            <a:pPr algn="just"/>
            <a:r>
              <a:rPr lang="pt-BR" dirty="0"/>
              <a:t>a doua formă de rezonanță este dată de unghiul diedru φ</a:t>
            </a:r>
            <a:endParaRPr lang="ro-RO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424CB14-7DF3-4763-BE08-9CA299F7FE5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120" y="1"/>
            <a:ext cx="2857500" cy="6858000"/>
          </a:xfrm>
        </p:spPr>
      </p:pic>
    </p:spTree>
    <p:extLst>
      <p:ext uri="{BB962C8B-B14F-4D97-AF65-F5344CB8AC3E}">
        <p14:creationId xmlns:p14="http://schemas.microsoft.com/office/powerpoint/2010/main" val="427405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45DD2-EF1E-4912-8C07-3A483BDE1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Degradarea</a:t>
            </a:r>
            <a:r>
              <a:rPr lang="en-US" dirty="0"/>
              <a:t> Edman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021CF-CFEB-427D-8C6E-0F5B153FF3C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ro-RO" dirty="0"/>
              <a:t>	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degradarea</a:t>
            </a:r>
            <a:r>
              <a:rPr lang="en-US" dirty="0"/>
              <a:t> Edman se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identifica</a:t>
            </a:r>
            <a:r>
              <a:rPr lang="en-US" dirty="0"/>
              <a:t> o </a:t>
            </a:r>
            <a:r>
              <a:rPr lang="en-US" dirty="0" err="1"/>
              <a:t>secvență</a:t>
            </a:r>
            <a:r>
              <a:rPr lang="en-US" dirty="0"/>
              <a:t> de </a:t>
            </a:r>
            <a:r>
              <a:rPr lang="en-US" dirty="0" err="1"/>
              <a:t>pînă</a:t>
            </a:r>
            <a:r>
              <a:rPr lang="en-US" dirty="0"/>
              <a:t> la 30 </a:t>
            </a:r>
            <a:r>
              <a:rPr lang="en-US" dirty="0" err="1"/>
              <a:t>aminoacizi</a:t>
            </a:r>
            <a:r>
              <a:rPr lang="en-US" dirty="0"/>
              <a:t>, cu o </a:t>
            </a:r>
            <a:r>
              <a:rPr lang="en-US" dirty="0" err="1"/>
              <a:t>eficiență</a:t>
            </a:r>
            <a:r>
              <a:rPr lang="en-US" dirty="0"/>
              <a:t> de 98%/</a:t>
            </a:r>
            <a:r>
              <a:rPr lang="en-US" dirty="0" err="1"/>
              <a:t>aminoacid</a:t>
            </a:r>
            <a:r>
              <a:rPr lang="en-US" dirty="0"/>
              <a:t>. Un alt </a:t>
            </a:r>
            <a:r>
              <a:rPr lang="en-US" dirty="0" err="1"/>
              <a:t>avantaj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cantitatea</a:t>
            </a:r>
            <a:r>
              <a:rPr lang="en-US" dirty="0"/>
              <a:t> de </a:t>
            </a:r>
            <a:r>
              <a:rPr lang="en-US" dirty="0" err="1"/>
              <a:t>numai</a:t>
            </a:r>
            <a:r>
              <a:rPr lang="en-US" dirty="0"/>
              <a:t> 10-100 </a:t>
            </a:r>
            <a:r>
              <a:rPr lang="en-US" dirty="0" err="1"/>
              <a:t>picomoli</a:t>
            </a:r>
            <a:r>
              <a:rPr lang="en-US" dirty="0"/>
              <a:t> de </a:t>
            </a:r>
            <a:r>
              <a:rPr lang="en-US" dirty="0" err="1"/>
              <a:t>peptidă</a:t>
            </a:r>
            <a:r>
              <a:rPr lang="en-US" dirty="0"/>
              <a:t> </a:t>
            </a:r>
            <a:r>
              <a:rPr lang="en-US" dirty="0" err="1"/>
              <a:t>necesari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determinare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ro-RO" dirty="0"/>
              <a:t>	</a:t>
            </a:r>
            <a:r>
              <a:rPr lang="en-US" dirty="0" err="1"/>
              <a:t>Degradarea</a:t>
            </a:r>
            <a:r>
              <a:rPr lang="en-US" dirty="0"/>
              <a:t> Edman </a:t>
            </a:r>
            <a:r>
              <a:rPr lang="en-US" dirty="0" err="1"/>
              <a:t>folosește</a:t>
            </a:r>
            <a:r>
              <a:rPr lang="en-US" dirty="0"/>
              <a:t> ca </a:t>
            </a:r>
            <a:r>
              <a:rPr lang="en-US" dirty="0" err="1"/>
              <a:t>reactiv</a:t>
            </a:r>
            <a:r>
              <a:rPr lang="en-US" dirty="0"/>
              <a:t> </a:t>
            </a:r>
            <a:r>
              <a:rPr lang="en-US" dirty="0" err="1"/>
              <a:t>izotiocianatul</a:t>
            </a:r>
            <a:r>
              <a:rPr lang="en-US" dirty="0"/>
              <a:t> de </a:t>
            </a:r>
            <a:r>
              <a:rPr lang="en-US" dirty="0" err="1"/>
              <a:t>fenil</a:t>
            </a:r>
            <a:r>
              <a:rPr lang="en-US" dirty="0"/>
              <a:t> care </a:t>
            </a:r>
            <a:r>
              <a:rPr lang="en-US" dirty="0" err="1"/>
              <a:t>evidențiază</a:t>
            </a:r>
            <a:r>
              <a:rPr lang="en-US" dirty="0"/>
              <a:t> </a:t>
            </a:r>
            <a:r>
              <a:rPr lang="en-US" dirty="0" err="1"/>
              <a:t>selectiv</a:t>
            </a:r>
            <a:r>
              <a:rPr lang="en-US" dirty="0"/>
              <a:t> </a:t>
            </a:r>
            <a:r>
              <a:rPr lang="en-US" dirty="0" err="1"/>
              <a:t>aminoacidul</a:t>
            </a:r>
            <a:r>
              <a:rPr lang="en-US" dirty="0"/>
              <a:t>.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F668B9A-E239-48A1-BAD0-553C6A743C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2" y="1825624"/>
            <a:ext cx="5709020" cy="4351337"/>
          </a:xfrm>
        </p:spPr>
      </p:pic>
    </p:spTree>
    <p:extLst>
      <p:ext uri="{BB962C8B-B14F-4D97-AF65-F5344CB8AC3E}">
        <p14:creationId xmlns:p14="http://schemas.microsoft.com/office/powerpoint/2010/main" val="1441369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993DE-E1C3-4CE8-AF25-224E52F1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Degradarea</a:t>
            </a:r>
            <a:r>
              <a:rPr lang="en-US" dirty="0"/>
              <a:t> Sanger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5784C-E304-4512-BC53-113D7ED94CD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 err="1"/>
              <a:t>Degradarea</a:t>
            </a:r>
            <a:r>
              <a:rPr lang="en-US" dirty="0"/>
              <a:t> Sanger are la </a:t>
            </a:r>
            <a:r>
              <a:rPr lang="en-US" dirty="0" err="1"/>
              <a:t>bază</a:t>
            </a:r>
            <a:r>
              <a:rPr lang="en-US" dirty="0"/>
              <a:t> </a:t>
            </a:r>
            <a:r>
              <a:rPr lang="en-US" dirty="0" err="1"/>
              <a:t>tratarea</a:t>
            </a:r>
            <a:r>
              <a:rPr lang="en-US" dirty="0"/>
              <a:t> </a:t>
            </a:r>
            <a:r>
              <a:rPr lang="en-US" dirty="0" err="1"/>
              <a:t>polipetidei</a:t>
            </a:r>
            <a:r>
              <a:rPr lang="en-US" dirty="0"/>
              <a:t> cu fluoro-2,4-dinitrobenzen, </a:t>
            </a:r>
            <a:r>
              <a:rPr lang="en-US" dirty="0" err="1"/>
              <a:t>avind</a:t>
            </a:r>
            <a:r>
              <a:rPr lang="en-US" dirty="0"/>
              <a:t> loc </a:t>
            </a:r>
            <a:r>
              <a:rPr lang="en-US" dirty="0" err="1"/>
              <a:t>atacul</a:t>
            </a:r>
            <a:r>
              <a:rPr lang="en-US" dirty="0"/>
              <a:t> </a:t>
            </a:r>
            <a:r>
              <a:rPr lang="en-US" dirty="0" err="1"/>
              <a:t>reactivului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grupării</a:t>
            </a:r>
            <a:r>
              <a:rPr lang="en-US" dirty="0"/>
              <a:t> amino a </a:t>
            </a:r>
            <a:r>
              <a:rPr lang="en-US" dirty="0" err="1"/>
              <a:t>aminoacidului</a:t>
            </a:r>
            <a:r>
              <a:rPr lang="en-US" dirty="0"/>
              <a:t> N-terminal. </a:t>
            </a:r>
            <a:r>
              <a:rPr lang="en-US" dirty="0" err="1"/>
              <a:t>Metoda</a:t>
            </a:r>
            <a:r>
              <a:rPr lang="en-US" dirty="0"/>
              <a:t> Sanger are </a:t>
            </a:r>
            <a:r>
              <a:rPr lang="en-US" dirty="0" err="1"/>
              <a:t>dezavantajul</a:t>
            </a:r>
            <a:r>
              <a:rPr lang="en-US" dirty="0"/>
              <a:t> </a:t>
            </a:r>
            <a:r>
              <a:rPr lang="en-US" dirty="0" err="1"/>
              <a:t>degradării</a:t>
            </a:r>
            <a:r>
              <a:rPr lang="en-US" dirty="0"/>
              <a:t> complete a </a:t>
            </a:r>
            <a:r>
              <a:rPr lang="en-US" dirty="0" err="1"/>
              <a:t>polipe</a:t>
            </a:r>
            <a:endParaRPr lang="ro-RO" dirty="0"/>
          </a:p>
          <a:p>
            <a:pPr marL="0" indent="0" algn="just">
              <a:buNone/>
            </a:pPr>
            <a:r>
              <a:rPr lang="en-US" dirty="0" err="1"/>
              <a:t>ptidei</a:t>
            </a:r>
            <a:r>
              <a:rPr lang="en-US" dirty="0"/>
              <a:t>.</a:t>
            </a:r>
            <a:endParaRPr lang="ro-RO" dirty="0"/>
          </a:p>
          <a:p>
            <a:pPr marL="0" indent="0" algn="just">
              <a:buNone/>
            </a:pPr>
            <a:r>
              <a:rPr lang="ro-RO" dirty="0"/>
              <a:t>	</a:t>
            </a:r>
            <a:r>
              <a:rPr lang="en-US" dirty="0"/>
              <a:t>S-a </a:t>
            </a:r>
            <a:r>
              <a:rPr lang="en-US" dirty="0" err="1"/>
              <a:t>ajuns</a:t>
            </a:r>
            <a:r>
              <a:rPr lang="en-US" dirty="0"/>
              <a:t> la </a:t>
            </a:r>
            <a:r>
              <a:rPr lang="en-US" dirty="0" err="1"/>
              <a:t>concluzia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există</a:t>
            </a:r>
            <a:r>
              <a:rPr lang="en-US" dirty="0"/>
              <a:t> 4 </a:t>
            </a:r>
            <a:r>
              <a:rPr lang="en-US" dirty="0" err="1"/>
              <a:t>niveluri</a:t>
            </a:r>
            <a:r>
              <a:rPr lang="en-US" dirty="0"/>
              <a:t> (</a:t>
            </a:r>
            <a:r>
              <a:rPr lang="en-US" dirty="0" err="1"/>
              <a:t>structuri</a:t>
            </a:r>
            <a:r>
              <a:rPr lang="en-US" dirty="0"/>
              <a:t>), care </a:t>
            </a:r>
            <a:r>
              <a:rPr lang="en-US" dirty="0" err="1"/>
              <a:t>alcătuiesc</a:t>
            </a:r>
            <a:r>
              <a:rPr lang="en-US" dirty="0"/>
              <a:t> </a:t>
            </a:r>
            <a:r>
              <a:rPr lang="en-US" dirty="0" err="1"/>
              <a:t>edificiul</a:t>
            </a:r>
            <a:r>
              <a:rPr lang="en-US" dirty="0"/>
              <a:t> </a:t>
            </a:r>
            <a:r>
              <a:rPr lang="en-US" dirty="0" err="1"/>
              <a:t>proteic</a:t>
            </a:r>
            <a:r>
              <a:rPr lang="en-US" dirty="0"/>
              <a:t>.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415914F-D7A6-416F-B506-CFA8728CB37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2629694"/>
            <a:ext cx="6141492" cy="2743199"/>
          </a:xfrm>
        </p:spPr>
      </p:pic>
    </p:spTree>
    <p:extLst>
      <p:ext uri="{BB962C8B-B14F-4D97-AF65-F5344CB8AC3E}">
        <p14:creationId xmlns:p14="http://schemas.microsoft.com/office/powerpoint/2010/main" val="3921222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52A2E-9D6C-4E08-9C89-1B7335728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Structura</a:t>
            </a:r>
            <a:r>
              <a:rPr lang="en-US" dirty="0"/>
              <a:t> </a:t>
            </a:r>
            <a:r>
              <a:rPr lang="en-US" dirty="0" err="1"/>
              <a:t>secundară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5E368-77DE-4BD7-8ED6-5BE3DAF41DF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57200" lvl="1" indent="0" algn="just">
              <a:buNone/>
            </a:pPr>
            <a:r>
              <a:rPr lang="ro-RO" dirty="0"/>
              <a:t>	</a:t>
            </a:r>
            <a:r>
              <a:rPr lang="en-US" dirty="0" err="1"/>
              <a:t>Structura</a:t>
            </a:r>
            <a:r>
              <a:rPr lang="en-US" dirty="0"/>
              <a:t> </a:t>
            </a:r>
            <a:r>
              <a:rPr lang="en-US" dirty="0" err="1"/>
              <a:t>secundară</a:t>
            </a:r>
            <a:r>
              <a:rPr lang="en-US" dirty="0"/>
              <a:t> se </a:t>
            </a:r>
            <a:r>
              <a:rPr lang="en-US" dirty="0" err="1"/>
              <a:t>referă</a:t>
            </a:r>
            <a:r>
              <a:rPr lang="en-US" dirty="0"/>
              <a:t> la forma </a:t>
            </a:r>
            <a:r>
              <a:rPr lang="en-US" dirty="0" err="1"/>
              <a:t>și</a:t>
            </a:r>
            <a:r>
              <a:rPr lang="en-US" dirty="0"/>
              <a:t> la </a:t>
            </a:r>
            <a:r>
              <a:rPr lang="en-US" dirty="0" err="1"/>
              <a:t>lungimea</a:t>
            </a:r>
            <a:r>
              <a:rPr lang="en-US" dirty="0"/>
              <a:t> </a:t>
            </a:r>
            <a:r>
              <a:rPr lang="en-US" dirty="0" err="1"/>
              <a:t>lanțurilor</a:t>
            </a:r>
            <a:r>
              <a:rPr lang="en-US" dirty="0"/>
              <a:t> </a:t>
            </a:r>
            <a:r>
              <a:rPr lang="en-US" dirty="0" err="1"/>
              <a:t>polipeptidice</a:t>
            </a:r>
            <a:r>
              <a:rPr lang="en-US" dirty="0"/>
              <a:t>, </a:t>
            </a:r>
            <a:r>
              <a:rPr lang="en-US" dirty="0" err="1"/>
              <a:t>proprietăți</a:t>
            </a:r>
            <a:r>
              <a:rPr lang="en-US" dirty="0"/>
              <a:t> </a:t>
            </a:r>
            <a:r>
              <a:rPr lang="en-US" dirty="0" err="1"/>
              <a:t>induse</a:t>
            </a:r>
            <a:r>
              <a:rPr lang="en-US" dirty="0"/>
              <a:t> de </a:t>
            </a:r>
            <a:r>
              <a:rPr lang="en-US" dirty="0" err="1"/>
              <a:t>legăturile</a:t>
            </a:r>
            <a:r>
              <a:rPr lang="en-US" dirty="0"/>
              <a:t> de </a:t>
            </a:r>
            <a:r>
              <a:rPr lang="en-US" dirty="0" err="1"/>
              <a:t>hidrogen</a:t>
            </a:r>
            <a:r>
              <a:rPr lang="en-US" dirty="0"/>
              <a:t>.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întîlnite</a:t>
            </a:r>
            <a:r>
              <a:rPr lang="en-US" dirty="0"/>
              <a:t> </a:t>
            </a:r>
            <a:r>
              <a:rPr lang="en-US" dirty="0" err="1"/>
              <a:t>tipuri</a:t>
            </a:r>
            <a:r>
              <a:rPr lang="en-US" dirty="0"/>
              <a:t> de </a:t>
            </a:r>
            <a:r>
              <a:rPr lang="en-US" dirty="0" err="1"/>
              <a:t>structura</a:t>
            </a:r>
            <a:r>
              <a:rPr lang="en-US" dirty="0"/>
              <a:t> </a:t>
            </a:r>
            <a:r>
              <a:rPr lang="en-US" dirty="0" err="1"/>
              <a:t>secundară</a:t>
            </a:r>
            <a:r>
              <a:rPr lang="en-US" dirty="0"/>
              <a:t> sunt alpha </a:t>
            </a:r>
            <a:r>
              <a:rPr lang="en-US" dirty="0" err="1"/>
              <a:t>helixul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lanțurile</a:t>
            </a:r>
            <a:r>
              <a:rPr lang="en-US" dirty="0"/>
              <a:t> beta.</a:t>
            </a:r>
            <a:endParaRPr lang="ro-RO" dirty="0"/>
          </a:p>
          <a:p>
            <a:pPr marL="457200" lvl="1" indent="0" algn="just">
              <a:buNone/>
            </a:pPr>
            <a:r>
              <a:rPr lang="ro-RO" dirty="0"/>
              <a:t>	Alte helix-uri cum ar fi helixul 310 și helixul </a:t>
            </a:r>
            <a:r>
              <a:rPr lang="el-GR" dirty="0"/>
              <a:t>π </a:t>
            </a:r>
            <a:r>
              <a:rPr lang="ro-RO" dirty="0"/>
              <a:t>sunt, din punct de vedere energetic, favorabile formării legăturilor de hidrogen</a:t>
            </a:r>
          </a:p>
          <a:p>
            <a:pPr marL="457200" lvl="1" indent="0" algn="just">
              <a:buNone/>
            </a:pP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0AB1F07-08E3-4D61-B1D1-C65A25BF02C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872" y="1825624"/>
            <a:ext cx="4363928" cy="4407567"/>
          </a:xfrm>
        </p:spPr>
      </p:pic>
    </p:spTree>
    <p:extLst>
      <p:ext uri="{BB962C8B-B14F-4D97-AF65-F5344CB8AC3E}">
        <p14:creationId xmlns:p14="http://schemas.microsoft.com/office/powerpoint/2010/main" val="1889347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373BD75-A838-4795-8706-83A501DF9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dirty="0"/>
              <a:t>Bibliografie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C50BA6-CD38-4BBC-AB19-CAE52684F4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https://ro.wikipedia.org/wiki/Protein%C4%83#Proprietăți_fizico-chimice</a:t>
            </a:r>
            <a:endParaRPr lang="ro-RO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687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690</Words>
  <Application>Microsoft Office PowerPoint</Application>
  <PresentationFormat>Widescreen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Proteine</vt:lpstr>
      <vt:lpstr>PowerPoint Presentation</vt:lpstr>
      <vt:lpstr>Proprietăți fizico-chimice</vt:lpstr>
      <vt:lpstr>PowerPoint Presentation</vt:lpstr>
      <vt:lpstr>Proprietăți chimice</vt:lpstr>
      <vt:lpstr>Structura proteinelor</vt:lpstr>
      <vt:lpstr>Degradarea Edman </vt:lpstr>
      <vt:lpstr>Degradarea Sanger </vt:lpstr>
      <vt:lpstr>Structura secundară</vt:lpstr>
      <vt:lpstr>Bibliografie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Proteine</dc:title>
  <dc:creator>Catalin Francu</dc:creator>
  <cp:lastModifiedBy>Catalin Francu</cp:lastModifiedBy>
  <cp:revision>3</cp:revision>
  <dcterms:created xsi:type="dcterms:W3CDTF">2020-03-25T13:57:21Z</dcterms:created>
  <dcterms:modified xsi:type="dcterms:W3CDTF">2020-03-25T14:14:06Z</dcterms:modified>
</cp:coreProperties>
</file>