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5" r:id="rId2"/>
    <p:sldId id="257" r:id="rId3"/>
    <p:sldId id="258" r:id="rId4"/>
    <p:sldId id="259" r:id="rId5"/>
    <p:sldId id="260" r:id="rId6"/>
    <p:sldId id="261" r:id="rId7"/>
    <p:sldId id="262" r:id="rId8"/>
    <p:sldId id="263" r:id="rId9"/>
    <p:sldId id="264" r:id="rId10"/>
    <p:sldId id="266" r:id="rId11"/>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576" autoAdjust="0"/>
    <p:restoredTop sz="94660"/>
  </p:normalViewPr>
  <p:slideViewPr>
    <p:cSldViewPr>
      <p:cViewPr varScale="1">
        <p:scale>
          <a:sx n="106" d="100"/>
          <a:sy n="106" d="100"/>
        </p:scale>
        <p:origin x="-118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FD019CC-FBF1-4C21-A884-D00A8CB53368}" type="datetimeFigureOut">
              <a:rPr lang="ro-RO" smtClean="0"/>
              <a:t>27.03.2020</a:t>
            </a:fld>
            <a:endParaRPr lang="ro-RO"/>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o-RO"/>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o-RO"/>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AD9D63-8E40-4750-8137-C2263B884D52}" type="slidenum">
              <a:rPr lang="ro-RO" smtClean="0"/>
              <a:t>‹#›</a:t>
            </a:fld>
            <a:endParaRPr lang="ro-RO"/>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ro-RO"/>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ro-RO"/>
          </a:p>
        </p:txBody>
      </p:sp>
      <p:sp>
        <p:nvSpPr>
          <p:cNvPr id="4" name="Date Placeholder 3"/>
          <p:cNvSpPr>
            <a:spLocks noGrp="1"/>
          </p:cNvSpPr>
          <p:nvPr>
            <p:ph type="dt" sz="half" idx="10"/>
          </p:nvPr>
        </p:nvSpPr>
        <p:spPr/>
        <p:txBody>
          <a:bodyPr/>
          <a:lstStyle/>
          <a:p>
            <a:fld id="{DC0FCC30-0F37-43F0-B1E6-BBA55CCE3CA2}" type="datetimeFigureOut">
              <a:rPr lang="ro-RO" smtClean="0"/>
              <a:t>27.03.2020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A047BFC6-CE3A-47C8-9447-3EA7CD72F202}" type="slidenum">
              <a:rPr lang="ro-RO" smtClean="0"/>
              <a:t>‹#›</a:t>
            </a:fld>
            <a:endParaRPr lang="ro-R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DC0FCC30-0F37-43F0-B1E6-BBA55CCE3CA2}" type="datetimeFigureOut">
              <a:rPr lang="ro-RO" smtClean="0"/>
              <a:t>27.03.2020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A047BFC6-CE3A-47C8-9447-3EA7CD72F202}" type="slidenum">
              <a:rPr lang="ro-RO" smtClean="0"/>
              <a:t>‹#›</a:t>
            </a:fld>
            <a:endParaRPr lang="ro-R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ro-RO"/>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C0FCC30-0F37-43F0-B1E6-BBA55CCE3CA2}" type="datetimeFigureOut">
              <a:rPr lang="ro-RO" smtClean="0"/>
              <a:t>27.03.2020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A047BFC6-CE3A-47C8-9447-3EA7CD72F202}" type="slidenum">
              <a:rPr lang="ro-RO" smtClean="0"/>
              <a:t>‹#›</a:t>
            </a:fld>
            <a:endParaRPr lang="ro-R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Date Placeholder 4"/>
          <p:cNvSpPr>
            <a:spLocks noGrp="1"/>
          </p:cNvSpPr>
          <p:nvPr>
            <p:ph type="dt" sz="half" idx="10"/>
          </p:nvPr>
        </p:nvSpPr>
        <p:spPr/>
        <p:txBody>
          <a:bodyPr/>
          <a:lstStyle/>
          <a:p>
            <a:fld id="{DC0FCC30-0F37-43F0-B1E6-BBA55CCE3CA2}" type="datetimeFigureOut">
              <a:rPr lang="ro-RO" smtClean="0"/>
              <a:t>27.03.2020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A047BFC6-CE3A-47C8-9447-3EA7CD72F202}" type="slidenum">
              <a:rPr lang="ro-RO" smtClean="0"/>
              <a:t>‹#›</a:t>
            </a:fld>
            <a:endParaRPr lang="ro-R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ro-RO"/>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7" name="Date Placeholder 6"/>
          <p:cNvSpPr>
            <a:spLocks noGrp="1"/>
          </p:cNvSpPr>
          <p:nvPr>
            <p:ph type="dt" sz="half" idx="10"/>
          </p:nvPr>
        </p:nvSpPr>
        <p:spPr/>
        <p:txBody>
          <a:bodyPr/>
          <a:lstStyle/>
          <a:p>
            <a:fld id="{DC0FCC30-0F37-43F0-B1E6-BBA55CCE3CA2}" type="datetimeFigureOut">
              <a:rPr lang="ro-RO" smtClean="0"/>
              <a:t>27.03.2020</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A047BFC6-CE3A-47C8-9447-3EA7CD72F202}" type="slidenum">
              <a:rPr lang="ro-RO" smtClean="0"/>
              <a:t>‹#›</a:t>
            </a:fld>
            <a:endParaRPr lang="ro-R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Date Placeholder 2"/>
          <p:cNvSpPr>
            <a:spLocks noGrp="1"/>
          </p:cNvSpPr>
          <p:nvPr>
            <p:ph type="dt" sz="half" idx="10"/>
          </p:nvPr>
        </p:nvSpPr>
        <p:spPr/>
        <p:txBody>
          <a:bodyPr/>
          <a:lstStyle/>
          <a:p>
            <a:fld id="{DC0FCC30-0F37-43F0-B1E6-BBA55CCE3CA2}" type="datetimeFigureOut">
              <a:rPr lang="ro-RO" smtClean="0"/>
              <a:t>27.03.2020</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A047BFC6-CE3A-47C8-9447-3EA7CD72F202}" type="slidenum">
              <a:rPr lang="ro-RO" smtClean="0"/>
              <a:t>‹#›</a:t>
            </a:fld>
            <a:endParaRPr lang="ro-R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0FCC30-0F37-43F0-B1E6-BBA55CCE3CA2}" type="datetimeFigureOut">
              <a:rPr lang="ro-RO" smtClean="0"/>
              <a:t>27.03.2020</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A047BFC6-CE3A-47C8-9447-3EA7CD72F202}" type="slidenum">
              <a:rPr lang="ro-RO" smtClean="0"/>
              <a:t>‹#›</a:t>
            </a:fld>
            <a:endParaRPr lang="ro-R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ro-RO"/>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0FCC30-0F37-43F0-B1E6-BBA55CCE3CA2}" type="datetimeFigureOut">
              <a:rPr lang="ro-RO" smtClean="0"/>
              <a:t>27.03.2020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A047BFC6-CE3A-47C8-9447-3EA7CD72F202}" type="slidenum">
              <a:rPr lang="ro-RO" smtClean="0"/>
              <a:t>‹#›</a:t>
            </a:fld>
            <a:endParaRPr lang="ro-R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ro-RO"/>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0FCC30-0F37-43F0-B1E6-BBA55CCE3CA2}" type="datetimeFigureOut">
              <a:rPr lang="ro-RO" smtClean="0"/>
              <a:t>27.03.2020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A047BFC6-CE3A-47C8-9447-3EA7CD72F202}" type="slidenum">
              <a:rPr lang="ro-RO" smtClean="0"/>
              <a:t>‹#›</a:t>
            </a:fld>
            <a:endParaRPr lang="ro-R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DC0FCC30-0F37-43F0-B1E6-BBA55CCE3CA2}" type="datetimeFigureOut">
              <a:rPr lang="ro-RO" smtClean="0"/>
              <a:t>27.03.2020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A047BFC6-CE3A-47C8-9447-3EA7CD72F202}" type="slidenum">
              <a:rPr lang="ro-RO" smtClean="0"/>
              <a:t>‹#›</a:t>
            </a:fld>
            <a:endParaRPr lang="ro-R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ro-RO"/>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DC0FCC30-0F37-43F0-B1E6-BBA55CCE3CA2}" type="datetimeFigureOut">
              <a:rPr lang="ro-RO" smtClean="0"/>
              <a:t>27.03.2020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A047BFC6-CE3A-47C8-9447-3EA7CD72F202}" type="slidenum">
              <a:rPr lang="ro-RO" smtClean="0"/>
              <a:t>‹#›</a:t>
            </a:fld>
            <a:endParaRPr lang="ro-R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ro-RO"/>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0FCC30-0F37-43F0-B1E6-BBA55CCE3CA2}" type="datetimeFigureOut">
              <a:rPr lang="ro-RO" smtClean="0"/>
              <a:t>27.03.2020</a:t>
            </a:fld>
            <a:endParaRPr lang="ro-RO"/>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47BFC6-CE3A-47C8-9447-3EA7CD72F202}" type="slidenum">
              <a:rPr lang="ro-RO" smtClean="0"/>
              <a:t>‹#›</a:t>
            </a:fld>
            <a:endParaRPr lang="ro-R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scribd.com/doc/313049266/Efectele-Curentului-Electric" TargetMode="External"/><Relationship Id="rId2" Type="http://schemas.openxmlformats.org/officeDocument/2006/relationships/hyperlink" Target="https://ro.wikipedia.org/wiki/Efectele_curentului_electric"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43042" y="642918"/>
            <a:ext cx="5929354" cy="3416320"/>
          </a:xfrm>
          <a:prstGeom prst="rect">
            <a:avLst/>
          </a:prstGeom>
          <a:noFill/>
        </p:spPr>
        <p:txBody>
          <a:bodyPr wrap="square" lIns="91440" tIns="45720" rIns="91440" bIns="45720">
            <a:spAutoFit/>
          </a:bodyPr>
          <a:lstStyle/>
          <a:p>
            <a:pPr algn="ctr"/>
            <a:r>
              <a:rPr lang="ro-RO" sz="5400" b="1" i="1" cap="all" spc="0" dirty="0" smtClean="0">
                <a:ln w="9000" cmpd="sng">
                  <a:solidFill>
                    <a:schemeClr val="accent4">
                      <a:shade val="50000"/>
                      <a:satMod val="120000"/>
                    </a:schemeClr>
                  </a:solidFill>
                  <a:prstDash val="solid"/>
                </a:ln>
                <a:solidFill>
                  <a:srgbClr val="002060"/>
                </a:solidFill>
                <a:effectLst>
                  <a:reflection blurRad="6350" stA="60000" endA="900" endPos="58000" dir="5400000" sy="-100000" algn="bl" rotWithShape="0"/>
                </a:effectLst>
                <a:uFill>
                  <a:solidFill>
                    <a:srgbClr val="7030A0"/>
                  </a:solidFill>
                </a:uFill>
                <a:latin typeface="Verdana" pitchFamily="34" charset="0"/>
              </a:rPr>
              <a:t>Efectele</a:t>
            </a:r>
            <a:r>
              <a:rPr lang="ro-RO" sz="5400" b="1" i="1" cap="all" dirty="0" smtClean="0">
                <a:ln w="9000" cmpd="sng">
                  <a:solidFill>
                    <a:schemeClr val="accent4">
                      <a:shade val="50000"/>
                      <a:satMod val="120000"/>
                    </a:schemeClr>
                  </a:solidFill>
                  <a:prstDash val="solid"/>
                </a:ln>
                <a:solidFill>
                  <a:srgbClr val="002060"/>
                </a:solidFill>
                <a:effectLst>
                  <a:reflection blurRad="6350" stA="60000" endA="900" endPos="58000" dir="5400000" sy="-100000" algn="bl" rotWithShape="0"/>
                </a:effectLst>
                <a:uFill>
                  <a:solidFill>
                    <a:srgbClr val="7030A0"/>
                  </a:solidFill>
                </a:uFill>
                <a:latin typeface="Verdana" pitchFamily="34" charset="0"/>
              </a:rPr>
              <a:t> </a:t>
            </a:r>
            <a:r>
              <a:rPr lang="ro-RO" sz="5400" b="1" i="1" cap="all" spc="0" dirty="0" smtClean="0">
                <a:ln w="9000" cmpd="sng">
                  <a:solidFill>
                    <a:schemeClr val="accent4">
                      <a:shade val="50000"/>
                      <a:satMod val="120000"/>
                    </a:schemeClr>
                  </a:solidFill>
                  <a:prstDash val="solid"/>
                </a:ln>
                <a:solidFill>
                  <a:srgbClr val="002060"/>
                </a:solidFill>
                <a:effectLst>
                  <a:reflection blurRad="6350" stA="60000" endA="900" endPos="58000" dir="5400000" sy="-100000" algn="bl" rotWithShape="0"/>
                </a:effectLst>
                <a:uFill>
                  <a:solidFill>
                    <a:srgbClr val="7030A0"/>
                  </a:solidFill>
                </a:uFill>
                <a:latin typeface="Verdana" pitchFamily="34" charset="0"/>
              </a:rPr>
              <a:t>curentului electric</a:t>
            </a:r>
            <a:endParaRPr lang="en-US" sz="5400" b="1" i="1" cap="all" spc="0" dirty="0" smtClean="0">
              <a:ln w="9000" cmpd="sng">
                <a:solidFill>
                  <a:schemeClr val="accent4">
                    <a:shade val="50000"/>
                    <a:satMod val="120000"/>
                  </a:schemeClr>
                </a:solidFill>
                <a:prstDash val="solid"/>
              </a:ln>
              <a:solidFill>
                <a:srgbClr val="002060"/>
              </a:solidFill>
              <a:effectLst>
                <a:reflection blurRad="6350" stA="60000" endA="900" endPos="58000" dir="5400000" sy="-100000" algn="bl" rotWithShape="0"/>
              </a:effectLst>
              <a:uFill>
                <a:solidFill>
                  <a:srgbClr val="7030A0"/>
                </a:solidFill>
              </a:uFill>
              <a:latin typeface="Verdana" pitchFamily="34" charset="0"/>
            </a:endParaRPr>
          </a:p>
          <a:p>
            <a:pPr algn="ct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Rectangle 2"/>
          <p:cNvSpPr/>
          <p:nvPr/>
        </p:nvSpPr>
        <p:spPr>
          <a:xfrm>
            <a:off x="3985536" y="5643578"/>
            <a:ext cx="5158464" cy="1015663"/>
          </a:xfrm>
          <a:prstGeom prst="rect">
            <a:avLst/>
          </a:prstGeom>
          <a:noFill/>
        </p:spPr>
        <p:txBody>
          <a:bodyPr wrap="none" lIns="91440" tIns="45720" rIns="91440" bIns="45720">
            <a:spAutoFit/>
          </a:bodyPr>
          <a:lstStyle/>
          <a:p>
            <a:pPr algn="ctr"/>
            <a:r>
              <a:rPr lang="ro-RO" sz="30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Danciu madalina –Andreea</a:t>
            </a:r>
          </a:p>
          <a:p>
            <a:pPr algn="ctr"/>
            <a:r>
              <a:rPr lang="ro-RO" sz="3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Clasa:a x-a plastica</a:t>
            </a:r>
            <a:endParaRPr lang="en-US" sz="3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0"/>
            <a:ext cx="8026226" cy="1323439"/>
          </a:xfrm>
          <a:prstGeom prst="rect">
            <a:avLst/>
          </a:prstGeom>
          <a:noFill/>
        </p:spPr>
        <p:txBody>
          <a:bodyPr wrap="square" lIns="91440" tIns="45720" rIns="91440" bIns="45720">
            <a:spAutoFit/>
            <a:scene3d>
              <a:camera prst="perspectiveRelaxedModerately"/>
              <a:lightRig rig="threePt" dir="t"/>
            </a:scene3d>
          </a:bodyPr>
          <a:lstStyle/>
          <a:p>
            <a:pPr algn="ctr"/>
            <a:r>
              <a:rPr lang="ro-RO" sz="4000" b="1" i="1" cap="all" spc="0" dirty="0" smtClean="0">
                <a:ln w="9000" cmpd="sng">
                  <a:solidFill>
                    <a:schemeClr val="accent4">
                      <a:shade val="50000"/>
                      <a:satMod val="120000"/>
                    </a:schemeClr>
                  </a:solidFill>
                  <a:prstDash val="solid"/>
                </a:ln>
                <a:solidFill>
                  <a:srgbClr val="002060"/>
                </a:solidFill>
                <a:effectLst>
                  <a:reflection blurRad="6350" stA="60000" endA="900" endPos="58000" dir="5400000" sy="-100000" algn="bl" rotWithShape="0"/>
                </a:effectLst>
                <a:uFill>
                  <a:solidFill>
                    <a:srgbClr val="7030A0"/>
                  </a:solidFill>
                </a:uFill>
                <a:latin typeface="Verdana" pitchFamily="34" charset="0"/>
              </a:rPr>
              <a:t>Efectele</a:t>
            </a:r>
            <a:r>
              <a:rPr lang="ro-RO" sz="4000" b="1" i="1" cap="all" dirty="0">
                <a:ln w="9000" cmpd="sng">
                  <a:solidFill>
                    <a:schemeClr val="accent4">
                      <a:shade val="50000"/>
                      <a:satMod val="120000"/>
                    </a:schemeClr>
                  </a:solidFill>
                  <a:prstDash val="solid"/>
                </a:ln>
                <a:solidFill>
                  <a:srgbClr val="002060"/>
                </a:solidFill>
                <a:effectLst>
                  <a:reflection blurRad="6350" stA="60000" endA="900" endPos="58000" dir="5400000" sy="-100000" algn="bl" rotWithShape="0"/>
                </a:effectLst>
                <a:uFill>
                  <a:solidFill>
                    <a:srgbClr val="7030A0"/>
                  </a:solidFill>
                </a:uFill>
                <a:latin typeface="Verdana" pitchFamily="34" charset="0"/>
              </a:rPr>
              <a:t> </a:t>
            </a:r>
            <a:r>
              <a:rPr lang="ro-RO" sz="4000" b="1" i="1" cap="all" spc="0" dirty="0" smtClean="0">
                <a:ln w="9000" cmpd="sng">
                  <a:solidFill>
                    <a:schemeClr val="accent4">
                      <a:shade val="50000"/>
                      <a:satMod val="120000"/>
                    </a:schemeClr>
                  </a:solidFill>
                  <a:prstDash val="solid"/>
                </a:ln>
                <a:solidFill>
                  <a:srgbClr val="002060"/>
                </a:solidFill>
                <a:effectLst>
                  <a:reflection blurRad="6350" stA="60000" endA="900" endPos="58000" dir="5400000" sy="-100000" algn="bl" rotWithShape="0"/>
                </a:effectLst>
                <a:uFill>
                  <a:solidFill>
                    <a:srgbClr val="7030A0"/>
                  </a:solidFill>
                </a:uFill>
                <a:latin typeface="Verdana" pitchFamily="34" charset="0"/>
              </a:rPr>
              <a:t>curentului electric</a:t>
            </a:r>
            <a:endParaRPr lang="en-US" sz="4000" b="1" i="1" cap="all" spc="0" dirty="0">
              <a:ln w="9000" cmpd="sng">
                <a:solidFill>
                  <a:schemeClr val="accent4">
                    <a:shade val="50000"/>
                    <a:satMod val="120000"/>
                  </a:schemeClr>
                </a:solidFill>
                <a:prstDash val="solid"/>
              </a:ln>
              <a:solidFill>
                <a:srgbClr val="002060"/>
              </a:solidFill>
              <a:effectLst>
                <a:reflection blurRad="6350" stA="60000" endA="900" endPos="58000" dir="5400000" sy="-100000" algn="bl" rotWithShape="0"/>
              </a:effectLst>
              <a:uFill>
                <a:solidFill>
                  <a:srgbClr val="7030A0"/>
                </a:solidFill>
              </a:uFill>
              <a:latin typeface="Verdana" pitchFamily="34" charset="0"/>
            </a:endParaRPr>
          </a:p>
        </p:txBody>
      </p:sp>
      <p:sp>
        <p:nvSpPr>
          <p:cNvPr id="3" name="TextBox 2"/>
          <p:cNvSpPr txBox="1"/>
          <p:nvPr/>
        </p:nvSpPr>
        <p:spPr>
          <a:xfrm>
            <a:off x="857224" y="2143116"/>
            <a:ext cx="7858180" cy="3831818"/>
          </a:xfrm>
          <a:prstGeom prst="rect">
            <a:avLst/>
          </a:prstGeom>
          <a:noFill/>
        </p:spPr>
        <p:txBody>
          <a:bodyPr wrap="square" rtlCol="0">
            <a:spAutoFit/>
          </a:bodyPr>
          <a:lstStyle/>
          <a:p>
            <a:r>
              <a:rPr lang="ro-RO" sz="2500" b="1" i="1" dirty="0" smtClean="0">
                <a:solidFill>
                  <a:srgbClr val="002060"/>
                </a:solidFill>
                <a:latin typeface="Vani" pitchFamily="34" charset="0"/>
              </a:rPr>
              <a:t>Efectele curentului electric pot fii:</a:t>
            </a:r>
          </a:p>
          <a:p>
            <a:r>
              <a:rPr lang="ro-RO" sz="2500" b="1" i="1" dirty="0" smtClean="0">
                <a:solidFill>
                  <a:srgbClr val="002060"/>
                </a:solidFill>
                <a:latin typeface="Vani" pitchFamily="34" charset="0"/>
              </a:rPr>
              <a:t>*Efectul termic</a:t>
            </a:r>
          </a:p>
          <a:p>
            <a:r>
              <a:rPr lang="ro-RO" sz="2500" b="1" i="1" dirty="0" smtClean="0">
                <a:solidFill>
                  <a:srgbClr val="002060"/>
                </a:solidFill>
                <a:latin typeface="Vani" pitchFamily="34" charset="0"/>
              </a:rPr>
              <a:t>*Efectul magnetic</a:t>
            </a:r>
          </a:p>
          <a:p>
            <a:r>
              <a:rPr lang="ro-RO" sz="2500" b="1" i="1" dirty="0" smtClean="0">
                <a:solidFill>
                  <a:srgbClr val="002060"/>
                </a:solidFill>
                <a:latin typeface="Vani" pitchFamily="34" charset="0"/>
              </a:rPr>
              <a:t>*</a:t>
            </a:r>
            <a:r>
              <a:rPr lang="ro-RO" sz="2500" b="1" i="1" dirty="0">
                <a:solidFill>
                  <a:srgbClr val="002060"/>
                </a:solidFill>
                <a:latin typeface="Vani" pitchFamily="34" charset="0"/>
              </a:rPr>
              <a:t>Efectul chimic al curentului electric</a:t>
            </a:r>
          </a:p>
          <a:p>
            <a:r>
              <a:rPr lang="ro-RO" sz="2500" b="1" i="1" dirty="0" smtClean="0">
                <a:solidFill>
                  <a:srgbClr val="002060"/>
                </a:solidFill>
                <a:latin typeface="Vani" pitchFamily="34" charset="0"/>
              </a:rPr>
              <a:t>*</a:t>
            </a:r>
            <a:r>
              <a:rPr lang="ro-RO" sz="2500" b="1" i="1" dirty="0">
                <a:solidFill>
                  <a:srgbClr val="002060"/>
                </a:solidFill>
                <a:latin typeface="Vani" pitchFamily="34" charset="0"/>
              </a:rPr>
              <a:t>Efectul Hall</a:t>
            </a:r>
          </a:p>
          <a:p>
            <a:r>
              <a:rPr lang="ro-RO" sz="2500" b="1" i="1" dirty="0" smtClean="0">
                <a:solidFill>
                  <a:srgbClr val="002060"/>
                </a:solidFill>
                <a:latin typeface="Vani" pitchFamily="34" charset="0"/>
              </a:rPr>
              <a:t>*</a:t>
            </a:r>
            <a:r>
              <a:rPr lang="ro-RO" sz="2500" b="1" i="1" dirty="0">
                <a:solidFill>
                  <a:srgbClr val="002060"/>
                </a:solidFill>
                <a:latin typeface="Vani" pitchFamily="34" charset="0"/>
              </a:rPr>
              <a:t>Efectul piezoelectric</a:t>
            </a:r>
          </a:p>
          <a:p>
            <a:r>
              <a:rPr lang="ro-RO" sz="2500" b="1" i="1" dirty="0" smtClean="0">
                <a:solidFill>
                  <a:srgbClr val="002060"/>
                </a:solidFill>
                <a:latin typeface="Vani" pitchFamily="34" charset="0"/>
              </a:rPr>
              <a:t>*</a:t>
            </a:r>
            <a:r>
              <a:rPr lang="ro-RO" sz="2500" b="1" i="1" dirty="0">
                <a:solidFill>
                  <a:srgbClr val="002060"/>
                </a:solidFill>
                <a:latin typeface="Vani" pitchFamily="34" charset="0"/>
              </a:rPr>
              <a:t>Efectul fotoelectric</a:t>
            </a:r>
          </a:p>
          <a:p>
            <a:r>
              <a:rPr lang="ro-RO" sz="2500" b="1" i="1" dirty="0" smtClean="0">
                <a:solidFill>
                  <a:srgbClr val="002060"/>
                </a:solidFill>
                <a:latin typeface="Vani" pitchFamily="34" charset="0"/>
              </a:rPr>
              <a:t>*</a:t>
            </a:r>
            <a:r>
              <a:rPr lang="ro-RO" sz="2500" b="1" i="1" dirty="0">
                <a:solidFill>
                  <a:srgbClr val="002060"/>
                </a:solidFill>
                <a:latin typeface="Vani" pitchFamily="34" charset="0"/>
              </a:rPr>
              <a:t>Efecte termoelectrice (Seebeck, Peltier și Thompson)</a:t>
            </a:r>
          </a:p>
          <a:p>
            <a:endParaRPr lang="ro-RO"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57356" y="0"/>
            <a:ext cx="5668772" cy="1015663"/>
          </a:xfrm>
          <a:prstGeom prst="rect">
            <a:avLst/>
          </a:prstGeom>
          <a:noFill/>
        </p:spPr>
        <p:txBody>
          <a:bodyPr wrap="square" lIns="91440" tIns="45720" rIns="91440" bIns="45720">
            <a:spAutoFit/>
          </a:bodyPr>
          <a:lstStyle/>
          <a:p>
            <a:pPr algn="ctr"/>
            <a:r>
              <a:rPr lang="ro-RO" sz="60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odoni MT Poster Compressed" pitchFamily="18" charset="0"/>
              </a:rPr>
              <a:t>Efectul termic</a:t>
            </a:r>
            <a:endParaRPr lang="en-US" sz="6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odoni MT Poster Compressed" pitchFamily="18" charset="0"/>
            </a:endParaRPr>
          </a:p>
        </p:txBody>
      </p:sp>
      <p:sp>
        <p:nvSpPr>
          <p:cNvPr id="3" name="TextBox 2"/>
          <p:cNvSpPr txBox="1"/>
          <p:nvPr/>
        </p:nvSpPr>
        <p:spPr>
          <a:xfrm flipH="1">
            <a:off x="857224" y="1357298"/>
            <a:ext cx="7030507" cy="1754326"/>
          </a:xfrm>
          <a:prstGeom prst="rect">
            <a:avLst/>
          </a:prstGeom>
          <a:noFill/>
        </p:spPr>
        <p:txBody>
          <a:bodyPr wrap="square" rtlCol="0">
            <a:spAutoFit/>
          </a:bodyPr>
          <a:lstStyle/>
          <a:p>
            <a:r>
              <a:rPr lang="ro-RO" b="1" i="1" dirty="0" smtClean="0">
                <a:solidFill>
                  <a:srgbClr val="7030A0"/>
                </a:solidFill>
                <a:latin typeface="Times New Roman" pitchFamily="18" charset="0"/>
              </a:rPr>
              <a:t>     -</a:t>
            </a:r>
            <a:r>
              <a:rPr lang="vi-VN" b="1" i="1" dirty="0" smtClean="0">
                <a:solidFill>
                  <a:srgbClr val="7030A0"/>
                </a:solidFill>
                <a:latin typeface="Times New Roman" pitchFamily="18" charset="0"/>
              </a:rPr>
              <a:t>Efectul </a:t>
            </a:r>
            <a:r>
              <a:rPr lang="vi-VN" b="1" i="1" dirty="0">
                <a:solidFill>
                  <a:srgbClr val="7030A0"/>
                </a:solidFill>
                <a:latin typeface="Times New Roman" pitchFamily="18" charset="0"/>
              </a:rPr>
              <a:t>termic (denumit și efect Joule-Lenz) este reprezentat de disiparea căldurii într-un conductor traversat de un curent electric. Aceasta se datorează interacțiunii particulelor curentului (de regulă electroni) cu atomii conductorului, interacțiuni prin care primele le cedează ultimilor din energia lor cinetică, contribuind la mărirea agitației termice în masa conductorului.</a:t>
            </a:r>
            <a:endParaRPr lang="ro-RO" b="1" i="1" dirty="0">
              <a:solidFill>
                <a:srgbClr val="7030A0"/>
              </a:solidFill>
              <a:latin typeface="Times New Roman" pitchFamily="18" charset="0"/>
            </a:endParaRPr>
          </a:p>
        </p:txBody>
      </p:sp>
      <p:sp>
        <p:nvSpPr>
          <p:cNvPr id="4" name="TextBox 3"/>
          <p:cNvSpPr txBox="1"/>
          <p:nvPr/>
        </p:nvSpPr>
        <p:spPr>
          <a:xfrm>
            <a:off x="1357290" y="3071810"/>
            <a:ext cx="3357586" cy="400110"/>
          </a:xfrm>
          <a:prstGeom prst="rect">
            <a:avLst/>
          </a:prstGeom>
          <a:noFill/>
        </p:spPr>
        <p:txBody>
          <a:bodyPr wrap="square" rtlCol="0">
            <a:spAutoFit/>
          </a:bodyPr>
          <a:lstStyle/>
          <a:p>
            <a:r>
              <a:rPr lang="ro-RO" sz="2000" b="1" i="1" dirty="0">
                <a:latin typeface="Arial Narrow" pitchFamily="34" charset="0"/>
              </a:rPr>
              <a:t>Aplicații industriale</a:t>
            </a:r>
          </a:p>
        </p:txBody>
      </p:sp>
      <p:sp>
        <p:nvSpPr>
          <p:cNvPr id="5" name="TextBox 4"/>
          <p:cNvSpPr txBox="1"/>
          <p:nvPr/>
        </p:nvSpPr>
        <p:spPr>
          <a:xfrm>
            <a:off x="928662" y="3429000"/>
            <a:ext cx="7572428" cy="2862322"/>
          </a:xfrm>
          <a:prstGeom prst="rect">
            <a:avLst/>
          </a:prstGeom>
          <a:noFill/>
        </p:spPr>
        <p:txBody>
          <a:bodyPr wrap="square" rtlCol="0">
            <a:spAutoFit/>
          </a:bodyPr>
          <a:lstStyle/>
          <a:p>
            <a:r>
              <a:rPr lang="ro-RO" i="1" dirty="0" smtClean="0">
                <a:solidFill>
                  <a:srgbClr val="7030A0"/>
                </a:solidFill>
              </a:rPr>
              <a:t>    -</a:t>
            </a:r>
            <a:r>
              <a:rPr lang="vi-VN" i="1" dirty="0" smtClean="0">
                <a:solidFill>
                  <a:srgbClr val="7030A0"/>
                </a:solidFill>
              </a:rPr>
              <a:t>Produsele tehnice (dispozitive, aparate, utilaje) folosite la încălzire industrială, precum și pentru uzul casnic, funcționează pe baza efectului Termic. Elementul constructiv de circuit comun în alcătuirea acestor produse este un rezistor (sau mai multe, grupate adecvat) în care se dezvoltă efectul Termic al curentului electric.</a:t>
            </a:r>
            <a:r>
              <a:rPr lang="vi-VN" b="1" i="1" dirty="0" smtClean="0">
                <a:solidFill>
                  <a:srgbClr val="7030A0"/>
                </a:solidFill>
              </a:rPr>
              <a:t> </a:t>
            </a:r>
            <a:endParaRPr lang="ro-RO" b="1" i="1" dirty="0" smtClean="0">
              <a:solidFill>
                <a:srgbClr val="7030A0"/>
              </a:solidFill>
            </a:endParaRPr>
          </a:p>
          <a:p>
            <a:r>
              <a:rPr lang="ro-RO" dirty="0" smtClean="0">
                <a:solidFill>
                  <a:srgbClr val="7030A0"/>
                </a:solidFill>
              </a:rPr>
              <a:t>   -</a:t>
            </a:r>
            <a:r>
              <a:rPr lang="vi-VN" dirty="0" smtClean="0">
                <a:solidFill>
                  <a:srgbClr val="7030A0"/>
                </a:solidFill>
              </a:rPr>
              <a:t>Efectul </a:t>
            </a:r>
            <a:r>
              <a:rPr lang="vi-VN" dirty="0">
                <a:solidFill>
                  <a:srgbClr val="7030A0"/>
                </a:solidFill>
              </a:rPr>
              <a:t>termic al curentului electric are multiple aplicații industriale: cuptoarele încălzite electric, tăierea metalelor, sudarea cu arc</a:t>
            </a:r>
            <a:r>
              <a:rPr lang="vi-VN" u="sng" dirty="0">
                <a:solidFill>
                  <a:srgbClr val="7030A0"/>
                </a:solidFill>
              </a:rPr>
              <a:t> </a:t>
            </a:r>
            <a:r>
              <a:rPr lang="vi-VN" dirty="0">
                <a:solidFill>
                  <a:srgbClr val="7030A0"/>
                </a:solidFill>
              </a:rPr>
              <a:t>electric etc.</a:t>
            </a:r>
            <a:endParaRPr lang="ro-RO" b="1" i="1" dirty="0" smtClean="0">
              <a:solidFill>
                <a:srgbClr val="7030A0"/>
              </a:solidFill>
            </a:endParaRPr>
          </a:p>
          <a:p>
            <a:endParaRPr lang="ro-RO" b="1" i="1" dirty="0" smtClean="0">
              <a:solidFill>
                <a:srgbClr val="7030A0"/>
              </a:solidFill>
            </a:endParaRPr>
          </a:p>
          <a:p>
            <a:endParaRPr lang="ro-RO" b="1" i="1" dirty="0">
              <a:solidFill>
                <a:srgbClr val="7030A0"/>
              </a:solidFill>
              <a:latin typeface="Vivaldi" pitchFamily="66"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1538" y="142852"/>
            <a:ext cx="7097499" cy="707886"/>
          </a:xfrm>
          <a:prstGeom prst="rect">
            <a:avLst/>
          </a:prstGeom>
          <a:noFill/>
        </p:spPr>
        <p:txBody>
          <a:bodyPr wrap="square" lIns="91440" tIns="45720" rIns="91440" bIns="45720">
            <a:spAutoFit/>
          </a:bodyPr>
          <a:lstStyle/>
          <a:p>
            <a:pPr algn="ctr"/>
            <a:r>
              <a:rPr lang="ro-RO" sz="4000" b="1" i="1" cap="all" spc="0" dirty="0" smtClean="0">
                <a:ln w="9000" cmpd="sng">
                  <a:solidFill>
                    <a:schemeClr val="accent4">
                      <a:shade val="50000"/>
                      <a:satMod val="120000"/>
                    </a:schemeClr>
                  </a:solidFill>
                  <a:prstDash val="solid"/>
                </a:ln>
                <a:solidFill>
                  <a:schemeClr val="accent2">
                    <a:lumMod val="50000"/>
                  </a:schemeClr>
                </a:solidFill>
                <a:effectLst>
                  <a:reflection blurRad="6350" stA="60000" endA="900" endPos="58000" dir="5400000" sy="-100000" algn="bl" rotWithShape="0"/>
                </a:effectLst>
                <a:latin typeface="Vani" pitchFamily="34" charset="0"/>
              </a:rPr>
              <a:t>Efectul magnetic</a:t>
            </a:r>
            <a:endParaRPr lang="en-US" sz="4000" b="1" i="1" cap="all" spc="0" dirty="0">
              <a:ln w="9000" cmpd="sng">
                <a:solidFill>
                  <a:schemeClr val="accent4">
                    <a:shade val="50000"/>
                    <a:satMod val="120000"/>
                  </a:schemeClr>
                </a:solidFill>
                <a:prstDash val="solid"/>
              </a:ln>
              <a:solidFill>
                <a:schemeClr val="accent2">
                  <a:lumMod val="50000"/>
                </a:schemeClr>
              </a:solidFill>
              <a:effectLst>
                <a:reflection blurRad="6350" stA="60000" endA="900" endPos="58000" dir="5400000" sy="-100000" algn="bl" rotWithShape="0"/>
              </a:effectLst>
              <a:latin typeface="Vani" pitchFamily="34" charset="0"/>
            </a:endParaRPr>
          </a:p>
        </p:txBody>
      </p:sp>
      <p:sp>
        <p:nvSpPr>
          <p:cNvPr id="3" name="TextBox 2"/>
          <p:cNvSpPr txBox="1"/>
          <p:nvPr/>
        </p:nvSpPr>
        <p:spPr>
          <a:xfrm>
            <a:off x="642910" y="1000108"/>
            <a:ext cx="8001056" cy="2970044"/>
          </a:xfrm>
          <a:prstGeom prst="rect">
            <a:avLst/>
          </a:prstGeom>
          <a:noFill/>
        </p:spPr>
        <p:txBody>
          <a:bodyPr wrap="square" rtlCol="0">
            <a:spAutoFit/>
          </a:bodyPr>
          <a:lstStyle/>
          <a:p>
            <a:r>
              <a:rPr lang="vi-VN" sz="1700" i="1" dirty="0">
                <a:solidFill>
                  <a:schemeClr val="accent2">
                    <a:lumMod val="50000"/>
                  </a:schemeClr>
                </a:solidFill>
              </a:rPr>
              <a:t>Constă în apariția unui câmp magnetic în jurul unui conductor parcurs de curent electric.</a:t>
            </a:r>
          </a:p>
          <a:p>
            <a:r>
              <a:rPr lang="vi-VN" sz="1700" i="1" dirty="0">
                <a:solidFill>
                  <a:schemeClr val="accent2">
                    <a:lumMod val="50000"/>
                  </a:schemeClr>
                </a:solidFill>
              </a:rPr>
              <a:t>Modulul vectorului inducție magnetică într-un punct situat la distanța r de conductorul parcurs de curent electric este:</a:t>
            </a:r>
          </a:p>
          <a:p>
            <a:r>
              <a:rPr lang="vi-VN" sz="1700" i="1" dirty="0">
                <a:solidFill>
                  <a:schemeClr val="accent2">
                    <a:lumMod val="50000"/>
                  </a:schemeClr>
                </a:solidFill>
              </a:rPr>
              <a:t>B=</a:t>
            </a:r>
            <a:r>
              <a:rPr lang="el-GR" sz="1700" i="1" dirty="0">
                <a:solidFill>
                  <a:schemeClr val="accent2">
                    <a:lumMod val="50000"/>
                  </a:schemeClr>
                </a:solidFill>
              </a:rPr>
              <a:t>μ</a:t>
            </a:r>
            <a:r>
              <a:rPr lang="vi-VN" sz="1700" i="1" dirty="0">
                <a:solidFill>
                  <a:schemeClr val="accent2">
                    <a:lumMod val="50000"/>
                  </a:schemeClr>
                </a:solidFill>
              </a:rPr>
              <a:t>I/2</a:t>
            </a:r>
            <a:r>
              <a:rPr lang="el-GR" sz="1700" i="1" dirty="0">
                <a:solidFill>
                  <a:schemeClr val="accent2">
                    <a:lumMod val="50000"/>
                  </a:schemeClr>
                </a:solidFill>
              </a:rPr>
              <a:t>π</a:t>
            </a:r>
            <a:r>
              <a:rPr lang="vi-VN" sz="1700" i="1" dirty="0">
                <a:solidFill>
                  <a:schemeClr val="accent2">
                    <a:lumMod val="50000"/>
                  </a:schemeClr>
                </a:solidFill>
              </a:rPr>
              <a:t>r unde,</a:t>
            </a:r>
          </a:p>
          <a:p>
            <a:r>
              <a:rPr lang="el-GR" sz="1700" i="1" dirty="0">
                <a:solidFill>
                  <a:schemeClr val="accent2">
                    <a:lumMod val="50000"/>
                  </a:schemeClr>
                </a:solidFill>
              </a:rPr>
              <a:t>μ-</a:t>
            </a:r>
            <a:r>
              <a:rPr lang="vi-VN" sz="1700" i="1" dirty="0">
                <a:solidFill>
                  <a:schemeClr val="accent2">
                    <a:lumMod val="50000"/>
                  </a:schemeClr>
                </a:solidFill>
              </a:rPr>
              <a:t>permeabilitate magnetică absolută; I-intensitatea curentului care străbate conductorul;</a:t>
            </a:r>
          </a:p>
          <a:p>
            <a:r>
              <a:rPr lang="vi-VN" sz="1700" i="1" dirty="0">
                <a:solidFill>
                  <a:schemeClr val="accent2">
                    <a:lumMod val="50000"/>
                  </a:schemeClr>
                </a:solidFill>
              </a:rPr>
              <a:t>Modulul vectorului inducție magnetică a câmpului magnetic creat în centrul unei spire circulare de rază r, parcursă de curent electric este:</a:t>
            </a:r>
          </a:p>
          <a:p>
            <a:r>
              <a:rPr lang="vi-VN" sz="1700" i="1" dirty="0">
                <a:solidFill>
                  <a:schemeClr val="accent2">
                    <a:lumMod val="50000"/>
                  </a:schemeClr>
                </a:solidFill>
              </a:rPr>
              <a:t>B=</a:t>
            </a:r>
            <a:r>
              <a:rPr lang="el-GR" sz="1700" i="1" dirty="0">
                <a:solidFill>
                  <a:schemeClr val="accent2">
                    <a:lumMod val="50000"/>
                  </a:schemeClr>
                </a:solidFill>
              </a:rPr>
              <a:t>μ</a:t>
            </a:r>
            <a:r>
              <a:rPr lang="vi-VN" sz="1700" i="1" dirty="0">
                <a:solidFill>
                  <a:schemeClr val="accent2">
                    <a:lumMod val="50000"/>
                  </a:schemeClr>
                </a:solidFill>
              </a:rPr>
              <a:t>I/2r</a:t>
            </a:r>
          </a:p>
          <a:p>
            <a:endParaRPr lang="ro-RO" sz="1700" i="1" dirty="0">
              <a:solidFill>
                <a:schemeClr val="accent2">
                  <a:lumMod val="50000"/>
                </a:schemeClr>
              </a:solidFill>
            </a:endParaRPr>
          </a:p>
        </p:txBody>
      </p:sp>
      <p:sp>
        <p:nvSpPr>
          <p:cNvPr id="4" name="TextBox 3"/>
          <p:cNvSpPr txBox="1"/>
          <p:nvPr/>
        </p:nvSpPr>
        <p:spPr>
          <a:xfrm>
            <a:off x="785786" y="3786190"/>
            <a:ext cx="8072494" cy="1754326"/>
          </a:xfrm>
          <a:prstGeom prst="rect">
            <a:avLst/>
          </a:prstGeom>
          <a:noFill/>
        </p:spPr>
        <p:txBody>
          <a:bodyPr wrap="square" rtlCol="0">
            <a:spAutoFit/>
          </a:bodyPr>
          <a:lstStyle/>
          <a:p>
            <a:r>
              <a:rPr lang="vi-VN" dirty="0">
                <a:solidFill>
                  <a:schemeClr val="accent2">
                    <a:lumMod val="50000"/>
                  </a:schemeClr>
                </a:solidFill>
              </a:rPr>
              <a:t>B-inducția magnetică; {B}</a:t>
            </a:r>
            <a:r>
              <a:rPr lang="vi-VN" baseline="-25000" dirty="0">
                <a:solidFill>
                  <a:schemeClr val="accent2">
                    <a:lumMod val="50000"/>
                  </a:schemeClr>
                </a:solidFill>
              </a:rPr>
              <a:t>SI</a:t>
            </a:r>
            <a:r>
              <a:rPr lang="vi-VN" dirty="0">
                <a:solidFill>
                  <a:schemeClr val="accent2">
                    <a:lumMod val="50000"/>
                  </a:schemeClr>
                </a:solidFill>
              </a:rPr>
              <a:t>=1T (tesla</a:t>
            </a:r>
            <a:r>
              <a:rPr lang="vi-VN" dirty="0" smtClean="0">
                <a:solidFill>
                  <a:schemeClr val="accent2">
                    <a:lumMod val="50000"/>
                  </a:schemeClr>
                </a:solidFill>
              </a:rPr>
              <a:t>)</a:t>
            </a:r>
            <a:endParaRPr lang="ro-RO" dirty="0" smtClean="0">
              <a:solidFill>
                <a:schemeClr val="accent2">
                  <a:lumMod val="50000"/>
                </a:schemeClr>
              </a:solidFill>
            </a:endParaRPr>
          </a:p>
          <a:p>
            <a:endParaRPr lang="vi-VN" dirty="0"/>
          </a:p>
          <a:p>
            <a:r>
              <a:rPr lang="vi-VN" dirty="0"/>
              <a:t/>
            </a:r>
            <a:br>
              <a:rPr lang="vi-VN" dirty="0"/>
            </a:br>
            <a:endParaRPr lang="vi-VN" dirty="0"/>
          </a:p>
          <a:p>
            <a:r>
              <a:rPr lang="vi-VN" dirty="0" smtClean="0"/>
              <a:t/>
            </a:r>
            <a:br>
              <a:rPr lang="vi-VN" dirty="0" smtClean="0"/>
            </a:br>
            <a:endParaRPr lang="ro-RO" dirty="0"/>
          </a:p>
        </p:txBody>
      </p:sp>
      <p:pic>
        <p:nvPicPr>
          <p:cNvPr id="5" name="Picture 4" descr="Electromagnetism.png"/>
          <p:cNvPicPr>
            <a:picLocks noChangeAspect="1"/>
          </p:cNvPicPr>
          <p:nvPr/>
        </p:nvPicPr>
        <p:blipFill>
          <a:blip r:embed="rId2"/>
          <a:stretch>
            <a:fillRect/>
          </a:stretch>
        </p:blipFill>
        <p:spPr>
          <a:xfrm>
            <a:off x="928662" y="4214818"/>
            <a:ext cx="2099887" cy="229161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52" y="142852"/>
            <a:ext cx="6743653" cy="140038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o-RO" sz="4500" b="1" dirty="0" smtClean="0">
                <a:ln w="11430"/>
                <a:solidFill>
                  <a:srgbClr val="660033"/>
                </a:solidFill>
                <a:effectLst>
                  <a:outerShdw blurRad="80000" dist="40000" dir="5040000" algn="tl">
                    <a:srgbClr val="000000">
                      <a:alpha val="30000"/>
                    </a:srgbClr>
                  </a:outerShdw>
                </a:effectLst>
                <a:latin typeface="Vani" pitchFamily="34" charset="0"/>
              </a:rPr>
              <a:t>Efectul</a:t>
            </a:r>
            <a:r>
              <a:rPr lang="ro-RO" sz="4000" b="1" dirty="0" smtClean="0">
                <a:ln w="11430"/>
                <a:solidFill>
                  <a:srgbClr val="660033"/>
                </a:solidFill>
                <a:effectLst>
                  <a:outerShdw blurRad="80000" dist="40000" dir="5040000" algn="tl">
                    <a:srgbClr val="000000">
                      <a:alpha val="30000"/>
                    </a:srgbClr>
                  </a:outerShdw>
                </a:effectLst>
                <a:latin typeface="Vani" pitchFamily="34" charset="0"/>
              </a:rPr>
              <a:t> chimic al curentului electric</a:t>
            </a:r>
            <a:endParaRPr lang="en-US" sz="4000" b="1" cap="none" spc="0" dirty="0">
              <a:ln w="11430"/>
              <a:solidFill>
                <a:srgbClr val="660033"/>
              </a:solidFill>
              <a:effectLst>
                <a:outerShdw blurRad="80000" dist="40000" dir="5040000" algn="tl">
                  <a:srgbClr val="000000">
                    <a:alpha val="30000"/>
                  </a:srgbClr>
                </a:outerShdw>
              </a:effectLst>
              <a:latin typeface="Vani" pitchFamily="34" charset="0"/>
            </a:endParaRPr>
          </a:p>
        </p:txBody>
      </p:sp>
      <p:sp>
        <p:nvSpPr>
          <p:cNvPr id="3" name="TextBox 2"/>
          <p:cNvSpPr txBox="1"/>
          <p:nvPr/>
        </p:nvSpPr>
        <p:spPr>
          <a:xfrm>
            <a:off x="928662" y="1357298"/>
            <a:ext cx="7572428" cy="6155531"/>
          </a:xfrm>
          <a:prstGeom prst="rect">
            <a:avLst/>
          </a:prstGeom>
          <a:noFill/>
        </p:spPr>
        <p:txBody>
          <a:bodyPr wrap="square" rtlCol="0">
            <a:spAutoFit/>
          </a:bodyPr>
          <a:lstStyle/>
          <a:p>
            <a:r>
              <a:rPr lang="ro-RO" sz="2000" b="1" i="1" dirty="0" smtClean="0">
                <a:solidFill>
                  <a:srgbClr val="660033"/>
                </a:solidFill>
                <a:latin typeface="Vani" pitchFamily="34" charset="0"/>
              </a:rPr>
              <a:t>*Electroliza</a:t>
            </a:r>
          </a:p>
          <a:p>
            <a:r>
              <a:rPr lang="ro-RO" sz="1600" b="1" i="1" dirty="0" smtClean="0">
                <a:solidFill>
                  <a:srgbClr val="660033"/>
                </a:solidFill>
              </a:rPr>
              <a:t>   -</a:t>
            </a:r>
            <a:r>
              <a:rPr lang="vi-VN" sz="1600" b="1" i="1" dirty="0" smtClean="0">
                <a:solidFill>
                  <a:srgbClr val="660033"/>
                </a:solidFill>
              </a:rPr>
              <a:t>Electroliza </a:t>
            </a:r>
            <a:r>
              <a:rPr lang="vi-VN" sz="1600" b="1" i="1" dirty="0">
                <a:solidFill>
                  <a:srgbClr val="660033"/>
                </a:solidFill>
              </a:rPr>
              <a:t>este procesul de orientare și separare a ionilor unui electrolit cu ajutorul curentului electric continuu.</a:t>
            </a:r>
          </a:p>
          <a:p>
            <a:r>
              <a:rPr lang="ro-RO" sz="1600" b="1" i="1" dirty="0" smtClean="0">
                <a:solidFill>
                  <a:srgbClr val="660033"/>
                </a:solidFill>
              </a:rPr>
              <a:t>  -</a:t>
            </a:r>
            <a:r>
              <a:rPr lang="vi-VN" sz="1600" b="1" i="1" dirty="0" smtClean="0">
                <a:solidFill>
                  <a:srgbClr val="660033"/>
                </a:solidFill>
              </a:rPr>
              <a:t>Electroliza </a:t>
            </a:r>
            <a:r>
              <a:rPr lang="vi-VN" sz="1600" b="1" i="1" dirty="0">
                <a:solidFill>
                  <a:srgbClr val="660033"/>
                </a:solidFill>
              </a:rPr>
              <a:t>unei soluții de clorură de cupru: în electrolit datorită disocierii sunt prezenți ioni de Cu2+ și ioni de 2Cl. După mai multe minute de funcționare cu totul capătă o culoare roșiatică și se degajă un miros înțepător.Catozii cântăresc mai mult decât inițial și dacă m1, m2, m3, m4 sunt masele finale ale acestora m1&lt;m2&lt;m3&lt;m4. Ionii de Cu2+ sunt atrași de catod care le cedează electroni, sunt neutralizați și se depun pe acesta.</a:t>
            </a:r>
          </a:p>
          <a:p>
            <a:r>
              <a:rPr lang="vi-VN" sz="1600" b="1" i="1" dirty="0">
                <a:solidFill>
                  <a:srgbClr val="660033"/>
                </a:solidFill>
              </a:rPr>
              <a:t>Ionii de 2Cl cedează electroni anodului; atomii neutri de clor, sub formă de molecule de gaz se dizolvă parțial în apă; este caracteristic mirosul înțepător.</a:t>
            </a:r>
          </a:p>
          <a:p>
            <a:r>
              <a:rPr lang="ro-RO" sz="1600" b="1" i="1" dirty="0" smtClean="0">
                <a:solidFill>
                  <a:srgbClr val="660033"/>
                </a:solidFill>
              </a:rPr>
              <a:t>   -</a:t>
            </a:r>
            <a:r>
              <a:rPr lang="vi-VN" sz="1600" b="1" i="1" dirty="0" smtClean="0">
                <a:solidFill>
                  <a:srgbClr val="660033"/>
                </a:solidFill>
              </a:rPr>
              <a:t>Neutralizarea </a:t>
            </a:r>
            <a:r>
              <a:rPr lang="vi-VN" sz="1600" b="1" i="1" dirty="0">
                <a:solidFill>
                  <a:srgbClr val="660033"/>
                </a:solidFill>
              </a:rPr>
              <a:t>electrică a ionilor este însoțită de reacții chimice specifice care transformă calitativ suprafața electrozilor.</a:t>
            </a:r>
          </a:p>
          <a:p>
            <a:r>
              <a:rPr lang="ro-RO" sz="1600" b="1" i="1" dirty="0" smtClean="0">
                <a:solidFill>
                  <a:srgbClr val="660033"/>
                </a:solidFill>
              </a:rPr>
              <a:t>  -</a:t>
            </a:r>
            <a:r>
              <a:rPr lang="vi-VN" sz="1600" b="1" i="1" dirty="0" smtClean="0">
                <a:solidFill>
                  <a:srgbClr val="660033"/>
                </a:solidFill>
              </a:rPr>
              <a:t>Reacțiile </a:t>
            </a:r>
            <a:r>
              <a:rPr lang="vi-VN" sz="1600" b="1" i="1" dirty="0">
                <a:solidFill>
                  <a:srgbClr val="660033"/>
                </a:solidFill>
              </a:rPr>
              <a:t>chimice de la electrozi duc la fenomenul de ionizare electrolitică a acestora. Comparând m3 și m4, deducem că masa de cupru depusă pe catod, m~t. Comparând m1, m2, m3, m4, deducem că m~I</a:t>
            </a:r>
            <a:r>
              <a:rPr lang="vi-VN" sz="1600" b="1" i="1" dirty="0" smtClean="0">
                <a:solidFill>
                  <a:srgbClr val="660033"/>
                </a:solidFill>
              </a:rPr>
              <a:t>.</a:t>
            </a:r>
            <a:endParaRPr lang="ro-RO" sz="1600" b="1" i="1" dirty="0" smtClean="0">
              <a:solidFill>
                <a:srgbClr val="660033"/>
              </a:solidFill>
            </a:endParaRPr>
          </a:p>
          <a:p>
            <a:endParaRPr lang="ro-RO" sz="1600" b="1" i="1" dirty="0" smtClean="0">
              <a:solidFill>
                <a:srgbClr val="660033"/>
              </a:solidFill>
            </a:endParaRPr>
          </a:p>
          <a:p>
            <a:r>
              <a:rPr lang="ro-RO" sz="1600" b="1" i="1" dirty="0" smtClean="0">
                <a:solidFill>
                  <a:srgbClr val="660033"/>
                </a:solidFill>
                <a:latin typeface="Vani" pitchFamily="34" charset="0"/>
              </a:rPr>
              <a:t>*Aplicații industriale</a:t>
            </a:r>
          </a:p>
          <a:p>
            <a:r>
              <a:rPr lang="vi-VN" sz="1600" b="1" dirty="0">
                <a:solidFill>
                  <a:srgbClr val="660033"/>
                </a:solidFill>
              </a:rPr>
              <a:t>Electroliza este utilizată pentru obținerea metalelor pure (Cu, Ag, Al, Zn, Pt) în galvanoplastie, galvanostegie.</a:t>
            </a:r>
            <a:endParaRPr lang="ro-RO" sz="1600" b="1" dirty="0">
              <a:solidFill>
                <a:srgbClr val="660033"/>
              </a:solidFill>
              <a:latin typeface="Vani" pitchFamily="34" charset="0"/>
            </a:endParaRPr>
          </a:p>
          <a:p>
            <a:endParaRPr lang="vi-VN" sz="1600" b="1" i="1" dirty="0">
              <a:solidFill>
                <a:srgbClr val="660033"/>
              </a:solidFill>
            </a:endParaRPr>
          </a:p>
          <a:p>
            <a:endParaRPr lang="ro-RO" sz="2000" b="1" i="1" dirty="0">
              <a:solidFill>
                <a:srgbClr val="660033"/>
              </a:solidFill>
              <a:latin typeface="Vani" pitchFamily="34" charset="0"/>
            </a:endParaRPr>
          </a:p>
          <a:p>
            <a:endParaRPr lang="ro-RO"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43108" y="142853"/>
            <a:ext cx="5186035" cy="1692771"/>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ro-RO" sz="5000" b="1" i="1" dirty="0" smtClean="0">
                <a:solidFill>
                  <a:schemeClr val="tx1">
                    <a:lumMod val="65000"/>
                    <a:lumOff val="35000"/>
                  </a:schemeClr>
                </a:solidFill>
                <a:latin typeface="Vani" pitchFamily="34" charset="0"/>
              </a:rPr>
              <a:t>Efectul  Hall</a:t>
            </a:r>
            <a:endParaRPr lang="ro-RO" sz="5000" b="1" i="1" dirty="0">
              <a:solidFill>
                <a:schemeClr val="tx1">
                  <a:lumMod val="65000"/>
                  <a:lumOff val="35000"/>
                </a:schemeClr>
              </a:solidFill>
              <a:latin typeface="Vani" pitchFamily="34" charset="0"/>
            </a:endParaRPr>
          </a:p>
          <a:p>
            <a:pPr algn="ctr"/>
            <a:endParaRPr lang="en-US" sz="5400" b="1" cap="none" spc="0" dirty="0">
              <a:ln w="50800"/>
              <a:solidFill>
                <a:schemeClr val="bg1">
                  <a:shade val="50000"/>
                </a:schemeClr>
              </a:solidFill>
              <a:effectLst/>
            </a:endParaRPr>
          </a:p>
        </p:txBody>
      </p:sp>
      <p:sp>
        <p:nvSpPr>
          <p:cNvPr id="4" name="TextBox 3"/>
          <p:cNvSpPr txBox="1"/>
          <p:nvPr/>
        </p:nvSpPr>
        <p:spPr>
          <a:xfrm>
            <a:off x="1000100" y="928670"/>
            <a:ext cx="5786478" cy="677108"/>
          </a:xfrm>
          <a:prstGeom prst="rect">
            <a:avLst/>
          </a:prstGeom>
          <a:noFill/>
        </p:spPr>
        <p:txBody>
          <a:bodyPr wrap="square" rtlCol="0">
            <a:spAutoFit/>
          </a:bodyPr>
          <a:lstStyle/>
          <a:p>
            <a:r>
              <a:rPr lang="ro-RO" sz="2000" b="1" i="1" dirty="0" smtClean="0">
                <a:solidFill>
                  <a:schemeClr val="tx1">
                    <a:lumMod val="85000"/>
                    <a:lumOff val="15000"/>
                  </a:schemeClr>
                </a:solidFill>
                <a:latin typeface="Vani" pitchFamily="34" charset="0"/>
              </a:rPr>
              <a:t>*Tensiunea </a:t>
            </a:r>
            <a:r>
              <a:rPr lang="ro-RO" sz="2000" b="1" i="1" dirty="0">
                <a:solidFill>
                  <a:schemeClr val="tx1">
                    <a:lumMod val="85000"/>
                    <a:lumOff val="15000"/>
                  </a:schemeClr>
                </a:solidFill>
                <a:latin typeface="Vani" pitchFamily="34" charset="0"/>
              </a:rPr>
              <a:t>Hall</a:t>
            </a:r>
          </a:p>
          <a:p>
            <a:endParaRPr lang="ro-RO" dirty="0"/>
          </a:p>
        </p:txBody>
      </p:sp>
      <p:sp>
        <p:nvSpPr>
          <p:cNvPr id="5" name="TextBox 4"/>
          <p:cNvSpPr txBox="1"/>
          <p:nvPr/>
        </p:nvSpPr>
        <p:spPr>
          <a:xfrm>
            <a:off x="857224" y="1357298"/>
            <a:ext cx="7715304" cy="3231654"/>
          </a:xfrm>
          <a:prstGeom prst="rect">
            <a:avLst/>
          </a:prstGeom>
          <a:noFill/>
        </p:spPr>
        <p:txBody>
          <a:bodyPr wrap="square" rtlCol="0">
            <a:spAutoFit/>
          </a:bodyPr>
          <a:lstStyle/>
          <a:p>
            <a:r>
              <a:rPr lang="ro-RO" sz="1700" i="1" dirty="0" smtClean="0">
                <a:solidFill>
                  <a:schemeClr val="tx1">
                    <a:lumMod val="85000"/>
                    <a:lumOff val="15000"/>
                  </a:schemeClr>
                </a:solidFill>
              </a:rPr>
              <a:t>    -</a:t>
            </a:r>
            <a:r>
              <a:rPr lang="vi-VN" sz="1700" i="1" dirty="0" smtClean="0">
                <a:solidFill>
                  <a:schemeClr val="tx1">
                    <a:lumMod val="85000"/>
                    <a:lumOff val="15000"/>
                  </a:schemeClr>
                </a:solidFill>
              </a:rPr>
              <a:t>Plasăm </a:t>
            </a:r>
            <a:r>
              <a:rPr lang="vi-VN" sz="1700" i="1" dirty="0">
                <a:solidFill>
                  <a:schemeClr val="tx1">
                    <a:lumMod val="85000"/>
                    <a:lumOff val="15000"/>
                  </a:schemeClr>
                </a:solidFill>
              </a:rPr>
              <a:t>o plăcuță din material semiconductor într-un câmp magnetic uniform de inducție B, perpendicular pe fețele laterale, prin care circulă curentul I.</a:t>
            </a:r>
          </a:p>
          <a:p>
            <a:r>
              <a:rPr lang="ro-RO" sz="1700" i="1" dirty="0" smtClean="0">
                <a:solidFill>
                  <a:schemeClr val="tx1">
                    <a:lumMod val="85000"/>
                    <a:lumOff val="15000"/>
                  </a:schemeClr>
                </a:solidFill>
              </a:rPr>
              <a:t>    -</a:t>
            </a:r>
            <a:r>
              <a:rPr lang="vi-VN" sz="1700" i="1" dirty="0" smtClean="0">
                <a:solidFill>
                  <a:schemeClr val="tx1">
                    <a:lumMod val="85000"/>
                    <a:lumOff val="15000"/>
                  </a:schemeClr>
                </a:solidFill>
              </a:rPr>
              <a:t>Sub </a:t>
            </a:r>
            <a:r>
              <a:rPr lang="vi-VN" sz="1700" i="1" dirty="0">
                <a:solidFill>
                  <a:schemeClr val="tx1">
                    <a:lumMod val="85000"/>
                    <a:lumOff val="15000"/>
                  </a:schemeClr>
                </a:solidFill>
              </a:rPr>
              <a:t>acțiunea forței Lorentz, electronii se vor deplasa spre fața interioară care se încarcă negativ. Fața superioară se încarcă pozitiv.</a:t>
            </a:r>
          </a:p>
          <a:p>
            <a:r>
              <a:rPr lang="vi-VN" sz="1700" i="1" dirty="0">
                <a:solidFill>
                  <a:schemeClr val="tx1">
                    <a:lumMod val="85000"/>
                    <a:lumOff val="15000"/>
                  </a:schemeClr>
                </a:solidFill>
              </a:rPr>
              <a:t>Între cele doua plăci se formează un câmp electrostatic de intensitate Eh, care exercită asupra fiecărui electron o forță electrică Fe egală și de sens opus forței Lorentz.</a:t>
            </a:r>
          </a:p>
          <a:p>
            <a:r>
              <a:rPr lang="ro-RO" sz="1700" i="1" dirty="0" smtClean="0">
                <a:solidFill>
                  <a:schemeClr val="tx1">
                    <a:lumMod val="85000"/>
                    <a:lumOff val="15000"/>
                  </a:schemeClr>
                </a:solidFill>
              </a:rPr>
              <a:t>    -</a:t>
            </a:r>
            <a:r>
              <a:rPr lang="vi-VN" sz="1700" i="1" dirty="0" smtClean="0">
                <a:solidFill>
                  <a:schemeClr val="tx1">
                    <a:lumMod val="85000"/>
                    <a:lumOff val="15000"/>
                  </a:schemeClr>
                </a:solidFill>
              </a:rPr>
              <a:t>Între </a:t>
            </a:r>
            <a:r>
              <a:rPr lang="vi-VN" sz="1700" i="1" dirty="0">
                <a:solidFill>
                  <a:schemeClr val="tx1">
                    <a:lumMod val="85000"/>
                    <a:lumOff val="15000"/>
                  </a:schemeClr>
                </a:solidFill>
              </a:rPr>
              <a:t>fețe se menține constantă diferența de potențial Uh=Ua-Ub numită tensiune Hall.</a:t>
            </a:r>
          </a:p>
          <a:p>
            <a:r>
              <a:rPr lang="ro-RO" sz="1700" i="1" dirty="0" smtClean="0">
                <a:solidFill>
                  <a:schemeClr val="tx1">
                    <a:lumMod val="85000"/>
                    <a:lumOff val="15000"/>
                  </a:schemeClr>
                </a:solidFill>
              </a:rPr>
              <a:t>    -</a:t>
            </a:r>
            <a:r>
              <a:rPr lang="vi-VN" sz="1700" i="1" dirty="0" smtClean="0">
                <a:solidFill>
                  <a:schemeClr val="tx1">
                    <a:lumMod val="85000"/>
                    <a:lumOff val="15000"/>
                  </a:schemeClr>
                </a:solidFill>
              </a:rPr>
              <a:t>Se </a:t>
            </a:r>
            <a:r>
              <a:rPr lang="vi-VN" sz="1700" i="1" dirty="0">
                <a:solidFill>
                  <a:schemeClr val="tx1">
                    <a:lumMod val="85000"/>
                    <a:lumOff val="15000"/>
                  </a:schemeClr>
                </a:solidFill>
              </a:rPr>
              <a:t>demonstrează că Uh=Kh x I x B unde Kh se numește constanta Hall și depinde de temperatură și de natura materialului.</a:t>
            </a:r>
          </a:p>
        </p:txBody>
      </p:sp>
      <p:sp>
        <p:nvSpPr>
          <p:cNvPr id="6" name="TextBox 5"/>
          <p:cNvSpPr txBox="1"/>
          <p:nvPr/>
        </p:nvSpPr>
        <p:spPr>
          <a:xfrm>
            <a:off x="1071538" y="4714884"/>
            <a:ext cx="4786346" cy="400110"/>
          </a:xfrm>
          <a:prstGeom prst="rect">
            <a:avLst/>
          </a:prstGeom>
          <a:noFill/>
        </p:spPr>
        <p:txBody>
          <a:bodyPr wrap="square" rtlCol="0">
            <a:spAutoFit/>
          </a:bodyPr>
          <a:lstStyle/>
          <a:p>
            <a:r>
              <a:rPr lang="ro-RO" sz="2000" b="1" i="1" dirty="0">
                <a:solidFill>
                  <a:schemeClr val="tx1">
                    <a:lumMod val="85000"/>
                    <a:lumOff val="15000"/>
                  </a:schemeClr>
                </a:solidFill>
                <a:latin typeface="Vani" pitchFamily="34" charset="0"/>
              </a:rPr>
              <a:t>Aplicații tehnice</a:t>
            </a:r>
          </a:p>
        </p:txBody>
      </p:sp>
      <p:sp>
        <p:nvSpPr>
          <p:cNvPr id="7" name="TextBox 6"/>
          <p:cNvSpPr txBox="1"/>
          <p:nvPr/>
        </p:nvSpPr>
        <p:spPr>
          <a:xfrm>
            <a:off x="785786" y="5103674"/>
            <a:ext cx="8143932" cy="1661993"/>
          </a:xfrm>
          <a:prstGeom prst="rect">
            <a:avLst/>
          </a:prstGeom>
          <a:noFill/>
        </p:spPr>
        <p:txBody>
          <a:bodyPr wrap="square" rtlCol="0">
            <a:spAutoFit/>
          </a:bodyPr>
          <a:lstStyle/>
          <a:p>
            <a:r>
              <a:rPr lang="vi-VN" sz="1700" dirty="0">
                <a:solidFill>
                  <a:schemeClr val="tx1">
                    <a:lumMod val="85000"/>
                    <a:lumOff val="15000"/>
                  </a:schemeClr>
                </a:solidFill>
              </a:rPr>
              <a:t>Cea mai răspândită aplicație tehnică a efectului Hall este teslametrul. Teslametrul este format dintr-o sondă care conține o plăcuță semiconductoare de dimensiuni mici (de ex. a= 1mm, h= 2mm și l=2mm) plasată la extremitatea unei tije, un milivoltmetru gradat direct în militesla și un generator de tensiune continuă care dă naștere curentului din plăcuță. Teslametrele moderne sunt prevăzute cu milivoltmetre digitale sensibile.</a:t>
            </a:r>
            <a:endParaRPr lang="ro-RO" sz="1700" dirty="0">
              <a:solidFill>
                <a:schemeClr val="tx1">
                  <a:lumMod val="85000"/>
                  <a:lumOff val="15000"/>
                </a:schemeClr>
              </a:solidFill>
              <a:latin typeface="Vani"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42976" y="214290"/>
            <a:ext cx="6891630" cy="861774"/>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o-RO" sz="5000" b="1" dirty="0" smtClean="0">
                <a:solidFill>
                  <a:srgbClr val="002060"/>
                </a:solidFill>
                <a:effectLst>
                  <a:glow rad="139700">
                    <a:schemeClr val="accent5">
                      <a:satMod val="175000"/>
                      <a:alpha val="40000"/>
                    </a:schemeClr>
                  </a:glow>
                </a:effectLst>
                <a:latin typeface="Vani" pitchFamily="34" charset="0"/>
              </a:rPr>
              <a:t>Efectul</a:t>
            </a:r>
            <a:r>
              <a:rPr lang="ro-RO" sz="5000" b="1" i="1" dirty="0" smtClean="0">
                <a:solidFill>
                  <a:srgbClr val="002060"/>
                </a:solidFill>
                <a:effectLst>
                  <a:glow rad="139700">
                    <a:schemeClr val="accent5">
                      <a:satMod val="175000"/>
                      <a:alpha val="40000"/>
                    </a:schemeClr>
                  </a:glow>
                </a:effectLst>
                <a:latin typeface="Vani" pitchFamily="34" charset="0"/>
              </a:rPr>
              <a:t> </a:t>
            </a:r>
            <a:r>
              <a:rPr lang="ro-RO" sz="5000" b="1" dirty="0" smtClean="0">
                <a:solidFill>
                  <a:srgbClr val="002060"/>
                </a:solidFill>
                <a:effectLst>
                  <a:glow rad="139700">
                    <a:schemeClr val="accent5">
                      <a:satMod val="175000"/>
                      <a:alpha val="40000"/>
                    </a:schemeClr>
                  </a:glow>
                </a:effectLst>
                <a:latin typeface="Vani" pitchFamily="34" charset="0"/>
              </a:rPr>
              <a:t>piezoelectric</a:t>
            </a:r>
            <a:endParaRPr lang="en-US" sz="5000" b="1" cap="none" spc="50" dirty="0">
              <a:ln w="11430"/>
              <a:gradFill>
                <a:gsLst>
                  <a:gs pos="25000">
                    <a:schemeClr val="accent2">
                      <a:satMod val="155000"/>
                    </a:schemeClr>
                  </a:gs>
                  <a:gs pos="100000">
                    <a:schemeClr val="accent2">
                      <a:shade val="45000"/>
                      <a:satMod val="165000"/>
                    </a:schemeClr>
                  </a:gs>
                </a:gsLst>
                <a:lin ang="5400000"/>
              </a:gradFill>
              <a:effectLst>
                <a:glow rad="139700">
                  <a:schemeClr val="accent5">
                    <a:satMod val="175000"/>
                    <a:alpha val="40000"/>
                  </a:schemeClr>
                </a:glow>
              </a:effectLst>
            </a:endParaRPr>
          </a:p>
        </p:txBody>
      </p:sp>
      <p:sp>
        <p:nvSpPr>
          <p:cNvPr id="4" name="TextBox 3"/>
          <p:cNvSpPr txBox="1"/>
          <p:nvPr/>
        </p:nvSpPr>
        <p:spPr>
          <a:xfrm>
            <a:off x="500034" y="1071546"/>
            <a:ext cx="8429684" cy="3231654"/>
          </a:xfrm>
          <a:prstGeom prst="rect">
            <a:avLst/>
          </a:prstGeom>
          <a:noFill/>
        </p:spPr>
        <p:txBody>
          <a:bodyPr wrap="square" rtlCol="0">
            <a:spAutoFit/>
          </a:bodyPr>
          <a:lstStyle/>
          <a:p>
            <a:r>
              <a:rPr lang="ro-RO" sz="1700" b="1" dirty="0" smtClean="0">
                <a:solidFill>
                  <a:srgbClr val="002060"/>
                </a:solidFill>
              </a:rPr>
              <a:t>-</a:t>
            </a:r>
            <a:r>
              <a:rPr lang="vi-VN" sz="1700" b="1" dirty="0" smtClean="0">
                <a:solidFill>
                  <a:srgbClr val="002060"/>
                </a:solidFill>
              </a:rPr>
              <a:t>Efectul </a:t>
            </a:r>
            <a:r>
              <a:rPr lang="vi-VN" sz="1700" b="1" dirty="0">
                <a:solidFill>
                  <a:srgbClr val="002060"/>
                </a:solidFill>
              </a:rPr>
              <a:t>piezoelectric direct constă în proprietatea unor cristale de a se încărca cu sarcină electrică pe unele dintre fețele acestora atunci când sunt supuse la solicitări de întindere sau de compresiune după o anumita direcție.</a:t>
            </a:r>
          </a:p>
          <a:p>
            <a:r>
              <a:rPr lang="ro-RO" sz="1700" b="1" dirty="0" smtClean="0">
                <a:solidFill>
                  <a:srgbClr val="002060"/>
                </a:solidFill>
              </a:rPr>
              <a:t>-</a:t>
            </a:r>
            <a:r>
              <a:rPr lang="vi-VN" sz="1700" b="1" dirty="0" smtClean="0">
                <a:solidFill>
                  <a:srgbClr val="002060"/>
                </a:solidFill>
              </a:rPr>
              <a:t>Efectul </a:t>
            </a:r>
            <a:r>
              <a:rPr lang="vi-VN" sz="1700" b="1" dirty="0">
                <a:solidFill>
                  <a:srgbClr val="002060"/>
                </a:solidFill>
              </a:rPr>
              <a:t>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r>
              <a:rPr lang="ro-RO" sz="1700" b="1" dirty="0" smtClean="0">
                <a:solidFill>
                  <a:srgbClr val="002060"/>
                </a:solidFill>
              </a:rPr>
              <a:t>-</a:t>
            </a:r>
            <a:r>
              <a:rPr lang="vi-VN" sz="1700" b="1" dirty="0" smtClean="0">
                <a:solidFill>
                  <a:srgbClr val="002060"/>
                </a:solidFill>
              </a:rPr>
              <a:t>Prin </a:t>
            </a:r>
            <a:r>
              <a:rPr lang="vi-VN" sz="1700" b="1" dirty="0">
                <a:solidFill>
                  <a:srgbClr val="002060"/>
                </a:solidFill>
              </a:rPr>
              <a:t>acțiunea forțelor F pe direcția axelor mecanice rețeaua se deformează și centrele de greutate ale particulelor cu sarcini negative și ale particulelor cu sarcini nu mai coincid. Apare un moment electric dipolar și deci sarcini electrice de polarizare.</a:t>
            </a:r>
          </a:p>
          <a:p>
            <a:endParaRPr lang="ro-RO" sz="1700" b="1" dirty="0">
              <a:solidFill>
                <a:srgbClr val="002060"/>
              </a:solidFill>
              <a:latin typeface="Vani" pitchFamily="34" charset="0"/>
            </a:endParaRPr>
          </a:p>
        </p:txBody>
      </p:sp>
      <p:sp>
        <p:nvSpPr>
          <p:cNvPr id="5" name="TextBox 4"/>
          <p:cNvSpPr txBox="1"/>
          <p:nvPr/>
        </p:nvSpPr>
        <p:spPr>
          <a:xfrm>
            <a:off x="571472" y="4071942"/>
            <a:ext cx="7858180" cy="2908489"/>
          </a:xfrm>
          <a:prstGeom prst="rect">
            <a:avLst/>
          </a:prstGeom>
          <a:noFill/>
        </p:spPr>
        <p:txBody>
          <a:bodyPr wrap="square" rtlCol="0">
            <a:spAutoFit/>
          </a:bodyPr>
          <a:lstStyle/>
          <a:p>
            <a:r>
              <a:rPr lang="ro-RO" sz="2100" b="1" dirty="0" smtClean="0">
                <a:solidFill>
                  <a:srgbClr val="002060"/>
                </a:solidFill>
              </a:rPr>
              <a:t>    Aplicații tehnice</a:t>
            </a:r>
          </a:p>
          <a:p>
            <a:endParaRPr lang="ro-RO" b="1" dirty="0">
              <a:solidFill>
                <a:srgbClr val="002060"/>
              </a:solidFill>
            </a:endParaRPr>
          </a:p>
          <a:p>
            <a:r>
              <a:rPr lang="ro-RO" b="1" dirty="0" smtClean="0">
                <a:solidFill>
                  <a:srgbClr val="002060"/>
                </a:solidFill>
              </a:rPr>
              <a:t>-</a:t>
            </a:r>
            <a:r>
              <a:rPr lang="vi-VN" b="1" dirty="0" smtClean="0">
                <a:solidFill>
                  <a:srgbClr val="002060"/>
                </a:solidFill>
              </a:rPr>
              <a:t>Doza </a:t>
            </a:r>
            <a:r>
              <a:rPr lang="vi-VN" b="1" dirty="0">
                <a:solidFill>
                  <a:srgbClr val="002060"/>
                </a:solidFill>
              </a:rPr>
              <a:t>de pickup este un cristal piezoelectric care este supus unor forțe de compresiune variabile și în funcție de adâncimea șanțului pe disc se va genera o tensiune variabilă corespunzătoare semnalului înregistrat. Brichetele piezoelectrice sunt echipate cu cristale piezoelectrice iar tensiunea rezultată aprinde gazul. Același efect se aplică adecvat, pentru aprinderea automată a combustibilului de aragaz. </a:t>
            </a:r>
            <a:endParaRPr lang="ro-RO" b="1" dirty="0">
              <a:solidFill>
                <a:srgbClr val="002060"/>
              </a:solidFill>
            </a:endParaRPr>
          </a:p>
          <a:p>
            <a:endParaRPr lang="ro-RO"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57290" y="214290"/>
            <a:ext cx="6960560" cy="92333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lIns="91440" tIns="45720" rIns="91440" bIns="45720">
            <a:spAutoFit/>
          </a:bodyPr>
          <a:lstStyle/>
          <a:p>
            <a:pPr algn="ctr"/>
            <a:r>
              <a:rPr lang="ro-RO" sz="5400" b="1" i="1" dirty="0" smtClean="0">
                <a:solidFill>
                  <a:schemeClr val="accent1">
                    <a:lumMod val="75000"/>
                  </a:schemeClr>
                </a:solidFill>
                <a:effectLst>
                  <a:glow rad="228600">
                    <a:schemeClr val="accent4">
                      <a:satMod val="175000"/>
                      <a:alpha val="40000"/>
                    </a:schemeClr>
                  </a:glow>
                </a:effectLst>
                <a:latin typeface="Vani" pitchFamily="34" charset="0"/>
              </a:rPr>
              <a:t>Efectul fotoelectric</a:t>
            </a:r>
            <a:endParaRPr lang="en-US" sz="5400" b="1" cap="none" spc="0" dirty="0">
              <a:ln w="10541" cmpd="sng">
                <a:solidFill>
                  <a:schemeClr val="accent1">
                    <a:shade val="88000"/>
                    <a:satMod val="110000"/>
                  </a:schemeClr>
                </a:solidFill>
                <a:prstDash val="solid"/>
              </a:ln>
              <a:solidFill>
                <a:schemeClr val="accent1">
                  <a:lumMod val="75000"/>
                </a:schemeClr>
              </a:solidFill>
              <a:effectLst>
                <a:glow rad="228600">
                  <a:schemeClr val="accent4">
                    <a:satMod val="175000"/>
                    <a:alpha val="40000"/>
                  </a:schemeClr>
                </a:glow>
              </a:effectLst>
            </a:endParaRPr>
          </a:p>
        </p:txBody>
      </p:sp>
      <p:sp>
        <p:nvSpPr>
          <p:cNvPr id="3" name="TextBox 2"/>
          <p:cNvSpPr txBox="1"/>
          <p:nvPr/>
        </p:nvSpPr>
        <p:spPr>
          <a:xfrm>
            <a:off x="428596" y="1071546"/>
            <a:ext cx="8358246" cy="5755422"/>
          </a:xfrm>
          <a:prstGeom prst="rect">
            <a:avLst/>
          </a:prstGeom>
          <a:noFill/>
        </p:spPr>
        <p:txBody>
          <a:bodyPr wrap="square" rtlCol="0">
            <a:spAutoFit/>
          </a:bodyPr>
          <a:lstStyle/>
          <a:p>
            <a:r>
              <a:rPr lang="ro-RO" sz="1600" b="1" dirty="0" smtClean="0">
                <a:solidFill>
                  <a:schemeClr val="tx2">
                    <a:lumMod val="75000"/>
                  </a:schemeClr>
                </a:solidFill>
              </a:rPr>
              <a:t>-</a:t>
            </a:r>
            <a:r>
              <a:rPr lang="vi-VN" sz="1600" b="1" dirty="0" smtClean="0">
                <a:solidFill>
                  <a:schemeClr val="tx2">
                    <a:lumMod val="75000"/>
                  </a:schemeClr>
                </a:solidFill>
              </a:rPr>
              <a:t>Energia </a:t>
            </a:r>
            <a:r>
              <a:rPr lang="vi-VN" sz="1600" b="1" dirty="0">
                <a:solidFill>
                  <a:schemeClr val="tx2">
                    <a:lumMod val="75000"/>
                  </a:schemeClr>
                </a:solidFill>
              </a:rPr>
              <a:t>purtată de radiația electromagnetică este de natură discretă sub formă de cuante de energie numite fotoni.</a:t>
            </a:r>
          </a:p>
          <a:p>
            <a:r>
              <a:rPr lang="ro-RO" sz="1600" b="1" dirty="0" smtClean="0">
                <a:solidFill>
                  <a:schemeClr val="tx2">
                    <a:lumMod val="75000"/>
                  </a:schemeClr>
                </a:solidFill>
              </a:rPr>
              <a:t>-</a:t>
            </a:r>
            <a:r>
              <a:rPr lang="vi-VN" sz="1600" b="1" dirty="0" smtClean="0">
                <a:solidFill>
                  <a:schemeClr val="tx2">
                    <a:lumMod val="75000"/>
                  </a:schemeClr>
                </a:solidFill>
              </a:rPr>
              <a:t>Dacă </a:t>
            </a:r>
            <a:r>
              <a:rPr lang="vi-VN" sz="1600" b="1" dirty="0">
                <a:solidFill>
                  <a:schemeClr val="tx2">
                    <a:lumMod val="75000"/>
                  </a:schemeClr>
                </a:solidFill>
              </a:rPr>
              <a:t>pe suprafața unei plăcuțe semiconductoare cade un flux </a:t>
            </a:r>
            <a:r>
              <a:rPr lang="el-GR" sz="1600" b="1" dirty="0">
                <a:solidFill>
                  <a:schemeClr val="tx2">
                    <a:lumMod val="75000"/>
                  </a:schemeClr>
                </a:solidFill>
              </a:rPr>
              <a:t>Φ </a:t>
            </a:r>
            <a:r>
              <a:rPr lang="vi-VN" sz="1600" b="1" dirty="0">
                <a:solidFill>
                  <a:schemeClr val="tx2">
                    <a:lumMod val="75000"/>
                  </a:schemeClr>
                </a:solidFill>
              </a:rPr>
              <a:t>de radiații electromagnetice, acesta se desparte în trei componente (flux transmis, absorbit și reflectat). Fluxul absorbit conduce la mărirea la nivele energetice inferioare pe nivele energetice superioare, iar la atomii din nodurile rețelei cristaline crește energia de vibrație în jurul poziției de echilibru din nodurile rețelei cristaline.</a:t>
            </a:r>
          </a:p>
          <a:p>
            <a:r>
              <a:rPr lang="ro-RO" sz="1600" b="1" dirty="0" smtClean="0">
                <a:solidFill>
                  <a:schemeClr val="tx2">
                    <a:lumMod val="75000"/>
                  </a:schemeClr>
                </a:solidFill>
              </a:rPr>
              <a:t>-</a:t>
            </a:r>
            <a:r>
              <a:rPr lang="vi-VN" sz="1600" b="1" dirty="0" smtClean="0">
                <a:solidFill>
                  <a:schemeClr val="tx2">
                    <a:lumMod val="75000"/>
                  </a:schemeClr>
                </a:solidFill>
              </a:rPr>
              <a:t>Creșterea </a:t>
            </a:r>
            <a:r>
              <a:rPr lang="vi-VN" sz="1600" b="1" dirty="0">
                <a:solidFill>
                  <a:schemeClr val="tx2">
                    <a:lumMod val="75000"/>
                  </a:schemeClr>
                </a:solidFill>
              </a:rPr>
              <a:t>energiei de vibrație a atomilor rețelei se asociază cu apariția în rețea a unor purtători de energie de vibrație numiți fononi.</a:t>
            </a:r>
          </a:p>
          <a:p>
            <a:r>
              <a:rPr lang="ro-RO" sz="1600" b="1" dirty="0" smtClean="0">
                <a:solidFill>
                  <a:schemeClr val="tx2">
                    <a:lumMod val="75000"/>
                  </a:schemeClr>
                </a:solidFill>
              </a:rPr>
              <a:t>-</a:t>
            </a:r>
            <a:r>
              <a:rPr lang="vi-VN" sz="1600" b="1" dirty="0" smtClean="0">
                <a:solidFill>
                  <a:schemeClr val="tx2">
                    <a:lumMod val="75000"/>
                  </a:schemeClr>
                </a:solidFill>
              </a:rPr>
              <a:t>Efectul </a:t>
            </a:r>
            <a:r>
              <a:rPr lang="vi-VN" sz="1600" b="1" dirty="0">
                <a:solidFill>
                  <a:schemeClr val="tx2">
                    <a:lumMod val="75000"/>
                  </a:schemeClr>
                </a:solidFill>
              </a:rPr>
              <a:t>fotooelectric intern are loc când energia incidentă preluată contribuie numai la ruperea electronilor de valență care devin electroni liberi.</a:t>
            </a:r>
          </a:p>
          <a:p>
            <a:r>
              <a:rPr lang="ro-RO" sz="1600" b="1" dirty="0" smtClean="0">
                <a:solidFill>
                  <a:schemeClr val="tx2">
                    <a:lumMod val="75000"/>
                  </a:schemeClr>
                </a:solidFill>
              </a:rPr>
              <a:t>-</a:t>
            </a:r>
            <a:r>
              <a:rPr lang="vi-VN" sz="1600" b="1" dirty="0" smtClean="0">
                <a:solidFill>
                  <a:schemeClr val="tx2">
                    <a:lumMod val="75000"/>
                  </a:schemeClr>
                </a:solidFill>
              </a:rPr>
              <a:t>Efectul </a:t>
            </a:r>
            <a:r>
              <a:rPr lang="vi-VN" sz="1600" b="1" dirty="0">
                <a:solidFill>
                  <a:schemeClr val="tx2">
                    <a:lumMod val="75000"/>
                  </a:schemeClr>
                </a:solidFill>
              </a:rPr>
              <a:t>fotooelectric extern are loc când energia incidentă reținută în interior este mai mare decât energia de legătură a electronilor, în rețea se formează fononi, în exterior se emit electroni.</a:t>
            </a:r>
          </a:p>
          <a:p>
            <a:r>
              <a:rPr lang="ro-RO" sz="1600" b="1" dirty="0" smtClean="0">
                <a:solidFill>
                  <a:schemeClr val="tx2">
                    <a:lumMod val="75000"/>
                  </a:schemeClr>
                </a:solidFill>
              </a:rPr>
              <a:t>-</a:t>
            </a:r>
            <a:r>
              <a:rPr lang="vi-VN" sz="1600" b="1" dirty="0" smtClean="0">
                <a:solidFill>
                  <a:schemeClr val="tx2">
                    <a:lumMod val="75000"/>
                  </a:schemeClr>
                </a:solidFill>
              </a:rPr>
              <a:t>La </a:t>
            </a:r>
            <a:r>
              <a:rPr lang="vi-VN" sz="1600" b="1" dirty="0">
                <a:solidFill>
                  <a:schemeClr val="tx2">
                    <a:lumMod val="75000"/>
                  </a:schemeClr>
                </a:solidFill>
              </a:rPr>
              <a:t>un semiconductor impurificat sub influența luminii apare efectul fotooelectric, iar energia radiației incidente este preluată de purtătorii de sarcină și energia cinetică a acestora crește.</a:t>
            </a:r>
          </a:p>
          <a:p>
            <a:r>
              <a:rPr lang="ro-RO" sz="1600" b="1" dirty="0" smtClean="0">
                <a:solidFill>
                  <a:schemeClr val="tx2">
                    <a:lumMod val="75000"/>
                  </a:schemeClr>
                </a:solidFill>
              </a:rPr>
              <a:t>-</a:t>
            </a:r>
            <a:r>
              <a:rPr lang="vi-VN" sz="1600" b="1" dirty="0" smtClean="0">
                <a:solidFill>
                  <a:schemeClr val="tx2">
                    <a:lumMod val="75000"/>
                  </a:schemeClr>
                </a:solidFill>
              </a:rPr>
              <a:t>Am </a:t>
            </a:r>
            <a:r>
              <a:rPr lang="vi-VN" sz="1600" b="1" dirty="0">
                <a:solidFill>
                  <a:schemeClr val="tx2">
                    <a:lumMod val="75000"/>
                  </a:schemeClr>
                </a:solidFill>
              </a:rPr>
              <a:t>văzut că în joncțiunea pn apare o barieră de potential; sub influența luminii, la o joncțiune fotosensibilă, mărimea barierei crește.</a:t>
            </a:r>
          </a:p>
          <a:p>
            <a:r>
              <a:rPr lang="ro-RO" sz="1600" b="1" dirty="0" smtClean="0">
                <a:solidFill>
                  <a:schemeClr val="tx2">
                    <a:lumMod val="75000"/>
                  </a:schemeClr>
                </a:solidFill>
              </a:rPr>
              <a:t>-</a:t>
            </a:r>
            <a:r>
              <a:rPr lang="vi-VN" sz="1600" b="1" dirty="0" smtClean="0">
                <a:solidFill>
                  <a:schemeClr val="tx2">
                    <a:lumMod val="75000"/>
                  </a:schemeClr>
                </a:solidFill>
              </a:rPr>
              <a:t>Un </a:t>
            </a:r>
            <a:r>
              <a:rPr lang="vi-VN" sz="1600" b="1" dirty="0">
                <a:solidFill>
                  <a:schemeClr val="tx2">
                    <a:lumMod val="75000"/>
                  </a:schemeClr>
                </a:solidFill>
              </a:rPr>
              <a:t>element care conține o asemenea joncțiune se numește fotoelement și este un generator de tensiune. Fotoelementul este o fotodiodă care sub influența luminii generează curent electric într-un circuit, fără altă sursă de energie din exterior.</a:t>
            </a:r>
          </a:p>
          <a:p>
            <a:endParaRPr lang="ro-RO" sz="16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222" y="214290"/>
            <a:ext cx="10072758" cy="1323439"/>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ro-RO" sz="4000" b="1" i="1" dirty="0" smtClean="0">
                <a:solidFill>
                  <a:srgbClr val="002060"/>
                </a:solidFill>
                <a:effectLst>
                  <a:outerShdw blurRad="60007" dist="200025" dir="15000000" sy="30000" kx="-1800000" algn="bl" rotWithShape="0">
                    <a:prstClr val="black">
                      <a:alpha val="32000"/>
                    </a:prstClr>
                  </a:outerShdw>
                </a:effectLst>
                <a:latin typeface="Vani" pitchFamily="34" charset="0"/>
              </a:rPr>
              <a:t>Efecte termoelectrice (Seebeck, Peltier și Thompson)</a:t>
            </a:r>
            <a:endParaRPr lang="en-US" sz="40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outerShdw blurRad="60007" dist="200025" dir="15000000" sy="30000" kx="-1800000" algn="bl" rotWithShape="0">
                  <a:prstClr val="black">
                    <a:alpha val="32000"/>
                  </a:prstClr>
                </a:outerShdw>
              </a:effectLst>
            </a:endParaRPr>
          </a:p>
        </p:txBody>
      </p:sp>
      <p:sp>
        <p:nvSpPr>
          <p:cNvPr id="3" name="TextBox 2"/>
          <p:cNvSpPr txBox="1"/>
          <p:nvPr/>
        </p:nvSpPr>
        <p:spPr>
          <a:xfrm>
            <a:off x="500034" y="1643050"/>
            <a:ext cx="7572428" cy="4770537"/>
          </a:xfrm>
          <a:prstGeom prst="rect">
            <a:avLst/>
          </a:prstGeom>
          <a:noFill/>
        </p:spPr>
        <p:txBody>
          <a:bodyPr wrap="square" rtlCol="0">
            <a:spAutoFit/>
          </a:bodyPr>
          <a:lstStyle/>
          <a:p>
            <a:r>
              <a:rPr lang="ro-RO" sz="1600" b="1" dirty="0" smtClean="0">
                <a:solidFill>
                  <a:schemeClr val="accent1">
                    <a:lumMod val="50000"/>
                  </a:schemeClr>
                </a:solidFill>
              </a:rPr>
              <a:t>   -</a:t>
            </a:r>
            <a:r>
              <a:rPr lang="vi-VN" sz="1600" b="1" dirty="0" smtClean="0">
                <a:solidFill>
                  <a:schemeClr val="accent1">
                    <a:lumMod val="50000"/>
                  </a:schemeClr>
                </a:solidFill>
              </a:rPr>
              <a:t>Efectul </a:t>
            </a:r>
            <a:r>
              <a:rPr lang="vi-VN" sz="1600" b="1" dirty="0">
                <a:solidFill>
                  <a:schemeClr val="accent1">
                    <a:lumMod val="50000"/>
                  </a:schemeClr>
                </a:solidFill>
              </a:rPr>
              <a:t>Seebeck constă în apariția unei tensiuni electromotoare într-un circuit format din două conductoare de natură diferită cu joncțiuni la capete, când cele două joncțiuni se află la temperaturi diferite.</a:t>
            </a:r>
          </a:p>
          <a:p>
            <a:r>
              <a:rPr lang="ro-RO" sz="1600" b="1" dirty="0" smtClean="0">
                <a:solidFill>
                  <a:schemeClr val="accent1">
                    <a:lumMod val="50000"/>
                  </a:schemeClr>
                </a:solidFill>
              </a:rPr>
              <a:t>    -</a:t>
            </a:r>
            <a:r>
              <a:rPr lang="vi-VN" sz="1600" b="1" dirty="0" smtClean="0">
                <a:solidFill>
                  <a:schemeClr val="accent1">
                    <a:lumMod val="50000"/>
                  </a:schemeClr>
                </a:solidFill>
              </a:rPr>
              <a:t>Pe </a:t>
            </a:r>
            <a:r>
              <a:rPr lang="vi-VN" sz="1600" b="1" dirty="0">
                <a:solidFill>
                  <a:schemeClr val="accent1">
                    <a:lumMod val="50000"/>
                  </a:schemeClr>
                </a:solidFill>
              </a:rPr>
              <a:t>baza acestui efect se realizează termocupluri pentru măsurarea temperaturii.</a:t>
            </a:r>
          </a:p>
          <a:p>
            <a:r>
              <a:rPr lang="ro-RO" sz="1600" b="1" dirty="0" smtClean="0">
                <a:solidFill>
                  <a:schemeClr val="accent1">
                    <a:lumMod val="50000"/>
                  </a:schemeClr>
                </a:solidFill>
              </a:rPr>
              <a:t>      -</a:t>
            </a:r>
            <a:r>
              <a:rPr lang="vi-VN" sz="1600" b="1" dirty="0" smtClean="0">
                <a:solidFill>
                  <a:schemeClr val="accent1">
                    <a:lumMod val="50000"/>
                  </a:schemeClr>
                </a:solidFill>
              </a:rPr>
              <a:t>Fenomenul </a:t>
            </a:r>
            <a:r>
              <a:rPr lang="vi-VN" sz="1600" b="1" dirty="0">
                <a:solidFill>
                  <a:schemeClr val="accent1">
                    <a:lumMod val="50000"/>
                  </a:schemeClr>
                </a:solidFill>
              </a:rPr>
              <a:t>invers este efectul Peltier, care se manifestă prin absorbția sau degajarea unei cantități de căldură (diferită de cea degajată prin efectul </a:t>
            </a:r>
            <a:r>
              <a:rPr lang="ro-RO" sz="1600" b="1" dirty="0" smtClean="0">
                <a:solidFill>
                  <a:schemeClr val="accent1">
                    <a:lumMod val="50000"/>
                  </a:schemeClr>
                </a:solidFill>
              </a:rPr>
              <a:t>   </a:t>
            </a:r>
            <a:r>
              <a:rPr lang="vi-VN" sz="1600" b="1" dirty="0" smtClean="0">
                <a:solidFill>
                  <a:schemeClr val="accent1">
                    <a:lumMod val="50000"/>
                  </a:schemeClr>
                </a:solidFill>
              </a:rPr>
              <a:t>Joule </a:t>
            </a:r>
            <a:r>
              <a:rPr lang="vi-VN" sz="1600" b="1" dirty="0">
                <a:solidFill>
                  <a:schemeClr val="accent1">
                    <a:lumMod val="50000"/>
                  </a:schemeClr>
                </a:solidFill>
              </a:rPr>
              <a:t>al curentului electric) într-o joncțiune formată din doi conductori sau doi semiconductori diferiți și zona de contact, de exemplu între cupru și fier apare o tensiune electromotoare de contact.</a:t>
            </a:r>
          </a:p>
          <a:p>
            <a:r>
              <a:rPr lang="ro-RO" sz="1600" b="1" dirty="0" smtClean="0">
                <a:solidFill>
                  <a:schemeClr val="accent1">
                    <a:lumMod val="50000"/>
                  </a:schemeClr>
                </a:solidFill>
              </a:rPr>
              <a:t>    -</a:t>
            </a:r>
            <a:r>
              <a:rPr lang="vi-VN" sz="1600" b="1" dirty="0" smtClean="0">
                <a:solidFill>
                  <a:schemeClr val="accent1">
                    <a:lumMod val="50000"/>
                  </a:schemeClr>
                </a:solidFill>
              </a:rPr>
              <a:t>Dacă </a:t>
            </a:r>
            <a:r>
              <a:rPr lang="vi-VN" sz="1600" b="1" dirty="0">
                <a:solidFill>
                  <a:schemeClr val="accent1">
                    <a:lumMod val="50000"/>
                  </a:schemeClr>
                </a:solidFill>
              </a:rPr>
              <a:t>prin joncțiune trece un curent electric cu semnul de la cupru la fier, electronii din zona de contact capătă energie cinetică suplimentară și temperatura joncțiunii crește; la trecerea unui curent în sens invers, temperatura joncțiunii scade.</a:t>
            </a:r>
          </a:p>
          <a:p>
            <a:r>
              <a:rPr lang="ro-RO" sz="1600" b="1" dirty="0" smtClean="0">
                <a:solidFill>
                  <a:schemeClr val="accent1">
                    <a:lumMod val="50000"/>
                  </a:schemeClr>
                </a:solidFill>
              </a:rPr>
              <a:t>     -</a:t>
            </a:r>
            <a:r>
              <a:rPr lang="vi-VN" sz="1600" b="1" dirty="0" smtClean="0">
                <a:solidFill>
                  <a:schemeClr val="accent1">
                    <a:lumMod val="50000"/>
                  </a:schemeClr>
                </a:solidFill>
              </a:rPr>
              <a:t>Dacă </a:t>
            </a:r>
            <a:r>
              <a:rPr lang="vi-VN" sz="1600" b="1" dirty="0">
                <a:solidFill>
                  <a:schemeClr val="accent1">
                    <a:lumMod val="50000"/>
                  </a:schemeClr>
                </a:solidFill>
              </a:rPr>
              <a:t>într-un circuit electric cu două joncțiuni ca cele de mai sus, circulă un curent electric cu sens adecvat, se poate realiza un transport de căldură de la joncțiunea mai rece la joncțiunea mai caldă. Efectul Peltier este folosit la realizarea minifrigiderelor.</a:t>
            </a:r>
          </a:p>
          <a:p>
            <a:endParaRPr lang="ro-RO" sz="1600" b="1" dirty="0">
              <a:solidFill>
                <a:schemeClr val="accent1">
                  <a:lumMod val="50000"/>
                </a:schemeClr>
              </a:solidFill>
              <a:latin typeface="Vani"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28860" y="142852"/>
            <a:ext cx="4180953"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o-RO"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bibliografie</a:t>
            </a:r>
            <a:endParaRPr lang="en-U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3" name="TextBox 2"/>
          <p:cNvSpPr txBox="1"/>
          <p:nvPr/>
        </p:nvSpPr>
        <p:spPr>
          <a:xfrm>
            <a:off x="857224" y="1785926"/>
            <a:ext cx="7286676" cy="923330"/>
          </a:xfrm>
          <a:prstGeom prst="rect">
            <a:avLst/>
          </a:prstGeom>
          <a:noFill/>
        </p:spPr>
        <p:txBody>
          <a:bodyPr wrap="square" rtlCol="0">
            <a:spAutoFit/>
          </a:bodyPr>
          <a:lstStyle/>
          <a:p>
            <a:r>
              <a:rPr lang="ro-RO" dirty="0" smtClean="0">
                <a:hlinkClick r:id="rId2"/>
              </a:rPr>
              <a:t>https://ro.wikipedia.org/wiki/Efectele_curentului_electric</a:t>
            </a:r>
            <a:endParaRPr lang="ro-RO" dirty="0" smtClean="0"/>
          </a:p>
          <a:p>
            <a:endParaRPr lang="ro-RO" dirty="0"/>
          </a:p>
          <a:p>
            <a:r>
              <a:rPr lang="ro-RO" dirty="0" smtClean="0">
                <a:hlinkClick r:id="rId3"/>
              </a:rPr>
              <a:t>https://www.scribd.com/doc/313049266/Efectele-Curentului-Electric</a:t>
            </a:r>
            <a:endParaRPr lang="ro-RO"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TotalTime>
  <Words>960</Words>
  <Application>Microsoft Office PowerPoint</Application>
  <PresentationFormat>On-screen Show (4:3)</PresentationFormat>
  <Paragraphs>74</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Slide 1</vt:lpstr>
      <vt:lpstr>Slide 2</vt:lpstr>
      <vt:lpstr>Slide 3</vt:lpstr>
      <vt:lpstr>Slide 4</vt:lpstr>
      <vt:lpstr>Slide 5</vt:lpstr>
      <vt:lpstr>Slide 6</vt:lpstr>
      <vt:lpstr>Slide 7</vt:lpstr>
      <vt:lpstr>Slide 8</vt:lpstr>
      <vt:lpstr>Slide 9</vt:lpstr>
      <vt:lpstr>Slide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Petre</dc:creator>
  <cp:lastModifiedBy>Petre</cp:lastModifiedBy>
  <cp:revision>6</cp:revision>
  <dcterms:created xsi:type="dcterms:W3CDTF">2020-03-27T11:19:03Z</dcterms:created>
  <dcterms:modified xsi:type="dcterms:W3CDTF">2020-03-27T12:16:03Z</dcterms:modified>
</cp:coreProperties>
</file>