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sldIdLst>
    <p:sldId id="256" r:id="rId2"/>
    <p:sldId id="259" r:id="rId3"/>
    <p:sldId id="260" r:id="rId4"/>
    <p:sldId id="261" r:id="rId5"/>
    <p:sldId id="262" r:id="rId6"/>
    <p:sldId id="263" r:id="rId7"/>
    <p:sldId id="264" r:id="rId8"/>
    <p:sldId id="265" r:id="rId9"/>
    <p:sldId id="257" r:id="rId10"/>
    <p:sldId id="25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FF66CC"/>
    <a:srgbClr val="00FF00"/>
    <a:srgbClr val="6600CC"/>
    <a:srgbClr val="D1134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23F975A-042A-4DF3-AEE2-66B6CC4D51CA}" type="datetimeFigureOut">
              <a:rPr lang="en-US" smtClean="0"/>
              <a:t>23-Mar-20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80675727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23F975A-042A-4DF3-AEE2-66B6CC4D51CA}" type="datetimeFigureOut">
              <a:rPr lang="en-US" smtClean="0"/>
              <a:t>23-Mar-20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2563444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3F975A-042A-4DF3-AEE2-66B6CC4D51CA}" type="datetimeFigureOut">
              <a:rPr lang="en-US" smtClean="0"/>
              <a:t>23-Mar-20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462101905"/>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23F975A-042A-4DF3-AEE2-66B6CC4D51CA}" type="datetimeFigureOut">
              <a:rPr lang="en-US" smtClean="0"/>
              <a:t>23-Mar-20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4263513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23F975A-042A-4DF3-AEE2-66B6CC4D51CA}" type="datetimeFigureOut">
              <a:rPr lang="en-US" smtClean="0"/>
              <a:t>23-Mar-20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304443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23F975A-042A-4DF3-AEE2-66B6CC4D51CA}" type="datetimeFigureOut">
              <a:rPr lang="en-US" smtClean="0"/>
              <a:t>23-Mar-20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3130664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3F975A-042A-4DF3-AEE2-66B6CC4D51CA}" type="datetimeFigureOut">
              <a:rPr lang="en-US" smtClean="0"/>
              <a:t>23-Mar-20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645366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3F975A-042A-4DF3-AEE2-66B6CC4D51CA}" type="datetimeFigureOut">
              <a:rPr lang="en-US" smtClean="0"/>
              <a:t>23-Mar-20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286771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3F975A-042A-4DF3-AEE2-66B6CC4D51CA}" type="datetimeFigureOut">
              <a:rPr lang="en-US" smtClean="0"/>
              <a:t>23-Mar-20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3163058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3F975A-042A-4DF3-AEE2-66B6CC4D51CA}" type="datetimeFigureOut">
              <a:rPr lang="en-US" smtClean="0"/>
              <a:t>23-Mar-20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2972356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3F975A-042A-4DF3-AEE2-66B6CC4D51CA}" type="datetimeFigureOut">
              <a:rPr lang="en-US" smtClean="0"/>
              <a:t>23-Mar-20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39727286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3F975A-042A-4DF3-AEE2-66B6CC4D51CA}" type="datetimeFigureOut">
              <a:rPr lang="en-US" smtClean="0"/>
              <a:t>23-Mar-20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D1DB5-86B0-4B5A-BB5D-C55CDDE67526}"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38741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3F975A-042A-4DF3-AEE2-66B6CC4D51CA}" type="datetimeFigureOut">
              <a:rPr lang="en-US" smtClean="0"/>
              <a:t>23-Mar-20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558187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23F975A-042A-4DF3-AEE2-66B6CC4D51CA}" type="datetimeFigureOut">
              <a:rPr lang="en-US" smtClean="0"/>
              <a:t>23-Mar-20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238748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23F975A-042A-4DF3-AEE2-66B6CC4D51CA}" type="datetimeFigureOut">
              <a:rPr lang="en-US" smtClean="0"/>
              <a:t>23-Mar-20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9080745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23F975A-042A-4DF3-AEE2-66B6CC4D51CA}" type="datetimeFigureOut">
              <a:rPr lang="en-US" smtClean="0"/>
              <a:t>23-Mar-20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4408673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23F975A-042A-4DF3-AEE2-66B6CC4D51CA}" type="datetimeFigureOut">
              <a:rPr lang="en-US" smtClean="0"/>
              <a:t>23-Mar-20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D1DB5-86B0-4B5A-BB5D-C55CDDE67526}" type="slidenum">
              <a:rPr lang="en-US" smtClean="0"/>
              <a:t>‹#›</a:t>
            </a:fld>
            <a:endParaRPr lang="en-US"/>
          </a:p>
        </p:txBody>
      </p:sp>
    </p:spTree>
    <p:extLst>
      <p:ext uri="{BB962C8B-B14F-4D97-AF65-F5344CB8AC3E}">
        <p14:creationId xmlns:p14="http://schemas.microsoft.com/office/powerpoint/2010/main" val="158279380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23F975A-042A-4DF3-AEE2-66B6CC4D51CA}" type="datetimeFigureOut">
              <a:rPr lang="en-US" smtClean="0"/>
              <a:t>23-Mar-20</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CFD1DB5-86B0-4B5A-BB5D-C55CDDE67526}" type="slidenum">
              <a:rPr lang="en-US" smtClean="0"/>
              <a:t>‹#›</a:t>
            </a:fld>
            <a:endParaRPr lang="en-US"/>
          </a:p>
        </p:txBody>
      </p:sp>
    </p:spTree>
    <p:extLst>
      <p:ext uri="{BB962C8B-B14F-4D97-AF65-F5344CB8AC3E}">
        <p14:creationId xmlns:p14="http://schemas.microsoft.com/office/powerpoint/2010/main" val="3409386049"/>
      </p:ext>
    </p:extLst>
  </p:cSld>
  <p:clrMap bg1="dk1" tx1="lt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213" y="213470"/>
            <a:ext cx="7815941" cy="1850461"/>
          </a:xfrm>
        </p:spPr>
        <p:txBody>
          <a:bodyPr>
            <a:normAutofit fontScale="90000"/>
          </a:bodyPr>
          <a:lstStyle/>
          <a:p>
            <a:r>
              <a:rPr lang="ro-RO" sz="7200" dirty="0" smtClean="0">
                <a:solidFill>
                  <a:srgbClr val="FFFF00"/>
                </a:solidFill>
              </a:rPr>
              <a:t>Île-de-France</a:t>
            </a:r>
            <a:endParaRPr lang="en-US" sz="7200" dirty="0">
              <a:solidFill>
                <a:srgbClr val="FFFF00"/>
              </a:solidFill>
            </a:endParaRPr>
          </a:p>
        </p:txBody>
      </p:sp>
      <p:sp>
        <p:nvSpPr>
          <p:cNvPr id="3" name="Subtitle 2"/>
          <p:cNvSpPr>
            <a:spLocks noGrp="1"/>
          </p:cNvSpPr>
          <p:nvPr>
            <p:ph type="subTitle" idx="1"/>
          </p:nvPr>
        </p:nvSpPr>
        <p:spPr>
          <a:xfrm>
            <a:off x="0" y="3879668"/>
            <a:ext cx="11554098" cy="2860766"/>
          </a:xfrm>
        </p:spPr>
        <p:txBody>
          <a:bodyPr>
            <a:normAutofit fontScale="85000" lnSpcReduction="10000"/>
          </a:bodyPr>
          <a:lstStyle/>
          <a:p>
            <a:pPr algn="just"/>
            <a:r>
              <a:rPr lang="fr-FR" dirty="0">
                <a:solidFill>
                  <a:srgbClr val="FFFF00"/>
                </a:solidFill>
                <a:latin typeface="Times New Roman" panose="02020603050405020304" pitchFamily="18" charset="0"/>
                <a:cs typeface="Times New Roman" panose="02020603050405020304" pitchFamily="18" charset="0"/>
              </a:rPr>
              <a:t>Le tourisme en France est un secteur économique de ce pays. Il s'agit d'une activité importante, aussi bien pour les Français qui choisissent d'y passer leurs vacances, que pour les étrangers qui viennent y faire un séjour. Selon des chiffres de l'Organisation mondiale du tourisme, depuis les années 1990, la France est devenue la première destination touristique au monde (89 millions d'arrivées de touristes internationaux en 2017</a:t>
            </a:r>
            <a:r>
              <a:rPr lang="fr-FR" dirty="0" smtClean="0">
                <a:solidFill>
                  <a:srgbClr val="FFFF00"/>
                </a:solidFill>
                <a:latin typeface="Times New Roman" panose="02020603050405020304" pitchFamily="18" charset="0"/>
                <a:cs typeface="Times New Roman" panose="02020603050405020304" pitchFamily="18" charset="0"/>
              </a:rPr>
              <a:t>), </a:t>
            </a:r>
            <a:r>
              <a:rPr lang="fr-FR" dirty="0">
                <a:solidFill>
                  <a:srgbClr val="FFFF00"/>
                </a:solidFill>
                <a:latin typeface="Times New Roman" panose="02020603050405020304" pitchFamily="18" charset="0"/>
                <a:cs typeface="Times New Roman" panose="02020603050405020304" pitchFamily="18" charset="0"/>
              </a:rPr>
              <a:t>mais est à la sixième place pour ce qui concerne les présences dans les hôtels, avec 140 millions de nuits, après les Etats Unis, la Chine, l'Espagne, l'Italie et le Royaume Uni </a:t>
            </a:r>
            <a:r>
              <a:rPr lang="fr-FR" dirty="0" smtClean="0">
                <a:solidFill>
                  <a:srgbClr val="FFFF00"/>
                </a:solidFill>
                <a:latin typeface="Times New Roman" panose="02020603050405020304" pitchFamily="18" charset="0"/>
                <a:cs typeface="Times New Roman" panose="02020603050405020304" pitchFamily="18" charset="0"/>
              </a:rPr>
              <a:t>, </a:t>
            </a:r>
            <a:r>
              <a:rPr lang="fr-FR" dirty="0">
                <a:solidFill>
                  <a:srgbClr val="FFFF00"/>
                </a:solidFill>
                <a:latin typeface="Times New Roman" panose="02020603050405020304" pitchFamily="18" charset="0"/>
                <a:cs typeface="Times New Roman" panose="02020603050405020304" pitchFamily="18" charset="0"/>
              </a:rPr>
              <a:t>et à la troisième </a:t>
            </a:r>
            <a:r>
              <a:rPr lang="fr-FR" dirty="0" smtClean="0">
                <a:solidFill>
                  <a:srgbClr val="FFFF00"/>
                </a:solidFill>
                <a:latin typeface="Times New Roman" panose="02020603050405020304" pitchFamily="18" charset="0"/>
                <a:cs typeface="Times New Roman" panose="02020603050405020304" pitchFamily="18" charset="0"/>
              </a:rPr>
              <a:t>place </a:t>
            </a:r>
            <a:r>
              <a:rPr lang="fr-FR" dirty="0">
                <a:solidFill>
                  <a:srgbClr val="FFFF00"/>
                </a:solidFill>
                <a:latin typeface="Times New Roman" panose="02020603050405020304" pitchFamily="18" charset="0"/>
                <a:cs typeface="Times New Roman" panose="02020603050405020304" pitchFamily="18" charset="0"/>
              </a:rPr>
              <a:t>(derrière les </a:t>
            </a:r>
            <a:r>
              <a:rPr lang="fr-FR" dirty="0" smtClean="0">
                <a:solidFill>
                  <a:srgbClr val="FFFF00"/>
                </a:solidFill>
                <a:latin typeface="Times New Roman" panose="02020603050405020304" pitchFamily="18" charset="0"/>
                <a:cs typeface="Times New Roman" panose="02020603050405020304" pitchFamily="18" charset="0"/>
              </a:rPr>
              <a:t>États-Unis</a:t>
            </a:r>
            <a:r>
              <a:rPr lang="ro-RO" dirty="0" smtClean="0">
                <a:solidFill>
                  <a:srgbClr val="FFFF00"/>
                </a:solidFill>
                <a:latin typeface="Times New Roman" panose="02020603050405020304" pitchFamily="18" charset="0"/>
                <a:cs typeface="Times New Roman" panose="02020603050405020304" pitchFamily="18" charset="0"/>
              </a:rPr>
              <a:t> </a:t>
            </a:r>
            <a:r>
              <a:rPr lang="fr-FR" dirty="0" smtClean="0">
                <a:solidFill>
                  <a:srgbClr val="FFFF00"/>
                </a:solidFill>
                <a:latin typeface="Times New Roman" panose="02020603050405020304" pitchFamily="18" charset="0"/>
                <a:cs typeface="Times New Roman" panose="02020603050405020304" pitchFamily="18" charset="0"/>
              </a:rPr>
              <a:t>et l'Espagne) </a:t>
            </a:r>
            <a:r>
              <a:rPr lang="fr-FR" dirty="0">
                <a:solidFill>
                  <a:srgbClr val="FFFF00"/>
                </a:solidFill>
                <a:latin typeface="Times New Roman" panose="02020603050405020304" pitchFamily="18" charset="0"/>
                <a:cs typeface="Times New Roman" panose="02020603050405020304" pitchFamily="18" charset="0"/>
              </a:rPr>
              <a:t>en matière de recettes tirées du tourisme international jusqu'en 2015, année qui la voit descendre à la quatrième place derrière la </a:t>
            </a:r>
            <a:r>
              <a:rPr lang="fr-FR" dirty="0" smtClean="0">
                <a:solidFill>
                  <a:srgbClr val="FFFF00"/>
                </a:solidFill>
                <a:latin typeface="Times New Roman" panose="02020603050405020304" pitchFamily="18" charset="0"/>
                <a:cs typeface="Times New Roman" panose="02020603050405020304" pitchFamily="18" charset="0"/>
              </a:rPr>
              <a:t>Chine</a:t>
            </a:r>
            <a:r>
              <a:rPr lang="ro-RO" dirty="0" smtClean="0">
                <a:solidFill>
                  <a:srgbClr val="FFFF00"/>
                </a:solidFill>
                <a:latin typeface="Times New Roman" panose="02020603050405020304" pitchFamily="18" charset="0"/>
                <a:cs typeface="Times New Roman" panose="02020603050405020304" pitchFamily="18" charset="0"/>
              </a:rPr>
              <a:t>.</a:t>
            </a:r>
            <a:endParaRPr lang="en-US" dirty="0">
              <a:solidFill>
                <a:srgbClr val="FFFF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834449" y="1293223"/>
            <a:ext cx="3971108" cy="2586445"/>
          </a:xfrm>
          <a:prstGeom prst="rect">
            <a:avLst/>
          </a:prstGeom>
        </p:spPr>
      </p:pic>
      <p:sp>
        <p:nvSpPr>
          <p:cNvPr id="5" name="Rectangle 4"/>
          <p:cNvSpPr/>
          <p:nvPr/>
        </p:nvSpPr>
        <p:spPr>
          <a:xfrm>
            <a:off x="0" y="4114799"/>
            <a:ext cx="8112034" cy="461665"/>
          </a:xfrm>
          <a:prstGeom prst="rect">
            <a:avLst/>
          </a:prstGeom>
        </p:spPr>
        <p:txBody>
          <a:bodyPr wrap="square">
            <a:spAutoFit/>
          </a:bodyPr>
          <a:lstStyle/>
          <a:p>
            <a:pPr algn="just"/>
            <a:endParaRPr lang="en-US" sz="2400" dirty="0">
              <a:solidFill>
                <a:srgbClr val="FFFF66"/>
              </a:solidFill>
            </a:endParaRPr>
          </a:p>
        </p:txBody>
      </p:sp>
    </p:spTree>
    <p:extLst>
      <p:ext uri="{BB962C8B-B14F-4D97-AF65-F5344CB8AC3E}">
        <p14:creationId xmlns:p14="http://schemas.microsoft.com/office/powerpoint/2010/main" val="33296493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ircle(in)">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630" y="117566"/>
            <a:ext cx="6779622" cy="1123405"/>
          </a:xfrm>
        </p:spPr>
        <p:txBody>
          <a:bodyPr/>
          <a:lstStyle/>
          <a:p>
            <a:r>
              <a:rPr lang="ro-RO" dirty="0" smtClean="0">
                <a:solidFill>
                  <a:srgbClr val="00FF00"/>
                </a:solidFill>
              </a:rPr>
              <a:t>1. HISTOIRE</a:t>
            </a:r>
            <a:endParaRPr lang="en-US" dirty="0">
              <a:solidFill>
                <a:srgbClr val="00FF00"/>
              </a:solidFill>
            </a:endParaRPr>
          </a:p>
        </p:txBody>
      </p:sp>
      <p:sp>
        <p:nvSpPr>
          <p:cNvPr id="3" name="Subtitle 2"/>
          <p:cNvSpPr>
            <a:spLocks noGrp="1"/>
          </p:cNvSpPr>
          <p:nvPr>
            <p:ph type="subTitle" idx="1"/>
          </p:nvPr>
        </p:nvSpPr>
        <p:spPr>
          <a:xfrm>
            <a:off x="91443" y="1240970"/>
            <a:ext cx="9627324" cy="4232367"/>
          </a:xfrm>
        </p:spPr>
        <p:txBody>
          <a:bodyPr>
            <a:normAutofit fontScale="92500" lnSpcReduction="20000"/>
          </a:bodyPr>
          <a:lstStyle/>
          <a:p>
            <a:pPr algn="just"/>
            <a:r>
              <a:rPr lang="fr-FR" dirty="0" smtClean="0">
                <a:solidFill>
                  <a:srgbClr val="00FF00"/>
                </a:solidFill>
              </a:rPr>
              <a:t>L'Île-de-France</a:t>
            </a:r>
            <a:r>
              <a:rPr lang="ro-RO" dirty="0" smtClean="0">
                <a:solidFill>
                  <a:srgbClr val="00FF00"/>
                </a:solidFill>
              </a:rPr>
              <a:t>, </a:t>
            </a:r>
            <a:r>
              <a:rPr lang="fr-FR" dirty="0" smtClean="0">
                <a:solidFill>
                  <a:srgbClr val="00FF00"/>
                </a:solidFill>
              </a:rPr>
              <a:t>qui </a:t>
            </a:r>
            <a:r>
              <a:rPr lang="fr-FR" dirty="0">
                <a:solidFill>
                  <a:srgbClr val="00FF00"/>
                </a:solidFill>
              </a:rPr>
              <a:t>n'est pas une île au sens propre du mot, est une région historique et administrative française. Il s'agit d'une région très fortement peuplée, qui représente à elle seule 18,8 % de la population de la France métropolitaine sur seulement 2,2 % de sa superficie, ce qui en fait la région la plus peuplée (12,12 millions d'habitants en 2016) et la plus densément peuplée (1 006 </a:t>
            </a:r>
            <a:r>
              <a:rPr lang="fr-FR" dirty="0" err="1">
                <a:solidFill>
                  <a:srgbClr val="00FF00"/>
                </a:solidFill>
              </a:rPr>
              <a:t>hab</a:t>
            </a:r>
            <a:r>
              <a:rPr lang="fr-FR" dirty="0">
                <a:solidFill>
                  <a:srgbClr val="00FF00"/>
                </a:solidFill>
              </a:rPr>
              <a:t>/km2) de France. Ses habitants sont appelés les Franciliens. Parfois désignée improprement comme la « région parisienne », elle est fortement centralisée sur l'agglomération parisienne, qui s'étend sur 23,7 % de la surface régionale, mais où habite 88,6 % de sa population. L'aire urbaine de Paris (qui correspond à la notion de bassin d'emploi) recouvre, quant à elle, la quasi-totalité de la superficie francilienne et des portions de régions limitrophes.</a:t>
            </a:r>
            <a:endParaRPr lang="en-US" dirty="0">
              <a:solidFill>
                <a:srgbClr val="00FF00"/>
              </a:solidFill>
            </a:endParaRPr>
          </a:p>
        </p:txBody>
      </p:sp>
      <p:pic>
        <p:nvPicPr>
          <p:cNvPr id="4" name="Picture 3"/>
          <p:cNvPicPr>
            <a:picLocks noChangeAspect="1"/>
          </p:cNvPicPr>
          <p:nvPr/>
        </p:nvPicPr>
        <p:blipFill>
          <a:blip r:embed="rId2"/>
          <a:stretch>
            <a:fillRect/>
          </a:stretch>
        </p:blipFill>
        <p:spPr>
          <a:xfrm>
            <a:off x="9864770" y="1048839"/>
            <a:ext cx="2181225" cy="2095500"/>
          </a:xfrm>
          <a:prstGeom prst="rect">
            <a:avLst/>
          </a:prstGeom>
        </p:spPr>
      </p:pic>
      <p:sp>
        <p:nvSpPr>
          <p:cNvPr id="5" name="Smiley Face 4"/>
          <p:cNvSpPr/>
          <p:nvPr/>
        </p:nvSpPr>
        <p:spPr>
          <a:xfrm>
            <a:off x="10332720" y="4376057"/>
            <a:ext cx="1476103" cy="1293223"/>
          </a:xfrm>
          <a:prstGeom prst="smileyFace">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631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3">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2000"/>
                                        <p:tgtEl>
                                          <p:spTgt spid="4"/>
                                        </p:tgtEl>
                                      </p:cBhvr>
                                    </p:animEffect>
                                    <p:anim calcmode="lin" valueType="num">
                                      <p:cBhvr>
                                        <p:cTn id="33" dur="2000" fill="hold"/>
                                        <p:tgtEl>
                                          <p:spTgt spid="4"/>
                                        </p:tgtEl>
                                        <p:attrNameLst>
                                          <p:attrName>ppt_w</p:attrName>
                                        </p:attrNameLst>
                                      </p:cBhvr>
                                      <p:tavLst>
                                        <p:tav tm="0" fmla="#ppt_w*sin(2.5*pi*$)">
                                          <p:val>
                                            <p:fltVal val="0"/>
                                          </p:val>
                                        </p:tav>
                                        <p:tav tm="100000">
                                          <p:val>
                                            <p:fltVal val="1"/>
                                          </p:val>
                                        </p:tav>
                                      </p:tavLst>
                                    </p:anim>
                                    <p:anim calcmode="lin" valueType="num">
                                      <p:cBhvr>
                                        <p:cTn id="3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4503"/>
            <a:ext cx="12192000" cy="4010297"/>
          </a:xfrm>
        </p:spPr>
        <p:txBody>
          <a:bodyPr>
            <a:normAutofit fontScale="90000"/>
          </a:bodyPr>
          <a:lstStyle/>
          <a:p>
            <a:pPr algn="just"/>
            <a:r>
              <a:rPr lang="fr-FR" sz="2200" dirty="0">
                <a:solidFill>
                  <a:srgbClr val="FF66CC"/>
                </a:solidFill>
              </a:rPr>
              <a:t>La région Île-de-France est née du domaine royal constitué depuis le </a:t>
            </a:r>
            <a:r>
              <a:rPr lang="fr-FR" sz="2200" dirty="0" err="1">
                <a:solidFill>
                  <a:srgbClr val="FF66CC"/>
                </a:solidFill>
              </a:rPr>
              <a:t>xe</a:t>
            </a:r>
            <a:r>
              <a:rPr lang="fr-FR" sz="2200" dirty="0">
                <a:solidFill>
                  <a:srgbClr val="FF66CC"/>
                </a:solidFill>
              </a:rPr>
              <a:t> siècle par les rois Capétiens. Étant située en pleine terre, le nom d'« île » de France peut paraître étrange, mais il semble que ce nom désigne la langue de terre délimitée par l’Oise, la Marne et la Seine3. Une explication plus historique voit en « Île-de-France » une altération de </a:t>
            </a:r>
            <a:r>
              <a:rPr lang="fr-FR" sz="2200" dirty="0" err="1">
                <a:solidFill>
                  <a:srgbClr val="FF66CC"/>
                </a:solidFill>
              </a:rPr>
              <a:t>Liddle</a:t>
            </a:r>
            <a:r>
              <a:rPr lang="fr-FR" sz="2200" dirty="0">
                <a:solidFill>
                  <a:srgbClr val="FF66CC"/>
                </a:solidFill>
              </a:rPr>
              <a:t> </a:t>
            </a:r>
            <a:r>
              <a:rPr lang="fr-FR" sz="2200" dirty="0" err="1">
                <a:solidFill>
                  <a:srgbClr val="FF66CC"/>
                </a:solidFill>
              </a:rPr>
              <a:t>Franke</a:t>
            </a:r>
            <a:r>
              <a:rPr lang="fr-FR" sz="2200" dirty="0">
                <a:solidFill>
                  <a:srgbClr val="FF66CC"/>
                </a:solidFill>
              </a:rPr>
              <a:t>, c'est-à-dire « Petite France » en langue franque4. Cette région est en effet une des terres d'enracinement du peuple des Francs, depuis leur pénétration en Gaule, lors des grandes invasions. Cette explication pose cependant problème car le nom est apparu des siècles après l'extinction de la langue franque. En effet, selon Marc Bloch, le nom apparaît pour la première fois en 1387, dans les Chroniques de Froissart, en lieu et place de « Pays de France »5.</a:t>
            </a:r>
            <a:endParaRPr lang="en-US" sz="2200" dirty="0">
              <a:solidFill>
                <a:srgbClr val="FF66CC"/>
              </a:solidFill>
            </a:endParaRPr>
          </a:p>
        </p:txBody>
      </p:sp>
      <p:pic>
        <p:nvPicPr>
          <p:cNvPr id="4" name="Picture 3"/>
          <p:cNvPicPr>
            <a:picLocks noChangeAspect="1"/>
          </p:cNvPicPr>
          <p:nvPr/>
        </p:nvPicPr>
        <p:blipFill>
          <a:blip r:embed="rId2"/>
          <a:stretch>
            <a:fillRect/>
          </a:stretch>
        </p:blipFill>
        <p:spPr>
          <a:xfrm>
            <a:off x="8653055" y="3853543"/>
            <a:ext cx="3429000" cy="2057400"/>
          </a:xfrm>
          <a:prstGeom prst="rect">
            <a:avLst/>
          </a:prstGeom>
        </p:spPr>
      </p:pic>
      <p:sp>
        <p:nvSpPr>
          <p:cNvPr id="6" name="Rectangle 5"/>
          <p:cNvSpPr/>
          <p:nvPr/>
        </p:nvSpPr>
        <p:spPr>
          <a:xfrm>
            <a:off x="8653055" y="6131225"/>
            <a:ext cx="3744808" cy="369332"/>
          </a:xfrm>
          <a:prstGeom prst="rect">
            <a:avLst/>
          </a:prstGeom>
        </p:spPr>
        <p:txBody>
          <a:bodyPr wrap="none">
            <a:spAutoFit/>
          </a:bodyPr>
          <a:lstStyle/>
          <a:p>
            <a:r>
              <a:rPr lang="en-US" dirty="0" err="1" smtClean="0">
                <a:solidFill>
                  <a:srgbClr val="FF66CC"/>
                </a:solidFill>
                <a:latin typeface="Algerian" panose="04020705040A02060702" pitchFamily="82" charset="0"/>
              </a:rPr>
              <a:t>Fichie</a:t>
            </a:r>
            <a:r>
              <a:rPr lang="en-US" dirty="0" err="1" smtClean="0">
                <a:solidFill>
                  <a:srgbClr val="FF66CC"/>
                </a:solidFill>
                <a:latin typeface="Times New Roman" panose="02020603050405020304" pitchFamily="18" charset="0"/>
                <a:cs typeface="Times New Roman" panose="02020603050405020304" pitchFamily="18" charset="0"/>
              </a:rPr>
              <a:t>r:</a:t>
            </a:r>
            <a:r>
              <a:rPr lang="en-US" dirty="0" err="1" smtClean="0">
                <a:solidFill>
                  <a:srgbClr val="FF66CC"/>
                </a:solidFill>
                <a:latin typeface="Algerian" panose="04020705040A02060702" pitchFamily="82" charset="0"/>
              </a:rPr>
              <a:t>Flag</a:t>
            </a:r>
            <a:r>
              <a:rPr lang="en-US" dirty="0" smtClean="0">
                <a:solidFill>
                  <a:srgbClr val="FF66CC"/>
                </a:solidFill>
                <a:latin typeface="Algerian" panose="04020705040A02060702" pitchFamily="82" charset="0"/>
              </a:rPr>
              <a:t> of Île-de-France</a:t>
            </a:r>
            <a:endParaRPr lang="en-US" dirty="0">
              <a:solidFill>
                <a:srgbClr val="FF66CC"/>
              </a:solidFill>
              <a:latin typeface="Algerian" panose="04020705040A02060702" pitchFamily="82" charset="0"/>
            </a:endParaRPr>
          </a:p>
        </p:txBody>
      </p:sp>
      <p:sp>
        <p:nvSpPr>
          <p:cNvPr id="7" name="Rectangle 6"/>
          <p:cNvSpPr/>
          <p:nvPr/>
        </p:nvSpPr>
        <p:spPr>
          <a:xfrm>
            <a:off x="200298" y="4114800"/>
            <a:ext cx="6096000" cy="2308324"/>
          </a:xfrm>
          <a:prstGeom prst="rect">
            <a:avLst/>
          </a:prstGeom>
        </p:spPr>
        <p:txBody>
          <a:bodyPr>
            <a:spAutoFit/>
          </a:bodyPr>
          <a:lstStyle/>
          <a:p>
            <a:pPr algn="just"/>
            <a:r>
              <a:rPr lang="fr-FR" sz="2400" dirty="0" smtClean="0">
                <a:solidFill>
                  <a:srgbClr val="FF66CC"/>
                </a:solidFill>
                <a:latin typeface="Bahnschrift Light Condensed" panose="020B0502040204020203" pitchFamily="34" charset="0"/>
              </a:rPr>
              <a:t>Elle était, sous la monarchie, une province française, administrativement un gouvernement, relevant directement de l'autorité du roi de France. La généralité de Paris, autre entité administrative d’Ancien Régime ayant à sa tête un intendant, avait des limites qui ne coïncidaient pas avec celles du gouvernement.</a:t>
            </a:r>
            <a:endParaRPr lang="en-US" sz="2400" dirty="0">
              <a:solidFill>
                <a:srgbClr val="FF66CC"/>
              </a:solidFill>
              <a:latin typeface="Bahnschrift Light Condensed" panose="020B0502040204020203" pitchFamily="34" charset="0"/>
            </a:endParaRPr>
          </a:p>
        </p:txBody>
      </p:sp>
    </p:spTree>
    <p:extLst>
      <p:ext uri="{BB962C8B-B14F-4D97-AF65-F5344CB8AC3E}">
        <p14:creationId xmlns:p14="http://schemas.microsoft.com/office/powerpoint/2010/main" val="260500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80">
                                          <p:stCondLst>
                                            <p:cond delay="0"/>
                                          </p:stCondLst>
                                        </p:cTn>
                                        <p:tgtEl>
                                          <p:spTgt spid="6"/>
                                        </p:tgtEl>
                                      </p:cBhvr>
                                    </p:animEffect>
                                    <p:anim calcmode="lin" valueType="num">
                                      <p:cBhvr>
                                        <p:cTn id="2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6" dur="26">
                                          <p:stCondLst>
                                            <p:cond delay="650"/>
                                          </p:stCondLst>
                                        </p:cTn>
                                        <p:tgtEl>
                                          <p:spTgt spid="6"/>
                                        </p:tgtEl>
                                      </p:cBhvr>
                                      <p:to x="100000" y="60000"/>
                                    </p:animScale>
                                    <p:animScale>
                                      <p:cBhvr>
                                        <p:cTn id="27" dur="166" decel="50000">
                                          <p:stCondLst>
                                            <p:cond delay="676"/>
                                          </p:stCondLst>
                                        </p:cTn>
                                        <p:tgtEl>
                                          <p:spTgt spid="6"/>
                                        </p:tgtEl>
                                      </p:cBhvr>
                                      <p:to x="100000" y="100000"/>
                                    </p:animScale>
                                    <p:animScale>
                                      <p:cBhvr>
                                        <p:cTn id="28" dur="26">
                                          <p:stCondLst>
                                            <p:cond delay="1312"/>
                                          </p:stCondLst>
                                        </p:cTn>
                                        <p:tgtEl>
                                          <p:spTgt spid="6"/>
                                        </p:tgtEl>
                                      </p:cBhvr>
                                      <p:to x="100000" y="80000"/>
                                    </p:animScale>
                                    <p:animScale>
                                      <p:cBhvr>
                                        <p:cTn id="29" dur="166" decel="50000">
                                          <p:stCondLst>
                                            <p:cond delay="1338"/>
                                          </p:stCondLst>
                                        </p:cTn>
                                        <p:tgtEl>
                                          <p:spTgt spid="6"/>
                                        </p:tgtEl>
                                      </p:cBhvr>
                                      <p:to x="100000" y="100000"/>
                                    </p:animScale>
                                    <p:animScale>
                                      <p:cBhvr>
                                        <p:cTn id="30" dur="26">
                                          <p:stCondLst>
                                            <p:cond delay="1642"/>
                                          </p:stCondLst>
                                        </p:cTn>
                                        <p:tgtEl>
                                          <p:spTgt spid="6"/>
                                        </p:tgtEl>
                                      </p:cBhvr>
                                      <p:to x="100000" y="90000"/>
                                    </p:animScale>
                                    <p:animScale>
                                      <p:cBhvr>
                                        <p:cTn id="31" dur="166" decel="50000">
                                          <p:stCondLst>
                                            <p:cond delay="1668"/>
                                          </p:stCondLst>
                                        </p:cTn>
                                        <p:tgtEl>
                                          <p:spTgt spid="6"/>
                                        </p:tgtEl>
                                      </p:cBhvr>
                                      <p:to x="100000" y="100000"/>
                                    </p:animScale>
                                    <p:animScale>
                                      <p:cBhvr>
                                        <p:cTn id="32" dur="26">
                                          <p:stCondLst>
                                            <p:cond delay="1808"/>
                                          </p:stCondLst>
                                        </p:cTn>
                                        <p:tgtEl>
                                          <p:spTgt spid="6"/>
                                        </p:tgtEl>
                                      </p:cBhvr>
                                      <p:to x="100000" y="95000"/>
                                    </p:animScale>
                                    <p:animScale>
                                      <p:cBhvr>
                                        <p:cTn id="33" dur="166" decel="50000">
                                          <p:stCondLst>
                                            <p:cond delay="1834"/>
                                          </p:stCondLst>
                                        </p:cTn>
                                        <p:tgtEl>
                                          <p:spTgt spid="6"/>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1" y="261257"/>
            <a:ext cx="6635930" cy="1227909"/>
          </a:xfrm>
        </p:spPr>
        <p:txBody>
          <a:bodyPr/>
          <a:lstStyle/>
          <a:p>
            <a:r>
              <a:rPr lang="ro-RO" dirty="0" smtClean="0">
                <a:solidFill>
                  <a:schemeClr val="tx2">
                    <a:lumMod val="75000"/>
                  </a:schemeClr>
                </a:solidFill>
              </a:rPr>
              <a:t>2.EMBLÈMES</a:t>
            </a:r>
            <a:endParaRPr lang="en-US" dirty="0">
              <a:solidFill>
                <a:schemeClr val="tx2">
                  <a:lumMod val="75000"/>
                </a:schemeClr>
              </a:solidFill>
            </a:endParaRPr>
          </a:p>
        </p:txBody>
      </p:sp>
      <p:sp>
        <p:nvSpPr>
          <p:cNvPr id="3" name="Subtitle 2"/>
          <p:cNvSpPr>
            <a:spLocks noGrp="1"/>
          </p:cNvSpPr>
          <p:nvPr>
            <p:ph type="subTitle" idx="1"/>
          </p:nvPr>
        </p:nvSpPr>
        <p:spPr>
          <a:xfrm>
            <a:off x="182881" y="1489166"/>
            <a:ext cx="11848010" cy="4153988"/>
          </a:xfrm>
        </p:spPr>
        <p:txBody>
          <a:bodyPr>
            <a:noAutofit/>
          </a:bodyPr>
          <a:lstStyle/>
          <a:p>
            <a:pPr algn="just"/>
            <a:r>
              <a:rPr lang="fr-FR" sz="2000" dirty="0">
                <a:solidFill>
                  <a:schemeClr val="tx2">
                    <a:lumMod val="75000"/>
                  </a:schemeClr>
                </a:solidFill>
              </a:rPr>
              <a:t>Le blason d'Île-de-France, en écu ou en bannière d'armes (drapeau armorié), est un emblème ne jouissant pas d'une reconnaissance officielle, même si en 2010 la Monnaie de Paris a édité une pièce de 10 € à trois fleurs de lys pour représenter la région, et que ce blason constitue l'insigne officiel de la légion de gendarmerie d'Île-de-France. En revanche, l'actuel conseil régional d'Île-de-France utilise un logo, une étoile rouge et irrégulière à huit branches. Ce blason est en fait celui de l'ancien domaine des rois de France, dont la région Île-de-France tire son existence. Il est parfois remplacé par le blason dit « de France ancien » (d’azur semé de fleurs de lys) comme le montre un timbre-poste de vingt francs émis le 1er mai 1943 et conçu par Robert Louis13, ou encore les écussons régionaux de plusieurs mouvements scouts. Les fleurs de lys des blasons dits « de France » et de « France ancien » figurent dans nombre de blasons des villes d'Île-de-France : Paris, Saint-Denis, Montreuil, Puteaux, Cachan, Villepinte, </a:t>
            </a:r>
            <a:r>
              <a:rPr lang="fr-FR" sz="2000" dirty="0" err="1">
                <a:solidFill>
                  <a:schemeClr val="tx2">
                    <a:lumMod val="75000"/>
                  </a:schemeClr>
                </a:solidFill>
              </a:rPr>
              <a:t>Juziers</a:t>
            </a:r>
            <a:r>
              <a:rPr lang="fr-FR" sz="2000" dirty="0">
                <a:solidFill>
                  <a:schemeClr val="tx2">
                    <a:lumMod val="75000"/>
                  </a:schemeClr>
                </a:solidFill>
              </a:rPr>
              <a:t>, etc.</a:t>
            </a:r>
            <a:endParaRPr lang="en-US" sz="2000" dirty="0">
              <a:solidFill>
                <a:schemeClr val="tx2">
                  <a:lumMod val="75000"/>
                </a:schemeClr>
              </a:solidFill>
            </a:endParaRPr>
          </a:p>
        </p:txBody>
      </p:sp>
      <p:pic>
        <p:nvPicPr>
          <p:cNvPr id="4" name="Picture 3"/>
          <p:cNvPicPr>
            <a:picLocks noChangeAspect="1"/>
          </p:cNvPicPr>
          <p:nvPr/>
        </p:nvPicPr>
        <p:blipFill>
          <a:blip r:embed="rId2"/>
          <a:stretch>
            <a:fillRect/>
          </a:stretch>
        </p:blipFill>
        <p:spPr>
          <a:xfrm>
            <a:off x="10583635" y="261257"/>
            <a:ext cx="952500" cy="1047750"/>
          </a:xfrm>
          <a:prstGeom prst="rect">
            <a:avLst/>
          </a:prstGeom>
        </p:spPr>
      </p:pic>
      <p:pic>
        <p:nvPicPr>
          <p:cNvPr id="5" name="Picture 4"/>
          <p:cNvPicPr>
            <a:picLocks noChangeAspect="1"/>
          </p:cNvPicPr>
          <p:nvPr/>
        </p:nvPicPr>
        <p:blipFill>
          <a:blip r:embed="rId3"/>
          <a:stretch>
            <a:fillRect/>
          </a:stretch>
        </p:blipFill>
        <p:spPr>
          <a:xfrm>
            <a:off x="8948601" y="261257"/>
            <a:ext cx="952500" cy="1047750"/>
          </a:xfrm>
          <a:prstGeom prst="rect">
            <a:avLst/>
          </a:prstGeom>
        </p:spPr>
      </p:pic>
    </p:spTree>
    <p:extLst>
      <p:ext uri="{BB962C8B-B14F-4D97-AF65-F5344CB8AC3E}">
        <p14:creationId xmlns:p14="http://schemas.microsoft.com/office/powerpoint/2010/main" val="310880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80">
                                          <p:stCondLst>
                                            <p:cond delay="0"/>
                                          </p:stCondLst>
                                        </p:cTn>
                                        <p:tgtEl>
                                          <p:spTgt spid="4"/>
                                        </p:tgtEl>
                                      </p:cBhvr>
                                    </p:animEffect>
                                    <p:anim calcmode="lin" valueType="num">
                                      <p:cBhvr>
                                        <p:cTn id="3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6" dur="26">
                                          <p:stCondLst>
                                            <p:cond delay="650"/>
                                          </p:stCondLst>
                                        </p:cTn>
                                        <p:tgtEl>
                                          <p:spTgt spid="4"/>
                                        </p:tgtEl>
                                      </p:cBhvr>
                                      <p:to x="100000" y="60000"/>
                                    </p:animScale>
                                    <p:animScale>
                                      <p:cBhvr>
                                        <p:cTn id="37" dur="166" decel="50000">
                                          <p:stCondLst>
                                            <p:cond delay="676"/>
                                          </p:stCondLst>
                                        </p:cTn>
                                        <p:tgtEl>
                                          <p:spTgt spid="4"/>
                                        </p:tgtEl>
                                      </p:cBhvr>
                                      <p:to x="100000" y="100000"/>
                                    </p:animScale>
                                    <p:animScale>
                                      <p:cBhvr>
                                        <p:cTn id="38" dur="26">
                                          <p:stCondLst>
                                            <p:cond delay="1312"/>
                                          </p:stCondLst>
                                        </p:cTn>
                                        <p:tgtEl>
                                          <p:spTgt spid="4"/>
                                        </p:tgtEl>
                                      </p:cBhvr>
                                      <p:to x="100000" y="80000"/>
                                    </p:animScale>
                                    <p:animScale>
                                      <p:cBhvr>
                                        <p:cTn id="39" dur="166" decel="50000">
                                          <p:stCondLst>
                                            <p:cond delay="1338"/>
                                          </p:stCondLst>
                                        </p:cTn>
                                        <p:tgtEl>
                                          <p:spTgt spid="4"/>
                                        </p:tgtEl>
                                      </p:cBhvr>
                                      <p:to x="100000" y="100000"/>
                                    </p:animScale>
                                    <p:animScale>
                                      <p:cBhvr>
                                        <p:cTn id="40" dur="26">
                                          <p:stCondLst>
                                            <p:cond delay="1642"/>
                                          </p:stCondLst>
                                        </p:cTn>
                                        <p:tgtEl>
                                          <p:spTgt spid="4"/>
                                        </p:tgtEl>
                                      </p:cBhvr>
                                      <p:to x="100000" y="90000"/>
                                    </p:animScale>
                                    <p:animScale>
                                      <p:cBhvr>
                                        <p:cTn id="41" dur="166" decel="50000">
                                          <p:stCondLst>
                                            <p:cond delay="1668"/>
                                          </p:stCondLst>
                                        </p:cTn>
                                        <p:tgtEl>
                                          <p:spTgt spid="4"/>
                                        </p:tgtEl>
                                      </p:cBhvr>
                                      <p:to x="100000" y="100000"/>
                                    </p:animScale>
                                    <p:animScale>
                                      <p:cBhvr>
                                        <p:cTn id="42" dur="26">
                                          <p:stCondLst>
                                            <p:cond delay="1808"/>
                                          </p:stCondLst>
                                        </p:cTn>
                                        <p:tgtEl>
                                          <p:spTgt spid="4"/>
                                        </p:tgtEl>
                                      </p:cBhvr>
                                      <p:to x="100000" y="95000"/>
                                    </p:animScale>
                                    <p:animScale>
                                      <p:cBhvr>
                                        <p:cTn id="43" dur="166" decel="50000">
                                          <p:stCondLst>
                                            <p:cond delay="1834"/>
                                          </p:stCondLst>
                                        </p:cTn>
                                        <p:tgtEl>
                                          <p:spTgt spid="4"/>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1" presetClass="entr" presetSubtype="1" fill="hold" grpId="0" nodeType="clickEffect">
                                  <p:stCondLst>
                                    <p:cond delay="0"/>
                                  </p:stCondLst>
                                  <p:childTnLst>
                                    <p:set>
                                      <p:cBhvr>
                                        <p:cTn id="47" dur="1" fill="hold">
                                          <p:stCondLst>
                                            <p:cond delay="0"/>
                                          </p:stCondLst>
                                        </p:cTn>
                                        <p:tgtEl>
                                          <p:spTgt spid="3">
                                            <p:txEl>
                                              <p:pRg st="0" end="0"/>
                                            </p:txEl>
                                          </p:spTgt>
                                        </p:tgtEl>
                                        <p:attrNameLst>
                                          <p:attrName>style.visibility</p:attrName>
                                        </p:attrNameLst>
                                      </p:cBhvr>
                                      <p:to>
                                        <p:strVal val="visible"/>
                                      </p:to>
                                    </p:set>
                                    <p:animEffect transition="in" filter="wheel(1)">
                                      <p:cBhvr>
                                        <p:cTn id="4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69817"/>
            <a:ext cx="7158446" cy="1110343"/>
          </a:xfrm>
        </p:spPr>
        <p:txBody>
          <a:bodyPr/>
          <a:lstStyle/>
          <a:p>
            <a:r>
              <a:rPr lang="ro-RO" dirty="0" smtClean="0">
                <a:solidFill>
                  <a:srgbClr val="FFFF00"/>
                </a:solidFill>
              </a:rPr>
              <a:t>3.GÉOGRAPHIE</a:t>
            </a:r>
            <a:endParaRPr lang="en-US" dirty="0">
              <a:solidFill>
                <a:srgbClr val="FFFF00"/>
              </a:solidFill>
            </a:endParaRPr>
          </a:p>
        </p:txBody>
      </p:sp>
      <p:sp>
        <p:nvSpPr>
          <p:cNvPr id="3" name="Subtitle 2"/>
          <p:cNvSpPr>
            <a:spLocks noGrp="1"/>
          </p:cNvSpPr>
          <p:nvPr>
            <p:ph type="subTitle" idx="1"/>
          </p:nvPr>
        </p:nvSpPr>
        <p:spPr>
          <a:xfrm>
            <a:off x="130628" y="1436914"/>
            <a:ext cx="11795761" cy="3148149"/>
          </a:xfrm>
        </p:spPr>
        <p:txBody>
          <a:bodyPr>
            <a:normAutofit/>
          </a:bodyPr>
          <a:lstStyle/>
          <a:p>
            <a:pPr algn="just"/>
            <a:r>
              <a:rPr lang="fr-FR" dirty="0">
                <a:solidFill>
                  <a:srgbClr val="FFFF00"/>
                </a:solidFill>
              </a:rPr>
              <a:t>La géographie de l'Île-de-France est marquée, sur le plan physique, par sa situation au centre d'un bassin sédimentaire, le bassin parisien, au relief relativement plat, irrigué par un fleuve navigable, la Seine, dont les principaux affluents convergent précisément dans cette région ; par un climat tempéré et des sols agricoles très fertiles, et sur le plan économique, par la présence en son centre de Paris, capitale et principale agglomération urbaine de la France.</a:t>
            </a:r>
            <a:endParaRPr lang="en-US" dirty="0">
              <a:solidFill>
                <a:srgbClr val="FFFF00"/>
              </a:solidFill>
            </a:endParaRPr>
          </a:p>
        </p:txBody>
      </p:sp>
      <p:sp>
        <p:nvSpPr>
          <p:cNvPr id="4" name="Rectangle 3"/>
          <p:cNvSpPr/>
          <p:nvPr/>
        </p:nvSpPr>
        <p:spPr>
          <a:xfrm>
            <a:off x="130627" y="4383151"/>
            <a:ext cx="11887201" cy="1692771"/>
          </a:xfrm>
          <a:prstGeom prst="rect">
            <a:avLst/>
          </a:prstGeom>
        </p:spPr>
        <p:txBody>
          <a:bodyPr wrap="square">
            <a:spAutoFit/>
          </a:bodyPr>
          <a:lstStyle/>
          <a:p>
            <a:r>
              <a:rPr lang="fr-FR" sz="2000" dirty="0" smtClean="0">
                <a:solidFill>
                  <a:srgbClr val="FFFF00"/>
                </a:solidFill>
              </a:rPr>
              <a:t>Avec une superficie de 12 012 km2, l'Île-de-France est l'une des plus petites régions françaises (la plus petite de la France métropolitaine après la Corse), mais de loin la plus importante par sa population (environ 12 millions d'habitants en 2015, soit un peu moins de 18 % de la population française, départements d'outre-mer inclus) et par son produit intérieur brut (28,8 % du PIB total de la </a:t>
            </a:r>
            <a:r>
              <a:rPr lang="fr-FR" sz="2400" dirty="0" smtClean="0">
                <a:solidFill>
                  <a:srgbClr val="FFFF00"/>
                </a:solidFill>
              </a:rPr>
              <a:t>France</a:t>
            </a:r>
            <a:r>
              <a:rPr lang="fr-FR" sz="2000" dirty="0" smtClean="0">
                <a:solidFill>
                  <a:srgbClr val="FFFF00"/>
                </a:solidFill>
              </a:rPr>
              <a:t> métropolitaine[Quand ?]21[source insuffisante]).</a:t>
            </a:r>
            <a:endParaRPr lang="en-US" sz="2000" dirty="0">
              <a:solidFill>
                <a:srgbClr val="FFFF00"/>
              </a:solidFill>
            </a:endParaRPr>
          </a:p>
        </p:txBody>
      </p:sp>
    </p:spTree>
    <p:extLst>
      <p:ext uri="{BB962C8B-B14F-4D97-AF65-F5344CB8AC3E}">
        <p14:creationId xmlns:p14="http://schemas.microsoft.com/office/powerpoint/2010/main" val="425977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503" y="195943"/>
            <a:ext cx="6361611" cy="1071154"/>
          </a:xfrm>
        </p:spPr>
        <p:txBody>
          <a:bodyPr/>
          <a:lstStyle/>
          <a:p>
            <a:r>
              <a:rPr lang="ro-RO" dirty="0" smtClean="0">
                <a:solidFill>
                  <a:srgbClr val="00FF00"/>
                </a:solidFill>
              </a:rPr>
              <a:t>4.TRANSPORTS</a:t>
            </a:r>
            <a:endParaRPr lang="en-US" dirty="0">
              <a:solidFill>
                <a:srgbClr val="00FF00"/>
              </a:solidFill>
            </a:endParaRPr>
          </a:p>
        </p:txBody>
      </p:sp>
      <p:sp>
        <p:nvSpPr>
          <p:cNvPr id="4" name="Rectangle 3"/>
          <p:cNvSpPr/>
          <p:nvPr/>
        </p:nvSpPr>
        <p:spPr>
          <a:xfrm>
            <a:off x="526869" y="1267097"/>
            <a:ext cx="10759440" cy="400110"/>
          </a:xfrm>
          <a:prstGeom prst="rect">
            <a:avLst/>
          </a:prstGeom>
        </p:spPr>
        <p:txBody>
          <a:bodyPr wrap="square">
            <a:spAutoFit/>
          </a:bodyPr>
          <a:lstStyle/>
          <a:p>
            <a:r>
              <a:rPr lang="fr-FR" sz="2000" dirty="0" smtClean="0">
                <a:solidFill>
                  <a:srgbClr val="00FF00"/>
                </a:solidFill>
              </a:rPr>
              <a:t>Tous les modes de transport urbains ou presque, sont représentés en Île-de-France</a:t>
            </a:r>
            <a:endParaRPr lang="en-US" sz="2000" dirty="0">
              <a:solidFill>
                <a:srgbClr val="00FF00"/>
              </a:solidFill>
            </a:endParaRPr>
          </a:p>
        </p:txBody>
      </p:sp>
      <p:sp>
        <p:nvSpPr>
          <p:cNvPr id="5" name="Rectangle 4"/>
          <p:cNvSpPr/>
          <p:nvPr/>
        </p:nvSpPr>
        <p:spPr>
          <a:xfrm>
            <a:off x="339634" y="1667207"/>
            <a:ext cx="10946675" cy="1938992"/>
          </a:xfrm>
          <a:prstGeom prst="rect">
            <a:avLst/>
          </a:prstGeom>
        </p:spPr>
        <p:txBody>
          <a:bodyPr wrap="square">
            <a:spAutoFit/>
          </a:bodyPr>
          <a:lstStyle/>
          <a:p>
            <a:pPr algn="just"/>
            <a:r>
              <a:rPr lang="fr-FR" sz="2000" dirty="0" smtClean="0">
                <a:solidFill>
                  <a:srgbClr val="00FF00"/>
                </a:solidFill>
              </a:rPr>
              <a:t>Malgré sa position un peu en marge de la banane bleue européenne, l'Île-de-France et en particulier l'agglomération parisienne dispose d'atouts qui contribuent à en faire un pôle essentiel des transports européens : poids économique de la région, position sur des axes de circulation importants entre nord et sud de l'Union, qualité du réseau existant (en particulier du réseau TGV qui désormais la connecte à cinq pays européens), poids de Paris en tant que centre touristique, première ville mondiale pour les congrès…</a:t>
            </a:r>
            <a:endParaRPr lang="en-US" sz="2000" dirty="0">
              <a:solidFill>
                <a:srgbClr val="00FF00"/>
              </a:solidFill>
            </a:endParaRPr>
          </a:p>
        </p:txBody>
      </p:sp>
      <p:sp>
        <p:nvSpPr>
          <p:cNvPr id="6" name="Rectangle 5"/>
          <p:cNvSpPr/>
          <p:nvPr/>
        </p:nvSpPr>
        <p:spPr>
          <a:xfrm>
            <a:off x="339634" y="3606199"/>
            <a:ext cx="6096000" cy="1754326"/>
          </a:xfrm>
          <a:prstGeom prst="rect">
            <a:avLst/>
          </a:prstGeom>
        </p:spPr>
        <p:txBody>
          <a:bodyPr>
            <a:spAutoFit/>
          </a:bodyPr>
          <a:lstStyle/>
          <a:p>
            <a:r>
              <a:rPr lang="fr-FR" dirty="0" smtClean="0">
                <a:solidFill>
                  <a:srgbClr val="00FF00"/>
                </a:solidFill>
                <a:latin typeface="Arial Narrow" panose="020B0606020202030204" pitchFamily="34" charset="0"/>
              </a:rPr>
              <a:t>Jusque dans les années 1960, le métro était presque cantonné à Paris intra-muros, ayant en plusieurs décennies étendu encore relativement peu les terminus de ses stations à la proche banlieue (ce qu'il fit ensuite progressivement), le bus et le train de banlieue restant les transports principaux pour la banlieue et grande couronne.</a:t>
            </a:r>
          </a:p>
          <a:p>
            <a:endParaRPr lang="fr-FR" dirty="0">
              <a:solidFill>
                <a:srgbClr val="00FF00"/>
              </a:solidFill>
              <a:latin typeface="Arial Narrow" panose="020B0606020202030204" pitchFamily="34" charset="0"/>
            </a:endParaRPr>
          </a:p>
        </p:txBody>
      </p:sp>
      <p:pic>
        <p:nvPicPr>
          <p:cNvPr id="7" name="Picture 6"/>
          <p:cNvPicPr>
            <a:picLocks noChangeAspect="1"/>
          </p:cNvPicPr>
          <p:nvPr/>
        </p:nvPicPr>
        <p:blipFill>
          <a:blip r:embed="rId2"/>
          <a:stretch>
            <a:fillRect/>
          </a:stretch>
        </p:blipFill>
        <p:spPr>
          <a:xfrm>
            <a:off x="6975566" y="3606200"/>
            <a:ext cx="4633472" cy="2964417"/>
          </a:xfrm>
          <a:prstGeom prst="rect">
            <a:avLst/>
          </a:prstGeom>
        </p:spPr>
      </p:pic>
    </p:spTree>
    <p:extLst>
      <p:ext uri="{BB962C8B-B14F-4D97-AF65-F5344CB8AC3E}">
        <p14:creationId xmlns:p14="http://schemas.microsoft.com/office/powerpoint/2010/main" val="1019288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randombar(horizontal)">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580">
                                          <p:stCondLst>
                                            <p:cond delay="0"/>
                                          </p:stCondLst>
                                        </p:cTn>
                                        <p:tgtEl>
                                          <p:spTgt spid="7"/>
                                        </p:tgtEl>
                                      </p:cBhvr>
                                    </p:animEffect>
                                    <p:anim calcmode="lin" valueType="num">
                                      <p:cBhvr>
                                        <p:cTn id="2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4" dur="26">
                                          <p:stCondLst>
                                            <p:cond delay="650"/>
                                          </p:stCondLst>
                                        </p:cTn>
                                        <p:tgtEl>
                                          <p:spTgt spid="7"/>
                                        </p:tgtEl>
                                      </p:cBhvr>
                                      <p:to x="100000" y="60000"/>
                                    </p:animScale>
                                    <p:animScale>
                                      <p:cBhvr>
                                        <p:cTn id="35" dur="166" decel="50000">
                                          <p:stCondLst>
                                            <p:cond delay="676"/>
                                          </p:stCondLst>
                                        </p:cTn>
                                        <p:tgtEl>
                                          <p:spTgt spid="7"/>
                                        </p:tgtEl>
                                      </p:cBhvr>
                                      <p:to x="100000" y="100000"/>
                                    </p:animScale>
                                    <p:animScale>
                                      <p:cBhvr>
                                        <p:cTn id="36" dur="26">
                                          <p:stCondLst>
                                            <p:cond delay="1312"/>
                                          </p:stCondLst>
                                        </p:cTn>
                                        <p:tgtEl>
                                          <p:spTgt spid="7"/>
                                        </p:tgtEl>
                                      </p:cBhvr>
                                      <p:to x="100000" y="80000"/>
                                    </p:animScale>
                                    <p:animScale>
                                      <p:cBhvr>
                                        <p:cTn id="37" dur="166" decel="50000">
                                          <p:stCondLst>
                                            <p:cond delay="1338"/>
                                          </p:stCondLst>
                                        </p:cTn>
                                        <p:tgtEl>
                                          <p:spTgt spid="7"/>
                                        </p:tgtEl>
                                      </p:cBhvr>
                                      <p:to x="100000" y="100000"/>
                                    </p:animScale>
                                    <p:animScale>
                                      <p:cBhvr>
                                        <p:cTn id="38" dur="26">
                                          <p:stCondLst>
                                            <p:cond delay="1642"/>
                                          </p:stCondLst>
                                        </p:cTn>
                                        <p:tgtEl>
                                          <p:spTgt spid="7"/>
                                        </p:tgtEl>
                                      </p:cBhvr>
                                      <p:to x="100000" y="90000"/>
                                    </p:animScale>
                                    <p:animScale>
                                      <p:cBhvr>
                                        <p:cTn id="39" dur="166" decel="50000">
                                          <p:stCondLst>
                                            <p:cond delay="1668"/>
                                          </p:stCondLst>
                                        </p:cTn>
                                        <p:tgtEl>
                                          <p:spTgt spid="7"/>
                                        </p:tgtEl>
                                      </p:cBhvr>
                                      <p:to x="100000" y="100000"/>
                                    </p:animScale>
                                    <p:animScale>
                                      <p:cBhvr>
                                        <p:cTn id="40" dur="26">
                                          <p:stCondLst>
                                            <p:cond delay="1808"/>
                                          </p:stCondLst>
                                        </p:cTn>
                                        <p:tgtEl>
                                          <p:spTgt spid="7"/>
                                        </p:tgtEl>
                                      </p:cBhvr>
                                      <p:to x="100000" y="95000"/>
                                    </p:animScale>
                                    <p:animScale>
                                      <p:cBhvr>
                                        <p:cTn id="41"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3143" y="300447"/>
            <a:ext cx="4650377" cy="1005840"/>
          </a:xfrm>
        </p:spPr>
        <p:txBody>
          <a:bodyPr/>
          <a:lstStyle/>
          <a:p>
            <a:r>
              <a:rPr lang="ro-RO" dirty="0" smtClean="0">
                <a:solidFill>
                  <a:srgbClr val="FF66CC"/>
                </a:solidFill>
              </a:rPr>
              <a:t>5.ÉCONOMIE</a:t>
            </a:r>
            <a:endParaRPr lang="en-US" dirty="0">
              <a:solidFill>
                <a:srgbClr val="FF66CC"/>
              </a:solidFill>
            </a:endParaRPr>
          </a:p>
        </p:txBody>
      </p:sp>
      <p:sp>
        <p:nvSpPr>
          <p:cNvPr id="3" name="Subtitle 2"/>
          <p:cNvSpPr>
            <a:spLocks noGrp="1"/>
          </p:cNvSpPr>
          <p:nvPr>
            <p:ph type="subTitle" idx="1"/>
          </p:nvPr>
        </p:nvSpPr>
        <p:spPr>
          <a:xfrm>
            <a:off x="188034" y="1306287"/>
            <a:ext cx="11529349" cy="2952206"/>
          </a:xfrm>
        </p:spPr>
        <p:txBody>
          <a:bodyPr>
            <a:normAutofit/>
          </a:bodyPr>
          <a:lstStyle/>
          <a:p>
            <a:pPr algn="just"/>
            <a:r>
              <a:rPr lang="fr-FR" dirty="0">
                <a:solidFill>
                  <a:srgbClr val="FF66CC"/>
                </a:solidFill>
              </a:rPr>
              <a:t>L'Île-de-France est </a:t>
            </a:r>
            <a:r>
              <a:rPr lang="fr-FR" sz="2000" dirty="0">
                <a:solidFill>
                  <a:srgbClr val="FF66CC"/>
                </a:solidFill>
              </a:rPr>
              <a:t>un des principaux moteurs de l'économie mondiale. En 2008, le PIB de l'Île-de-France </a:t>
            </a:r>
            <a:r>
              <a:rPr lang="fr-FR" dirty="0">
                <a:solidFill>
                  <a:srgbClr val="FF66CC"/>
                </a:solidFill>
              </a:rPr>
              <a:t>calculé par Insee était de 552,7 milliards d'euros56. Ainsi, la région parisienne est la plus importante région européenne par son PIB57. Bien que sa population n'en fasse que la 20e métropole mondiale, le PIB de l'Île-de-France est le cinquième des grandes villes du monde après l'aire métropolitaine de Tokyo, le Grand New York, Los Angeles et Osaka.</a:t>
            </a:r>
            <a:endParaRPr lang="en-US" dirty="0">
              <a:solidFill>
                <a:srgbClr val="FF66CC"/>
              </a:solidFill>
            </a:endParaRPr>
          </a:p>
        </p:txBody>
      </p:sp>
      <p:sp>
        <p:nvSpPr>
          <p:cNvPr id="4" name="Rectangle 3"/>
          <p:cNvSpPr/>
          <p:nvPr/>
        </p:nvSpPr>
        <p:spPr>
          <a:xfrm>
            <a:off x="188034" y="3971671"/>
            <a:ext cx="11646915" cy="2031325"/>
          </a:xfrm>
          <a:prstGeom prst="rect">
            <a:avLst/>
          </a:prstGeom>
        </p:spPr>
        <p:txBody>
          <a:bodyPr wrap="square">
            <a:spAutoFit/>
          </a:bodyPr>
          <a:lstStyle/>
          <a:p>
            <a:pPr algn="just"/>
            <a:r>
              <a:rPr lang="fr-FR" dirty="0" smtClean="0">
                <a:solidFill>
                  <a:srgbClr val="FF66CC"/>
                </a:solidFill>
                <a:latin typeface="Arial Narrow" panose="020B0606020202030204" pitchFamily="34" charset="0"/>
              </a:rPr>
              <a:t>Avec plus de 5,9 millions d'emplois, dont 85,5 % dans le secteur tertiaire58, l'Île-de-France se caractérise par sa place prépondérante dans l'économie nationale et par l'importance du secteur tertiaire. De nombreux groupes nationaux ou internationaux ont leur siège en Île-de-France et la région représente 29 % de la valeur ajoutée brute du pays (en 2002). Bien que réalisant 83 % de sa valeur ajoutée dans les services, l'économie francilienne reste extrêmement diversifiée par rapport aux autres villes de sa taille. Bien que la région ait subi une forte désindustrialisation, elle reste la première région industrielle française. L'agriculture, qui occupe 45 % du territoire régional (48 % hors Paris), dont les deux tiers sont consacrés aux céréales, est l'une des plus productives de France. L'Île-de-France est aussi une destination touristique de premier plan.</a:t>
            </a:r>
            <a:endParaRPr lang="en-US" dirty="0">
              <a:solidFill>
                <a:srgbClr val="FF66CC"/>
              </a:solidFill>
              <a:latin typeface="Arial Narrow" panose="020B0606020202030204" pitchFamily="34" charset="0"/>
            </a:endParaRPr>
          </a:p>
        </p:txBody>
      </p:sp>
    </p:spTree>
    <p:extLst>
      <p:ext uri="{BB962C8B-B14F-4D97-AF65-F5344CB8AC3E}">
        <p14:creationId xmlns:p14="http://schemas.microsoft.com/office/powerpoint/2010/main" val="128796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3">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1075" y="0"/>
            <a:ext cx="5812972" cy="1045029"/>
          </a:xfrm>
        </p:spPr>
        <p:txBody>
          <a:bodyPr/>
          <a:lstStyle/>
          <a:p>
            <a:r>
              <a:rPr lang="ro-RO" dirty="0" smtClean="0">
                <a:solidFill>
                  <a:srgbClr val="00B0F0"/>
                </a:solidFill>
              </a:rPr>
              <a:t>6.CULTURE</a:t>
            </a:r>
            <a:endParaRPr lang="en-US" dirty="0">
              <a:solidFill>
                <a:srgbClr val="00B0F0"/>
              </a:solidFill>
            </a:endParaRPr>
          </a:p>
        </p:txBody>
      </p:sp>
      <p:sp>
        <p:nvSpPr>
          <p:cNvPr id="4" name="Rectangle 3"/>
          <p:cNvSpPr/>
          <p:nvPr/>
        </p:nvSpPr>
        <p:spPr>
          <a:xfrm>
            <a:off x="431075" y="1045029"/>
            <a:ext cx="10868296" cy="923330"/>
          </a:xfrm>
          <a:prstGeom prst="rect">
            <a:avLst/>
          </a:prstGeom>
        </p:spPr>
        <p:txBody>
          <a:bodyPr wrap="square">
            <a:spAutoFit/>
          </a:bodyPr>
          <a:lstStyle/>
          <a:p>
            <a:pPr algn="just"/>
            <a:r>
              <a:rPr lang="fr-FR" dirty="0" smtClean="0">
                <a:solidFill>
                  <a:srgbClr val="00B0F0"/>
                </a:solidFill>
              </a:rPr>
              <a:t>L'Île-de-France est le berceau de l'architecture gothique dont les joyaux sont la cathédrale Notre-Dame de Paris, la basilique de Saint-Denis, l'abbaye de Royaumont, le château de Vincennes, l'église Saint-Eustache, la Conciergerie et la Sainte-Chapelle.</a:t>
            </a:r>
            <a:endParaRPr lang="en-US" dirty="0">
              <a:solidFill>
                <a:srgbClr val="00B0F0"/>
              </a:solidFill>
            </a:endParaRPr>
          </a:p>
        </p:txBody>
      </p:sp>
      <p:sp>
        <p:nvSpPr>
          <p:cNvPr id="3" name="Rectangle 2"/>
          <p:cNvSpPr/>
          <p:nvPr/>
        </p:nvSpPr>
        <p:spPr>
          <a:xfrm>
            <a:off x="431074" y="2072863"/>
            <a:ext cx="10607039" cy="1569660"/>
          </a:xfrm>
          <a:prstGeom prst="rect">
            <a:avLst/>
          </a:prstGeom>
        </p:spPr>
        <p:txBody>
          <a:bodyPr wrap="square">
            <a:spAutoFit/>
          </a:bodyPr>
          <a:lstStyle/>
          <a:p>
            <a:pPr algn="just"/>
            <a:r>
              <a:rPr lang="fr-FR" sz="2400" dirty="0">
                <a:solidFill>
                  <a:srgbClr val="00B0F0"/>
                </a:solidFill>
              </a:rPr>
              <a:t>L'Île-de-France, dans sa partie la plus périphérique, a été jusqu’à l'époque de la création des villes nouvelles un ensemble très rural constitué de terres très fertiles. Aujourd'hui, près de 80 % de la surface régionale est toujours constituée de cultures et de forêts.</a:t>
            </a:r>
            <a:endParaRPr lang="en-US" sz="2400" dirty="0">
              <a:solidFill>
                <a:srgbClr val="00B0F0"/>
              </a:solidFill>
            </a:endParaRPr>
          </a:p>
        </p:txBody>
      </p:sp>
      <p:sp>
        <p:nvSpPr>
          <p:cNvPr id="5" name="Rectangle 4"/>
          <p:cNvSpPr/>
          <p:nvPr/>
        </p:nvSpPr>
        <p:spPr>
          <a:xfrm>
            <a:off x="431073" y="3642523"/>
            <a:ext cx="10959737" cy="2308324"/>
          </a:xfrm>
          <a:prstGeom prst="rect">
            <a:avLst/>
          </a:prstGeom>
        </p:spPr>
        <p:txBody>
          <a:bodyPr wrap="square">
            <a:spAutoFit/>
          </a:bodyPr>
          <a:lstStyle/>
          <a:p>
            <a:r>
              <a:rPr lang="fr-FR" sz="2400" dirty="0">
                <a:solidFill>
                  <a:srgbClr val="00B0F0"/>
                </a:solidFill>
              </a:rPr>
              <a:t>L'Île-de-France concentre, notamment grâce à Paris, un ensemble d'activités culturelles urbaines de grande densité : la capitale mais aussi d'autres villes franciliennes abritent un nombre très important de musées, théâtres, salles de concert et de spectacles. Cette présence de la culture en ville contribue à la capacité d'attraction touristique de la région. L'activité culturelle liée au patrimoine urbain contribue au rayonnement de la région.</a:t>
            </a:r>
            <a:endParaRPr lang="en-US" sz="2400" dirty="0">
              <a:solidFill>
                <a:srgbClr val="00B0F0"/>
              </a:solidFill>
            </a:endParaRPr>
          </a:p>
        </p:txBody>
      </p:sp>
    </p:spTree>
    <p:extLst>
      <p:ext uri="{BB962C8B-B14F-4D97-AF65-F5344CB8AC3E}">
        <p14:creationId xmlns:p14="http://schemas.microsoft.com/office/powerpoint/2010/main" val="236751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2000"/>
                                        <p:tgtEl>
                                          <p:spTgt spid="3"/>
                                        </p:tgtEl>
                                      </p:cBhvr>
                                    </p:animEffect>
                                    <p:anim calcmode="lin" valueType="num">
                                      <p:cBhvr>
                                        <p:cTn id="18" dur="2000" fill="hold"/>
                                        <p:tgtEl>
                                          <p:spTgt spid="3"/>
                                        </p:tgtEl>
                                        <p:attrNameLst>
                                          <p:attrName>ppt_w</p:attrName>
                                        </p:attrNameLst>
                                      </p:cBhvr>
                                      <p:tavLst>
                                        <p:tav tm="0" fmla="#ppt_w*sin(2.5*pi*$)">
                                          <p:val>
                                            <p:fltVal val="0"/>
                                          </p:val>
                                        </p:tav>
                                        <p:tav tm="100000">
                                          <p:val>
                                            <p:fltVal val="1"/>
                                          </p:val>
                                        </p:tav>
                                      </p:tavLst>
                                    </p:anim>
                                    <p:anim calcmode="lin" valueType="num">
                                      <p:cBhvr>
                                        <p:cTn id="1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3"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88259" y="174813"/>
            <a:ext cx="6131859" cy="1075763"/>
          </a:xfrm>
        </p:spPr>
        <p:txBody>
          <a:bodyPr>
            <a:normAutofit fontScale="90000"/>
          </a:bodyPr>
          <a:lstStyle/>
          <a:p>
            <a:r>
              <a:rPr lang="ro-RO" dirty="0" smtClean="0">
                <a:solidFill>
                  <a:srgbClr val="FFFF00"/>
                </a:solidFill>
              </a:rPr>
              <a:t>7.GALERIE PHOTO</a:t>
            </a:r>
            <a:endParaRPr lang="en-US" dirty="0">
              <a:solidFill>
                <a:srgbClr val="FFFF00"/>
              </a:solidFill>
            </a:endParaRPr>
          </a:p>
        </p:txBody>
      </p:sp>
      <p:pic>
        <p:nvPicPr>
          <p:cNvPr id="2" name="Picture 1"/>
          <p:cNvPicPr>
            <a:picLocks noChangeAspect="1"/>
          </p:cNvPicPr>
          <p:nvPr/>
        </p:nvPicPr>
        <p:blipFill>
          <a:blip r:embed="rId2"/>
          <a:stretch>
            <a:fillRect/>
          </a:stretch>
        </p:blipFill>
        <p:spPr>
          <a:xfrm>
            <a:off x="589869" y="1343842"/>
            <a:ext cx="2390775" cy="1714500"/>
          </a:xfrm>
          <a:prstGeom prst="rect">
            <a:avLst/>
          </a:prstGeom>
        </p:spPr>
      </p:pic>
      <p:sp>
        <p:nvSpPr>
          <p:cNvPr id="3" name="Rectangle 2"/>
          <p:cNvSpPr/>
          <p:nvPr/>
        </p:nvSpPr>
        <p:spPr>
          <a:xfrm>
            <a:off x="589869" y="3058342"/>
            <a:ext cx="2059577" cy="3139321"/>
          </a:xfrm>
          <a:prstGeom prst="rect">
            <a:avLst/>
          </a:prstGeom>
        </p:spPr>
        <p:txBody>
          <a:bodyPr wrap="square">
            <a:spAutoFit/>
          </a:bodyPr>
          <a:lstStyle/>
          <a:p>
            <a:r>
              <a:rPr lang="fr-FR" dirty="0">
                <a:solidFill>
                  <a:srgbClr val="FFFF00"/>
                </a:solidFill>
                <a:latin typeface="Arial Narrow" panose="020B0606020202030204" pitchFamily="34" charset="0"/>
              </a:rPr>
              <a:t>Lotissements pavillonnaires et immeubles résidentiels bas à Chatou (Yvelines) en banlieue ouest. En arrière-plan, les gratte-ciel de La Défense et la tour Eiffel (dans le lointain à droite).</a:t>
            </a:r>
            <a:endParaRPr lang="en-US" dirty="0">
              <a:solidFill>
                <a:srgbClr val="FFFF00"/>
              </a:solidFill>
              <a:latin typeface="Arial Narrow" panose="020B0606020202030204" pitchFamily="34" charset="0"/>
            </a:endParaRPr>
          </a:p>
        </p:txBody>
      </p:sp>
      <p:pic>
        <p:nvPicPr>
          <p:cNvPr id="4" name="Picture 3"/>
          <p:cNvPicPr>
            <a:picLocks noChangeAspect="1"/>
          </p:cNvPicPr>
          <p:nvPr/>
        </p:nvPicPr>
        <p:blipFill>
          <a:blip r:embed="rId3"/>
          <a:stretch>
            <a:fillRect/>
          </a:stretch>
        </p:blipFill>
        <p:spPr>
          <a:xfrm>
            <a:off x="3657600" y="1343843"/>
            <a:ext cx="2285999" cy="1714499"/>
          </a:xfrm>
          <a:prstGeom prst="rect">
            <a:avLst/>
          </a:prstGeom>
        </p:spPr>
      </p:pic>
      <p:sp>
        <p:nvSpPr>
          <p:cNvPr id="7" name="Rectangle 6"/>
          <p:cNvSpPr/>
          <p:nvPr/>
        </p:nvSpPr>
        <p:spPr>
          <a:xfrm>
            <a:off x="3657600" y="3151609"/>
            <a:ext cx="2164080" cy="2585323"/>
          </a:xfrm>
          <a:prstGeom prst="rect">
            <a:avLst/>
          </a:prstGeom>
        </p:spPr>
        <p:txBody>
          <a:bodyPr wrap="square">
            <a:spAutoFit/>
          </a:bodyPr>
          <a:lstStyle/>
          <a:p>
            <a:r>
              <a:rPr lang="fr-FR" dirty="0">
                <a:solidFill>
                  <a:srgbClr val="FFFF00"/>
                </a:solidFill>
              </a:rPr>
              <a:t>La cité du Clos Saint-Lazare à Stains (Seine-Saint-Denis), un des nombreux quartiers de la banlieue nord touchés par la pauvreté.</a:t>
            </a:r>
            <a:endParaRPr lang="en-US" dirty="0">
              <a:solidFill>
                <a:srgbClr val="FFFF00"/>
              </a:solidFill>
            </a:endParaRPr>
          </a:p>
        </p:txBody>
      </p:sp>
      <p:pic>
        <p:nvPicPr>
          <p:cNvPr id="8" name="Picture 7"/>
          <p:cNvPicPr>
            <a:picLocks noChangeAspect="1"/>
          </p:cNvPicPr>
          <p:nvPr/>
        </p:nvPicPr>
        <p:blipFill>
          <a:blip r:embed="rId4"/>
          <a:stretch>
            <a:fillRect/>
          </a:stretch>
        </p:blipFill>
        <p:spPr>
          <a:xfrm>
            <a:off x="6620554" y="1343843"/>
            <a:ext cx="2776945" cy="1753860"/>
          </a:xfrm>
          <a:prstGeom prst="rect">
            <a:avLst/>
          </a:prstGeom>
        </p:spPr>
      </p:pic>
      <p:sp>
        <p:nvSpPr>
          <p:cNvPr id="9" name="Rectangle 8"/>
          <p:cNvSpPr/>
          <p:nvPr/>
        </p:nvSpPr>
        <p:spPr>
          <a:xfrm>
            <a:off x="6829834" y="3335340"/>
            <a:ext cx="2314166" cy="2585323"/>
          </a:xfrm>
          <a:prstGeom prst="rect">
            <a:avLst/>
          </a:prstGeom>
        </p:spPr>
        <p:txBody>
          <a:bodyPr wrap="square">
            <a:spAutoFit/>
          </a:bodyPr>
          <a:lstStyle/>
          <a:p>
            <a:r>
              <a:rPr lang="fr-FR" dirty="0">
                <a:solidFill>
                  <a:srgbClr val="FFFF00"/>
                </a:solidFill>
              </a:rPr>
              <a:t>Le château d'Écouen surplombant le centre-ville ancien d'Écouen, exemple des villes rurales d'Île-de-France possédant un riche patrimoine.</a:t>
            </a:r>
            <a:endParaRPr lang="en-US" dirty="0">
              <a:solidFill>
                <a:srgbClr val="FFFF00"/>
              </a:solidFill>
            </a:endParaRPr>
          </a:p>
        </p:txBody>
      </p:sp>
      <p:pic>
        <p:nvPicPr>
          <p:cNvPr id="10" name="Picture 9"/>
          <p:cNvPicPr>
            <a:picLocks noChangeAspect="1"/>
          </p:cNvPicPr>
          <p:nvPr/>
        </p:nvPicPr>
        <p:blipFill>
          <a:blip r:embed="rId5"/>
          <a:stretch>
            <a:fillRect/>
          </a:stretch>
        </p:blipFill>
        <p:spPr>
          <a:xfrm>
            <a:off x="9744892" y="1343843"/>
            <a:ext cx="2325188" cy="1660616"/>
          </a:xfrm>
          <a:prstGeom prst="rect">
            <a:avLst/>
          </a:prstGeom>
        </p:spPr>
      </p:pic>
      <p:sp>
        <p:nvSpPr>
          <p:cNvPr id="11" name="Rectangle 10"/>
          <p:cNvSpPr/>
          <p:nvPr/>
        </p:nvSpPr>
        <p:spPr>
          <a:xfrm>
            <a:off x="9845039" y="3058342"/>
            <a:ext cx="1711234" cy="3416320"/>
          </a:xfrm>
          <a:prstGeom prst="rect">
            <a:avLst/>
          </a:prstGeom>
        </p:spPr>
        <p:txBody>
          <a:bodyPr wrap="square">
            <a:spAutoFit/>
          </a:bodyPr>
          <a:lstStyle/>
          <a:p>
            <a:r>
              <a:rPr lang="fr-FR" dirty="0">
                <a:solidFill>
                  <a:srgbClr val="FFFF00"/>
                </a:solidFill>
              </a:rPr>
              <a:t>En banlieue ouest, ici Noisy-le-Roi (Yvelines), les catégories socioprofessionnelles supérieures vivent dans des villas au milieu de la verdure.</a:t>
            </a:r>
            <a:endParaRPr lang="en-US" dirty="0">
              <a:solidFill>
                <a:srgbClr val="FFFF00"/>
              </a:solidFill>
            </a:endParaRPr>
          </a:p>
        </p:txBody>
      </p:sp>
    </p:spTree>
    <p:extLst>
      <p:ext uri="{BB962C8B-B14F-4D97-AF65-F5344CB8AC3E}">
        <p14:creationId xmlns:p14="http://schemas.microsoft.com/office/powerpoint/2010/main" val="95122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80">
                                          <p:stCondLst>
                                            <p:cond delay="0"/>
                                          </p:stCondLst>
                                        </p:cTn>
                                        <p:tgtEl>
                                          <p:spTgt spid="2"/>
                                        </p:tgtEl>
                                      </p:cBhvr>
                                    </p:animEffect>
                                    <p:anim calcmode="lin" valueType="num">
                                      <p:cBhvr>
                                        <p:cTn id="1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9" dur="26">
                                          <p:stCondLst>
                                            <p:cond delay="650"/>
                                          </p:stCondLst>
                                        </p:cTn>
                                        <p:tgtEl>
                                          <p:spTgt spid="2"/>
                                        </p:tgtEl>
                                      </p:cBhvr>
                                      <p:to x="100000" y="60000"/>
                                    </p:animScale>
                                    <p:animScale>
                                      <p:cBhvr>
                                        <p:cTn id="20" dur="166" decel="50000">
                                          <p:stCondLst>
                                            <p:cond delay="676"/>
                                          </p:stCondLst>
                                        </p:cTn>
                                        <p:tgtEl>
                                          <p:spTgt spid="2"/>
                                        </p:tgtEl>
                                      </p:cBhvr>
                                      <p:to x="100000" y="100000"/>
                                    </p:animScale>
                                    <p:animScale>
                                      <p:cBhvr>
                                        <p:cTn id="21" dur="26">
                                          <p:stCondLst>
                                            <p:cond delay="1312"/>
                                          </p:stCondLst>
                                        </p:cTn>
                                        <p:tgtEl>
                                          <p:spTgt spid="2"/>
                                        </p:tgtEl>
                                      </p:cBhvr>
                                      <p:to x="100000" y="80000"/>
                                    </p:animScale>
                                    <p:animScale>
                                      <p:cBhvr>
                                        <p:cTn id="22" dur="166" decel="50000">
                                          <p:stCondLst>
                                            <p:cond delay="1338"/>
                                          </p:stCondLst>
                                        </p:cTn>
                                        <p:tgtEl>
                                          <p:spTgt spid="2"/>
                                        </p:tgtEl>
                                      </p:cBhvr>
                                      <p:to x="100000" y="100000"/>
                                    </p:animScale>
                                    <p:animScale>
                                      <p:cBhvr>
                                        <p:cTn id="23" dur="26">
                                          <p:stCondLst>
                                            <p:cond delay="1642"/>
                                          </p:stCondLst>
                                        </p:cTn>
                                        <p:tgtEl>
                                          <p:spTgt spid="2"/>
                                        </p:tgtEl>
                                      </p:cBhvr>
                                      <p:to x="100000" y="90000"/>
                                    </p:animScale>
                                    <p:animScale>
                                      <p:cBhvr>
                                        <p:cTn id="24" dur="166" decel="50000">
                                          <p:stCondLst>
                                            <p:cond delay="1668"/>
                                          </p:stCondLst>
                                        </p:cTn>
                                        <p:tgtEl>
                                          <p:spTgt spid="2"/>
                                        </p:tgtEl>
                                      </p:cBhvr>
                                      <p:to x="100000" y="100000"/>
                                    </p:animScale>
                                    <p:animScale>
                                      <p:cBhvr>
                                        <p:cTn id="25" dur="26">
                                          <p:stCondLst>
                                            <p:cond delay="1808"/>
                                          </p:stCondLst>
                                        </p:cTn>
                                        <p:tgtEl>
                                          <p:spTgt spid="2"/>
                                        </p:tgtEl>
                                      </p:cBhvr>
                                      <p:to x="100000" y="95000"/>
                                    </p:animScale>
                                    <p:animScale>
                                      <p:cBhvr>
                                        <p:cTn id="26" dur="166" decel="50000">
                                          <p:stCondLst>
                                            <p:cond delay="1834"/>
                                          </p:stCondLst>
                                        </p:cTn>
                                        <p:tgtEl>
                                          <p:spTgt spid="2"/>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80">
                                          <p:stCondLst>
                                            <p:cond delay="0"/>
                                          </p:stCondLst>
                                        </p:cTn>
                                        <p:tgtEl>
                                          <p:spTgt spid="4"/>
                                        </p:tgtEl>
                                      </p:cBhvr>
                                    </p:animEffect>
                                    <p:anim calcmode="lin" valueType="num">
                                      <p:cBhvr>
                                        <p:cTn id="3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gtEl>
                                      </p:cBhvr>
                                      <p:to x="100000" y="60000"/>
                                    </p:animScale>
                                    <p:animScale>
                                      <p:cBhvr>
                                        <p:cTn id="38" dur="166" decel="50000">
                                          <p:stCondLst>
                                            <p:cond delay="676"/>
                                          </p:stCondLst>
                                        </p:cTn>
                                        <p:tgtEl>
                                          <p:spTgt spid="4"/>
                                        </p:tgtEl>
                                      </p:cBhvr>
                                      <p:to x="100000" y="100000"/>
                                    </p:animScale>
                                    <p:animScale>
                                      <p:cBhvr>
                                        <p:cTn id="39" dur="26">
                                          <p:stCondLst>
                                            <p:cond delay="1312"/>
                                          </p:stCondLst>
                                        </p:cTn>
                                        <p:tgtEl>
                                          <p:spTgt spid="4"/>
                                        </p:tgtEl>
                                      </p:cBhvr>
                                      <p:to x="100000" y="80000"/>
                                    </p:animScale>
                                    <p:animScale>
                                      <p:cBhvr>
                                        <p:cTn id="40" dur="166" decel="50000">
                                          <p:stCondLst>
                                            <p:cond delay="1338"/>
                                          </p:stCondLst>
                                        </p:cTn>
                                        <p:tgtEl>
                                          <p:spTgt spid="4"/>
                                        </p:tgtEl>
                                      </p:cBhvr>
                                      <p:to x="100000" y="100000"/>
                                    </p:animScale>
                                    <p:animScale>
                                      <p:cBhvr>
                                        <p:cTn id="41" dur="26">
                                          <p:stCondLst>
                                            <p:cond delay="1642"/>
                                          </p:stCondLst>
                                        </p:cTn>
                                        <p:tgtEl>
                                          <p:spTgt spid="4"/>
                                        </p:tgtEl>
                                      </p:cBhvr>
                                      <p:to x="100000" y="90000"/>
                                    </p:animScale>
                                    <p:animScale>
                                      <p:cBhvr>
                                        <p:cTn id="42" dur="166" decel="50000">
                                          <p:stCondLst>
                                            <p:cond delay="1668"/>
                                          </p:stCondLst>
                                        </p:cTn>
                                        <p:tgtEl>
                                          <p:spTgt spid="4"/>
                                        </p:tgtEl>
                                      </p:cBhvr>
                                      <p:to x="100000" y="100000"/>
                                    </p:animScale>
                                    <p:animScale>
                                      <p:cBhvr>
                                        <p:cTn id="43" dur="26">
                                          <p:stCondLst>
                                            <p:cond delay="1808"/>
                                          </p:stCondLst>
                                        </p:cTn>
                                        <p:tgtEl>
                                          <p:spTgt spid="4"/>
                                        </p:tgtEl>
                                      </p:cBhvr>
                                      <p:to x="100000" y="95000"/>
                                    </p:animScale>
                                    <p:animScale>
                                      <p:cBhvr>
                                        <p:cTn id="44" dur="166" decel="50000">
                                          <p:stCondLst>
                                            <p:cond delay="1834"/>
                                          </p:stCondLst>
                                        </p:cTn>
                                        <p:tgtEl>
                                          <p:spTgt spid="4"/>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down)">
                                      <p:cBhvr>
                                        <p:cTn id="49" dur="580">
                                          <p:stCondLst>
                                            <p:cond delay="0"/>
                                          </p:stCondLst>
                                        </p:cTn>
                                        <p:tgtEl>
                                          <p:spTgt spid="8"/>
                                        </p:tgtEl>
                                      </p:cBhvr>
                                    </p:animEffect>
                                    <p:anim calcmode="lin" valueType="num">
                                      <p:cBhvr>
                                        <p:cTn id="5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5" dur="26">
                                          <p:stCondLst>
                                            <p:cond delay="650"/>
                                          </p:stCondLst>
                                        </p:cTn>
                                        <p:tgtEl>
                                          <p:spTgt spid="8"/>
                                        </p:tgtEl>
                                      </p:cBhvr>
                                      <p:to x="100000" y="60000"/>
                                    </p:animScale>
                                    <p:animScale>
                                      <p:cBhvr>
                                        <p:cTn id="56" dur="166" decel="50000">
                                          <p:stCondLst>
                                            <p:cond delay="676"/>
                                          </p:stCondLst>
                                        </p:cTn>
                                        <p:tgtEl>
                                          <p:spTgt spid="8"/>
                                        </p:tgtEl>
                                      </p:cBhvr>
                                      <p:to x="100000" y="100000"/>
                                    </p:animScale>
                                    <p:animScale>
                                      <p:cBhvr>
                                        <p:cTn id="57" dur="26">
                                          <p:stCondLst>
                                            <p:cond delay="1312"/>
                                          </p:stCondLst>
                                        </p:cTn>
                                        <p:tgtEl>
                                          <p:spTgt spid="8"/>
                                        </p:tgtEl>
                                      </p:cBhvr>
                                      <p:to x="100000" y="80000"/>
                                    </p:animScale>
                                    <p:animScale>
                                      <p:cBhvr>
                                        <p:cTn id="58" dur="166" decel="50000">
                                          <p:stCondLst>
                                            <p:cond delay="1338"/>
                                          </p:stCondLst>
                                        </p:cTn>
                                        <p:tgtEl>
                                          <p:spTgt spid="8"/>
                                        </p:tgtEl>
                                      </p:cBhvr>
                                      <p:to x="100000" y="100000"/>
                                    </p:animScale>
                                    <p:animScale>
                                      <p:cBhvr>
                                        <p:cTn id="59" dur="26">
                                          <p:stCondLst>
                                            <p:cond delay="1642"/>
                                          </p:stCondLst>
                                        </p:cTn>
                                        <p:tgtEl>
                                          <p:spTgt spid="8"/>
                                        </p:tgtEl>
                                      </p:cBhvr>
                                      <p:to x="100000" y="90000"/>
                                    </p:animScale>
                                    <p:animScale>
                                      <p:cBhvr>
                                        <p:cTn id="60" dur="166" decel="50000">
                                          <p:stCondLst>
                                            <p:cond delay="1668"/>
                                          </p:stCondLst>
                                        </p:cTn>
                                        <p:tgtEl>
                                          <p:spTgt spid="8"/>
                                        </p:tgtEl>
                                      </p:cBhvr>
                                      <p:to x="100000" y="100000"/>
                                    </p:animScale>
                                    <p:animScale>
                                      <p:cBhvr>
                                        <p:cTn id="61" dur="26">
                                          <p:stCondLst>
                                            <p:cond delay="1808"/>
                                          </p:stCondLst>
                                        </p:cTn>
                                        <p:tgtEl>
                                          <p:spTgt spid="8"/>
                                        </p:tgtEl>
                                      </p:cBhvr>
                                      <p:to x="100000" y="95000"/>
                                    </p:animScale>
                                    <p:animScale>
                                      <p:cBhvr>
                                        <p:cTn id="62" dur="166" decel="50000">
                                          <p:stCondLst>
                                            <p:cond delay="1834"/>
                                          </p:stCondLst>
                                        </p:cTn>
                                        <p:tgtEl>
                                          <p:spTgt spid="8"/>
                                        </p:tgtEl>
                                      </p:cBhvr>
                                      <p:to x="100000" y="100000"/>
                                    </p:animScale>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nodeType="click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down)">
                                      <p:cBhvr>
                                        <p:cTn id="67" dur="580">
                                          <p:stCondLst>
                                            <p:cond delay="0"/>
                                          </p:stCondLst>
                                        </p:cTn>
                                        <p:tgtEl>
                                          <p:spTgt spid="10"/>
                                        </p:tgtEl>
                                      </p:cBhvr>
                                    </p:animEffect>
                                    <p:anim calcmode="lin" valueType="num">
                                      <p:cBhvr>
                                        <p:cTn id="6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73" dur="26">
                                          <p:stCondLst>
                                            <p:cond delay="650"/>
                                          </p:stCondLst>
                                        </p:cTn>
                                        <p:tgtEl>
                                          <p:spTgt spid="10"/>
                                        </p:tgtEl>
                                      </p:cBhvr>
                                      <p:to x="100000" y="60000"/>
                                    </p:animScale>
                                    <p:animScale>
                                      <p:cBhvr>
                                        <p:cTn id="74" dur="166" decel="50000">
                                          <p:stCondLst>
                                            <p:cond delay="676"/>
                                          </p:stCondLst>
                                        </p:cTn>
                                        <p:tgtEl>
                                          <p:spTgt spid="10"/>
                                        </p:tgtEl>
                                      </p:cBhvr>
                                      <p:to x="100000" y="100000"/>
                                    </p:animScale>
                                    <p:animScale>
                                      <p:cBhvr>
                                        <p:cTn id="75" dur="26">
                                          <p:stCondLst>
                                            <p:cond delay="1312"/>
                                          </p:stCondLst>
                                        </p:cTn>
                                        <p:tgtEl>
                                          <p:spTgt spid="10"/>
                                        </p:tgtEl>
                                      </p:cBhvr>
                                      <p:to x="100000" y="80000"/>
                                    </p:animScale>
                                    <p:animScale>
                                      <p:cBhvr>
                                        <p:cTn id="76" dur="166" decel="50000">
                                          <p:stCondLst>
                                            <p:cond delay="1338"/>
                                          </p:stCondLst>
                                        </p:cTn>
                                        <p:tgtEl>
                                          <p:spTgt spid="10"/>
                                        </p:tgtEl>
                                      </p:cBhvr>
                                      <p:to x="100000" y="100000"/>
                                    </p:animScale>
                                    <p:animScale>
                                      <p:cBhvr>
                                        <p:cTn id="77" dur="26">
                                          <p:stCondLst>
                                            <p:cond delay="1642"/>
                                          </p:stCondLst>
                                        </p:cTn>
                                        <p:tgtEl>
                                          <p:spTgt spid="10"/>
                                        </p:tgtEl>
                                      </p:cBhvr>
                                      <p:to x="100000" y="90000"/>
                                    </p:animScale>
                                    <p:animScale>
                                      <p:cBhvr>
                                        <p:cTn id="78" dur="166" decel="50000">
                                          <p:stCondLst>
                                            <p:cond delay="1668"/>
                                          </p:stCondLst>
                                        </p:cTn>
                                        <p:tgtEl>
                                          <p:spTgt spid="10"/>
                                        </p:tgtEl>
                                      </p:cBhvr>
                                      <p:to x="100000" y="100000"/>
                                    </p:animScale>
                                    <p:animScale>
                                      <p:cBhvr>
                                        <p:cTn id="79" dur="26">
                                          <p:stCondLst>
                                            <p:cond delay="1808"/>
                                          </p:stCondLst>
                                        </p:cTn>
                                        <p:tgtEl>
                                          <p:spTgt spid="10"/>
                                        </p:tgtEl>
                                      </p:cBhvr>
                                      <p:to x="100000" y="95000"/>
                                    </p:animScale>
                                    <p:animScale>
                                      <p:cBhvr>
                                        <p:cTn id="80" dur="166" decel="50000">
                                          <p:stCondLst>
                                            <p:cond delay="1834"/>
                                          </p:stCondLst>
                                        </p:cTn>
                                        <p:tgtEl>
                                          <p:spTgt spid="10"/>
                                        </p:tgtEl>
                                      </p:cBhvr>
                                      <p:to x="100000" y="100000"/>
                                    </p:animScale>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3"/>
                                        </p:tgtEl>
                                        <p:attrNameLst>
                                          <p:attrName>style.visibility</p:attrName>
                                        </p:attrNameLst>
                                      </p:cBhvr>
                                      <p:to>
                                        <p:strVal val="visible"/>
                                      </p:to>
                                    </p:set>
                                    <p:animEffect transition="in" filter="barn(inVertical)">
                                      <p:cBhvr>
                                        <p:cTn id="85" dur="500"/>
                                        <p:tgtEl>
                                          <p:spTgt spid="3"/>
                                        </p:tgtEl>
                                      </p:cBhvr>
                                    </p:animEffect>
                                  </p:childTnLst>
                                </p:cTn>
                              </p:par>
                            </p:childTnLst>
                          </p:cTn>
                        </p:par>
                      </p:childTnLst>
                    </p:cTn>
                  </p:par>
                  <p:par>
                    <p:cTn id="86" fill="hold">
                      <p:stCondLst>
                        <p:cond delay="indefinite"/>
                      </p:stCondLst>
                      <p:childTnLst>
                        <p:par>
                          <p:cTn id="87" fill="hold">
                            <p:stCondLst>
                              <p:cond delay="0"/>
                            </p:stCondLst>
                            <p:childTnLst>
                              <p:par>
                                <p:cTn id="88" presetID="16" presetClass="entr" presetSubtype="21" fill="hold" grpId="0" nodeType="click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barn(inVertical)">
                                      <p:cBhvr>
                                        <p:cTn id="90" dur="500"/>
                                        <p:tgtEl>
                                          <p:spTgt spid="7"/>
                                        </p:tgtEl>
                                      </p:cBhvr>
                                    </p:animEffect>
                                  </p:childTnLst>
                                </p:cTn>
                              </p:par>
                            </p:childTnLst>
                          </p:cTn>
                        </p:par>
                      </p:childTnLst>
                    </p:cTn>
                  </p:par>
                  <p:par>
                    <p:cTn id="91" fill="hold">
                      <p:stCondLst>
                        <p:cond delay="indefinite"/>
                      </p:stCondLst>
                      <p:childTnLst>
                        <p:par>
                          <p:cTn id="92" fill="hold">
                            <p:stCondLst>
                              <p:cond delay="0"/>
                            </p:stCondLst>
                            <p:childTnLst>
                              <p:par>
                                <p:cTn id="93" presetID="16" presetClass="entr" presetSubtype="21" fill="hold" grpId="0" nodeType="clickEffect">
                                  <p:stCondLst>
                                    <p:cond delay="0"/>
                                  </p:stCondLst>
                                  <p:childTnLst>
                                    <p:set>
                                      <p:cBhvr>
                                        <p:cTn id="94" dur="1" fill="hold">
                                          <p:stCondLst>
                                            <p:cond delay="0"/>
                                          </p:stCondLst>
                                        </p:cTn>
                                        <p:tgtEl>
                                          <p:spTgt spid="9"/>
                                        </p:tgtEl>
                                        <p:attrNameLst>
                                          <p:attrName>style.visibility</p:attrName>
                                        </p:attrNameLst>
                                      </p:cBhvr>
                                      <p:to>
                                        <p:strVal val="visible"/>
                                      </p:to>
                                    </p:set>
                                    <p:animEffect transition="in" filter="barn(inVertical)">
                                      <p:cBhvr>
                                        <p:cTn id="95" dur="500"/>
                                        <p:tgtEl>
                                          <p:spTgt spid="9"/>
                                        </p:tgtEl>
                                      </p:cBhvr>
                                    </p:animEffect>
                                  </p:childTnLst>
                                </p:cTn>
                              </p:par>
                            </p:childTnLst>
                          </p:cTn>
                        </p:par>
                      </p:childTnLst>
                    </p:cTn>
                  </p:par>
                  <p:par>
                    <p:cTn id="96" fill="hold">
                      <p:stCondLst>
                        <p:cond delay="indefinite"/>
                      </p:stCondLst>
                      <p:childTnLst>
                        <p:par>
                          <p:cTn id="97" fill="hold">
                            <p:stCondLst>
                              <p:cond delay="0"/>
                            </p:stCondLst>
                            <p:childTnLst>
                              <p:par>
                                <p:cTn id="98" presetID="16" presetClass="entr" presetSubtype="21" fill="hold" grpId="0" nodeType="click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barn(inVertical)">
                                      <p:cBhvr>
                                        <p:cTn id="10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7" grpId="0"/>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ro-RO" sz="3200" dirty="0" smtClean="0">
                <a:solidFill>
                  <a:srgbClr val="CC0066"/>
                </a:solidFill>
              </a:rPr>
              <a:t/>
            </a:r>
            <a:br>
              <a:rPr lang="ro-RO" sz="3200" dirty="0" smtClean="0">
                <a:solidFill>
                  <a:srgbClr val="CC0066"/>
                </a:solidFill>
              </a:rPr>
            </a:br>
            <a:r>
              <a:rPr lang="ro-RO" sz="3200" dirty="0" smtClean="0">
                <a:solidFill>
                  <a:srgbClr val="CC0066"/>
                </a:solidFill>
              </a:rPr>
              <a:t>NOM: Bîșcă eugenia-gabriela</a:t>
            </a:r>
            <a:br>
              <a:rPr lang="ro-RO" sz="3200" dirty="0" smtClean="0">
                <a:solidFill>
                  <a:srgbClr val="CC0066"/>
                </a:solidFill>
              </a:rPr>
            </a:br>
            <a:r>
              <a:rPr lang="ro-RO" sz="3200" dirty="0" smtClean="0">
                <a:solidFill>
                  <a:srgbClr val="CC0066"/>
                </a:solidFill>
              </a:rPr>
              <a:t>classe: a ix-a m</a:t>
            </a:r>
            <a:endParaRPr lang="en-US" sz="3200" dirty="0">
              <a:solidFill>
                <a:srgbClr val="CC0066"/>
              </a:solidFill>
            </a:endParaRPr>
          </a:p>
        </p:txBody>
      </p:sp>
      <p:sp>
        <p:nvSpPr>
          <p:cNvPr id="3" name="Subtitle 2"/>
          <p:cNvSpPr>
            <a:spLocks noGrp="1"/>
          </p:cNvSpPr>
          <p:nvPr>
            <p:ph idx="1"/>
          </p:nvPr>
        </p:nvSpPr>
        <p:spPr>
          <a:xfrm>
            <a:off x="913795" y="3396343"/>
            <a:ext cx="6444948" cy="1084218"/>
          </a:xfrm>
        </p:spPr>
        <p:txBody>
          <a:bodyPr>
            <a:normAutofit fontScale="85000" lnSpcReduction="10000"/>
          </a:bodyPr>
          <a:lstStyle/>
          <a:p>
            <a:r>
              <a:rPr lang="ro-RO" sz="3600" dirty="0" smtClean="0">
                <a:solidFill>
                  <a:srgbClr val="CC0066"/>
                </a:solidFill>
              </a:rPr>
              <a:t>WIKIPÉDIA-L`encyclopédie libre</a:t>
            </a:r>
            <a:endParaRPr lang="en-US" sz="3600" dirty="0">
              <a:solidFill>
                <a:srgbClr val="CC0066"/>
              </a:solidFill>
            </a:endParaRPr>
          </a:p>
        </p:txBody>
      </p:sp>
      <p:sp>
        <p:nvSpPr>
          <p:cNvPr id="4" name="Rectangle 3"/>
          <p:cNvSpPr/>
          <p:nvPr/>
        </p:nvSpPr>
        <p:spPr>
          <a:xfrm>
            <a:off x="3762103" y="2128764"/>
            <a:ext cx="7563393" cy="646331"/>
          </a:xfrm>
          <a:prstGeom prst="rect">
            <a:avLst/>
          </a:prstGeom>
        </p:spPr>
        <p:txBody>
          <a:bodyPr wrap="square">
            <a:spAutoFit/>
          </a:bodyPr>
          <a:lstStyle/>
          <a:p>
            <a:r>
              <a:rPr lang="ro-RO" sz="3600" dirty="0" smtClean="0">
                <a:solidFill>
                  <a:srgbClr val="CC0066"/>
                </a:solidFill>
              </a:rPr>
              <a:t>I</a:t>
            </a:r>
            <a:r>
              <a:rPr lang="ro-RO" sz="3600" dirty="0" smtClean="0">
                <a:solidFill>
                  <a:srgbClr val="CC0066"/>
                </a:solidFill>
                <a:latin typeface="Times New Roman" panose="02020603050405020304" pitchFamily="18" charset="0"/>
                <a:cs typeface="Times New Roman" panose="02020603050405020304" pitchFamily="18" charset="0"/>
              </a:rPr>
              <a:t>NFORMATIONS:</a:t>
            </a:r>
            <a:endParaRPr lang="en-US" sz="3600" dirty="0">
              <a:solidFill>
                <a:srgbClr val="CC0066"/>
              </a:solidFill>
            </a:endParaRPr>
          </a:p>
        </p:txBody>
      </p:sp>
      <p:sp>
        <p:nvSpPr>
          <p:cNvPr id="5" name="Smiley Face 4"/>
          <p:cNvSpPr/>
          <p:nvPr/>
        </p:nvSpPr>
        <p:spPr>
          <a:xfrm>
            <a:off x="7832026" y="3376268"/>
            <a:ext cx="1254034" cy="1345474"/>
          </a:xfrm>
          <a:prstGeom prst="smileyFac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6" name="Oval Callout 5"/>
          <p:cNvSpPr/>
          <p:nvPr/>
        </p:nvSpPr>
        <p:spPr>
          <a:xfrm>
            <a:off x="7358743" y="182117"/>
            <a:ext cx="4833257" cy="2625635"/>
          </a:xfrm>
          <a:prstGeom prst="wedgeEllipse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rgbClr val="CC0066"/>
                </a:solidFill>
              </a:rPr>
              <a:t>La FRANCE TOURISTIQUE!</a:t>
            </a:r>
            <a:endParaRPr lang="en-US" dirty="0">
              <a:solidFill>
                <a:srgbClr val="CC0066"/>
              </a:solidFill>
            </a:endParaRPr>
          </a:p>
        </p:txBody>
      </p:sp>
    </p:spTree>
    <p:extLst>
      <p:ext uri="{BB962C8B-B14F-4D97-AF65-F5344CB8AC3E}">
        <p14:creationId xmlns:p14="http://schemas.microsoft.com/office/powerpoint/2010/main" val="2491524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3">
                                            <p:txEl>
                                              <p:pRg st="0" end="0"/>
                                            </p:txEl>
                                          </p:spTgt>
                                        </p:tgtEl>
                                        <p:attrNameLst>
                                          <p:attrName>style.visibility</p:attrName>
                                        </p:attrNameLst>
                                      </p:cBhvr>
                                      <p:to>
                                        <p:strVal val="visible"/>
                                      </p:to>
                                    </p:set>
                                    <p:animEffect transition="in" filter="circle(in)">
                                      <p:cBhvr>
                                        <p:cTn id="36" dur="2000"/>
                                        <p:tgtEl>
                                          <p:spTgt spid="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down)">
                                      <p:cBhvr>
                                        <p:cTn id="41" dur="580">
                                          <p:stCondLst>
                                            <p:cond delay="0"/>
                                          </p:stCondLst>
                                        </p:cTn>
                                        <p:tgtEl>
                                          <p:spTgt spid="6"/>
                                        </p:tgtEl>
                                      </p:cBhvr>
                                    </p:animEffect>
                                    <p:anim calcmode="lin" valueType="num">
                                      <p:cBhvr>
                                        <p:cTn id="4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7" dur="26">
                                          <p:stCondLst>
                                            <p:cond delay="650"/>
                                          </p:stCondLst>
                                        </p:cTn>
                                        <p:tgtEl>
                                          <p:spTgt spid="6"/>
                                        </p:tgtEl>
                                      </p:cBhvr>
                                      <p:to x="100000" y="60000"/>
                                    </p:animScale>
                                    <p:animScale>
                                      <p:cBhvr>
                                        <p:cTn id="48" dur="166" decel="50000">
                                          <p:stCondLst>
                                            <p:cond delay="676"/>
                                          </p:stCondLst>
                                        </p:cTn>
                                        <p:tgtEl>
                                          <p:spTgt spid="6"/>
                                        </p:tgtEl>
                                      </p:cBhvr>
                                      <p:to x="100000" y="100000"/>
                                    </p:animScale>
                                    <p:animScale>
                                      <p:cBhvr>
                                        <p:cTn id="49" dur="26">
                                          <p:stCondLst>
                                            <p:cond delay="1312"/>
                                          </p:stCondLst>
                                        </p:cTn>
                                        <p:tgtEl>
                                          <p:spTgt spid="6"/>
                                        </p:tgtEl>
                                      </p:cBhvr>
                                      <p:to x="100000" y="80000"/>
                                    </p:animScale>
                                    <p:animScale>
                                      <p:cBhvr>
                                        <p:cTn id="50" dur="166" decel="50000">
                                          <p:stCondLst>
                                            <p:cond delay="1338"/>
                                          </p:stCondLst>
                                        </p:cTn>
                                        <p:tgtEl>
                                          <p:spTgt spid="6"/>
                                        </p:tgtEl>
                                      </p:cBhvr>
                                      <p:to x="100000" y="100000"/>
                                    </p:animScale>
                                    <p:animScale>
                                      <p:cBhvr>
                                        <p:cTn id="51" dur="26">
                                          <p:stCondLst>
                                            <p:cond delay="1642"/>
                                          </p:stCondLst>
                                        </p:cTn>
                                        <p:tgtEl>
                                          <p:spTgt spid="6"/>
                                        </p:tgtEl>
                                      </p:cBhvr>
                                      <p:to x="100000" y="90000"/>
                                    </p:animScale>
                                    <p:animScale>
                                      <p:cBhvr>
                                        <p:cTn id="52" dur="166" decel="50000">
                                          <p:stCondLst>
                                            <p:cond delay="1668"/>
                                          </p:stCondLst>
                                        </p:cTn>
                                        <p:tgtEl>
                                          <p:spTgt spid="6"/>
                                        </p:tgtEl>
                                      </p:cBhvr>
                                      <p:to x="100000" y="100000"/>
                                    </p:animScale>
                                    <p:animScale>
                                      <p:cBhvr>
                                        <p:cTn id="53" dur="26">
                                          <p:stCondLst>
                                            <p:cond delay="1808"/>
                                          </p:stCondLst>
                                        </p:cTn>
                                        <p:tgtEl>
                                          <p:spTgt spid="6"/>
                                        </p:tgtEl>
                                      </p:cBhvr>
                                      <p:to x="100000" y="95000"/>
                                    </p:animScale>
                                    <p:animScale>
                                      <p:cBhvr>
                                        <p:cTn id="54"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animBg="1"/>
      <p:bldP spid="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TM04033921[[fn=Damask]]</Template>
  <TotalTime>656</TotalTime>
  <Words>1546</Words>
  <Application>Microsoft Office PowerPoint</Application>
  <PresentationFormat>Widescreen</PresentationFormat>
  <Paragraphs>32</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Algerian</vt:lpstr>
      <vt:lpstr>Arial</vt:lpstr>
      <vt:lpstr>Arial Narrow</vt:lpstr>
      <vt:lpstr>Bahnschrift Light Condensed</vt:lpstr>
      <vt:lpstr>Bookman Old Style</vt:lpstr>
      <vt:lpstr>Rockwell</vt:lpstr>
      <vt:lpstr>Times New Roman</vt:lpstr>
      <vt:lpstr>Damask</vt:lpstr>
      <vt:lpstr>Île-de-France</vt:lpstr>
      <vt:lpstr>1. HISTOIRE</vt:lpstr>
      <vt:lpstr>La région Île-de-France est née du domaine royal constitué depuis le xe siècle par les rois Capétiens. Étant située en pleine terre, le nom d'« île » de France peut paraître étrange, mais il semble que ce nom désigne la langue de terre délimitée par l’Oise, la Marne et la Seine3. Une explication plus historique voit en « Île-de-France » une altération de Liddle Franke, c'est-à-dire « Petite France » en langue franque4. Cette région est en effet une des terres d'enracinement du peuple des Francs, depuis leur pénétration en Gaule, lors des grandes invasions. Cette explication pose cependant problème car le nom est apparu des siècles après l'extinction de la langue franque. En effet, selon Marc Bloch, le nom apparaît pour la première fois en 1387, dans les Chroniques de Froissart, en lieu et place de « Pays de France »5.</vt:lpstr>
      <vt:lpstr>2.EMBLÈMES</vt:lpstr>
      <vt:lpstr>3.GÉOGRAPHIE</vt:lpstr>
      <vt:lpstr>4.TRANSPORTS</vt:lpstr>
      <vt:lpstr>5.ÉCONOMIE</vt:lpstr>
      <vt:lpstr>6.CULTURE</vt:lpstr>
      <vt:lpstr>7.GALERIE PHOTO</vt:lpstr>
      <vt:lpstr> NOM: Bîșcă eugenia-gabriela classe: a ix-a 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Île-de-France &amp; Provence-Alpi-Coasta de Azur</dc:title>
  <dc:creator>User</dc:creator>
  <cp:lastModifiedBy>User</cp:lastModifiedBy>
  <cp:revision>14</cp:revision>
  <dcterms:created xsi:type="dcterms:W3CDTF">2020-03-23T15:13:51Z</dcterms:created>
  <dcterms:modified xsi:type="dcterms:W3CDTF">2020-03-24T02:14:07Z</dcterms:modified>
</cp:coreProperties>
</file>