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sldIdLst>
    <p:sldId id="256" r:id="rId2"/>
    <p:sldId id="257" r:id="rId3"/>
    <p:sldId id="258" r:id="rId4"/>
    <p:sldId id="267" r:id="rId5"/>
    <p:sldId id="261" r:id="rId6"/>
    <p:sldId id="260" r:id="rId7"/>
    <p:sldId id="266"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04"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28600"/>
            <a:ext cx="7772400" cy="4571999"/>
          </a:xfrm>
        </p:spPr>
        <p:txBody>
          <a:bodyPr anchor="ctr">
            <a:noAutofit/>
          </a:bodyPr>
          <a:lstStyle>
            <a:lvl1pPr>
              <a:lnSpc>
                <a:spcPct val="100000"/>
              </a:lnSpc>
              <a:defRPr sz="8800" spc="-80" baseline="0">
                <a:solidFill>
                  <a:schemeClr val="tx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457200" y="4800600"/>
            <a:ext cx="6858000" cy="914400"/>
          </a:xfrm>
        </p:spPr>
        <p:txBody>
          <a:bodyPr/>
          <a:lstStyle>
            <a:lvl1pPr marL="0" indent="0" algn="l">
              <a:buNone/>
              <a:defRPr b="0" cap="all" spc="120" baseline="0">
                <a:solidFill>
                  <a:schemeClr val="tx2"/>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55C30A3-4061-4F7F-BC97-50FB2BFE285A}" type="datetimeFigureOut">
              <a:rPr lang="en-US" smtClean="0"/>
              <a:t>24/03/2020</a:t>
            </a:fld>
            <a:endParaRPr lang="en-US"/>
          </a:p>
        </p:txBody>
      </p:sp>
      <p:sp>
        <p:nvSpPr>
          <p:cNvPr id="5" name="Footer Placeholder 4"/>
          <p:cNvSpPr>
            <a:spLocks noGrp="1"/>
          </p:cNvSpPr>
          <p:nvPr>
            <p:ph type="ftr" sz="quarter" idx="11"/>
          </p:nvPr>
        </p:nvSpPr>
        <p:spPr/>
        <p:txBody>
          <a:bodyPr/>
          <a:lstStyle/>
          <a:p>
            <a:endParaRPr lang="en-US"/>
          </a:p>
        </p:txBody>
      </p:sp>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0C82A26E-6699-4615-A4B7-E49C4BF98B52}"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55C30A3-4061-4F7F-BC97-50FB2BFE285A}" type="datetimeFigureOut">
              <a:rPr lang="en-US" smtClean="0"/>
              <a:t>24/03/2020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82A26E-6699-4615-A4B7-E49C4BF98B52}"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1447800"/>
            <a:ext cx="7772400" cy="4321175"/>
          </a:xfrm>
        </p:spPr>
        <p:txBody>
          <a:bodyPr anchor="ctr">
            <a:noAutofit/>
          </a:bodyPr>
          <a:lstStyle>
            <a:lvl1pPr algn="l">
              <a:lnSpc>
                <a:spcPct val="100000"/>
              </a:lnSpc>
              <a:defRPr sz="8800" b="0" cap="all" spc="-80" baseline="0">
                <a:solidFill>
                  <a:schemeClr val="tx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228601"/>
            <a:ext cx="7772400" cy="1066800"/>
          </a:xfrm>
        </p:spPr>
        <p:txBody>
          <a:bodyPr anchor="b"/>
          <a:lstStyle>
            <a:lvl1pPr marL="0" indent="0">
              <a:buNone/>
              <a:defRPr sz="2000" b="0" cap="all" spc="12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855C30A3-4061-4F7F-BC97-50FB2BFE285A}" type="datetimeFigureOut">
              <a:rPr lang="en-US" smtClean="0"/>
              <a:t>24/03/2020</a:t>
            </a:fld>
            <a:endParaRPr lang="en-US"/>
          </a:p>
        </p:txBody>
      </p:sp>
      <p:sp>
        <p:nvSpPr>
          <p:cNvPr id="8" name="Slide Number Placeholder 7"/>
          <p:cNvSpPr>
            <a:spLocks noGrp="1"/>
          </p:cNvSpPr>
          <p:nvPr>
            <p:ph type="sldNum" sz="quarter" idx="11"/>
          </p:nvPr>
        </p:nvSpPr>
        <p:spPr/>
        <p:txBody>
          <a:bodyPr/>
          <a:lstStyle/>
          <a:p>
            <a:fld id="{0C82A26E-6699-4615-A4B7-E49C4BF98B52}"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63068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9016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55C30A3-4061-4F7F-BC97-50FB2BFE285A}" type="datetimeFigureOut">
              <a:rPr lang="en-US" smtClean="0"/>
              <a:t>24/03/2020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C82A26E-6699-4615-A4B7-E49C4BF98B52}"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27632" y="1572768"/>
            <a:ext cx="3291840" cy="639762"/>
          </a:xfrm>
        </p:spPr>
        <p:txBody>
          <a:bodyPr anchor="b">
            <a:noAutofit/>
          </a:bodyPr>
          <a:lstStyle>
            <a:lvl1pPr marL="0" indent="0">
              <a:buNone/>
              <a:defRPr sz="1800" b="0" cap="all" spc="1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627632"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93208" y="1572768"/>
            <a:ext cx="3291840" cy="639762"/>
          </a:xfrm>
        </p:spPr>
        <p:txBody>
          <a:bodyPr anchor="b">
            <a:noAutofit/>
          </a:bodyPr>
          <a:lstStyle>
            <a:lvl1pPr marL="0" indent="0">
              <a:buNone/>
              <a:defRPr lang="en-US" sz="1800" b="0" kern="1200" cap="all" spc="100" baseline="0" dirty="0" smtClean="0">
                <a:solidFill>
                  <a:schemeClr val="tx1"/>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Font typeface="Arial" pitchFamily="34" charset="0"/>
              <a:buNone/>
            </a:pPr>
            <a:r>
              <a:rPr lang="en-US" smtClean="0"/>
              <a:t>Click to edit Master text styles</a:t>
            </a:r>
          </a:p>
        </p:txBody>
      </p:sp>
      <p:sp>
        <p:nvSpPr>
          <p:cNvPr id="6" name="Content Placeholder 5"/>
          <p:cNvSpPr>
            <a:spLocks noGrp="1"/>
          </p:cNvSpPr>
          <p:nvPr>
            <p:ph sz="quarter" idx="4"/>
          </p:nvPr>
        </p:nvSpPr>
        <p:spPr>
          <a:xfrm>
            <a:off x="5093208"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55C30A3-4061-4F7F-BC97-50FB2BFE285A}" type="datetimeFigureOut">
              <a:rPr lang="en-US" smtClean="0"/>
              <a:t>24/03/2020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C82A26E-6699-4615-A4B7-E49C4BF98B52}"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55C30A3-4061-4F7F-BC97-50FB2BFE285A}" type="datetimeFigureOut">
              <a:rPr lang="en-US" smtClean="0"/>
              <a:t>24/03/2020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C82A26E-6699-4615-A4B7-E49C4BF98B52}"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55C30A3-4061-4F7F-BC97-50FB2BFE285A}" type="datetimeFigureOut">
              <a:rPr lang="en-US" smtClean="0"/>
              <a:t>24/03/2020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C82A26E-6699-4615-A4B7-E49C4BF98B52}"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5050" y="1600200"/>
            <a:ext cx="5111750" cy="44805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1600200"/>
            <a:ext cx="3008313" cy="448056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55C30A3-4061-4F7F-BC97-50FB2BFE285A}" type="datetimeFigureOut">
              <a:rPr lang="en-US" smtClean="0"/>
              <a:t>24/03/2020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C82A26E-6699-4615-A4B7-E49C4BF98B52}"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1" y="0"/>
            <a:ext cx="9000877" cy="4846320"/>
          </a:xfrm>
          <a:solidFill>
            <a:schemeClr val="bg1">
              <a:lumMod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457200" y="5715000"/>
            <a:ext cx="8153400" cy="457200"/>
          </a:xfrm>
        </p:spPr>
        <p:txBody>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55C30A3-4061-4F7F-BC97-50FB2BFE285A}" type="datetimeFigureOut">
              <a:rPr lang="en-US" smtClean="0"/>
              <a:t>24/03/2020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0C82A26E-6699-4615-A4B7-E49C4BF98B52}" type="slidenum">
              <a:rPr lang="en-US" smtClean="0"/>
              <a:t>‹#›</a:t>
            </a:fld>
            <a:endParaRPr lang="en-US"/>
          </a:p>
        </p:txBody>
      </p:sp>
      <p:sp>
        <p:nvSpPr>
          <p:cNvPr id="8" name="Title 7"/>
          <p:cNvSpPr>
            <a:spLocks noGrp="1"/>
          </p:cNvSpPr>
          <p:nvPr>
            <p:ph type="title"/>
          </p:nvPr>
        </p:nvSpPr>
        <p:spPr>
          <a:xfrm>
            <a:off x="457200" y="4953000"/>
            <a:ext cx="8153400" cy="762000"/>
          </a:xfrm>
        </p:spPr>
        <p:txBody>
          <a:bodyPr anchor="t">
            <a:normAutofit/>
          </a:bodyPr>
          <a:lstStyle>
            <a:lvl1pPr>
              <a:defRPr sz="3200"/>
            </a:lvl1pPr>
          </a:lstStyle>
          <a:p>
            <a:r>
              <a:rPr lang="en-US" smtClean="0"/>
              <a:t>Click to edit Master title style</a:t>
            </a:r>
            <a:endParaRPr lang="en-US" dirty="0"/>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55C30A3-4061-4F7F-BC97-50FB2BFE285A}" type="datetimeFigureOut">
              <a:rPr lang="en-US" smtClean="0"/>
              <a:t>24/03/2020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82A26E-6699-4615-A4B7-E49C4BF98B52}"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55C30A3-4061-4F7F-BC97-50FB2BFE285A}" type="datetimeFigureOut">
              <a:rPr lang="en-US" smtClean="0"/>
              <a:t>24/03/2020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82A26E-6699-4615-A4B7-E49C4BF98B52}"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52718"/>
            <a:ext cx="5791200" cy="13716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752600"/>
            <a:ext cx="7620000" cy="4373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172201"/>
            <a:ext cx="3429000" cy="304800"/>
          </a:xfrm>
          <a:prstGeom prst="rect">
            <a:avLst/>
          </a:prstGeom>
        </p:spPr>
        <p:txBody>
          <a:bodyPr vert="horz" lIns="91440" tIns="45720" rIns="91440" bIns="0" rtlCol="0" anchor="b"/>
          <a:lstStyle>
            <a:lvl1pPr algn="l">
              <a:defRPr sz="1000">
                <a:solidFill>
                  <a:schemeClr val="tx1"/>
                </a:solidFill>
              </a:defRPr>
            </a:lvl1pPr>
          </a:lstStyle>
          <a:p>
            <a:fld id="{855C30A3-4061-4F7F-BC97-50FB2BFE285A}" type="datetimeFigureOut">
              <a:rPr lang="en-US" smtClean="0"/>
              <a:t>24/03/2020</a:t>
            </a:fld>
            <a:endParaRPr lang="en-US"/>
          </a:p>
        </p:txBody>
      </p:sp>
      <p:sp>
        <p:nvSpPr>
          <p:cNvPr id="5" name="Footer Placeholder 4"/>
          <p:cNvSpPr>
            <a:spLocks noGrp="1"/>
          </p:cNvSpPr>
          <p:nvPr>
            <p:ph type="ftr" sz="quarter" idx="3"/>
          </p:nvPr>
        </p:nvSpPr>
        <p:spPr>
          <a:xfrm>
            <a:off x="457200" y="6492875"/>
            <a:ext cx="3429000" cy="283845"/>
          </a:xfrm>
          <a:prstGeom prst="rect">
            <a:avLst/>
          </a:prstGeom>
        </p:spPr>
        <p:txBody>
          <a:bodyPr vert="horz" lIns="91440" tIns="45720" rIns="91440" bIns="45720" rtlCol="0" anchor="t"/>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rot="16200000">
            <a:off x="8227377" y="5885497"/>
            <a:ext cx="1315721" cy="365125"/>
          </a:xfrm>
          <a:prstGeom prst="rect">
            <a:avLst/>
          </a:prstGeom>
        </p:spPr>
        <p:txBody>
          <a:bodyPr vert="horz" lIns="91440" tIns="45720" rIns="91440" bIns="45720" rtlCol="0" anchor="ctr"/>
          <a:lstStyle>
            <a:lvl1pPr algn="l">
              <a:defRPr sz="2400" b="1">
                <a:solidFill>
                  <a:schemeClr val="tx2"/>
                </a:solidFill>
              </a:defRPr>
            </a:lvl1pPr>
          </a:lstStyle>
          <a:p>
            <a:fld id="{0C82A26E-6699-4615-A4B7-E49C4BF98B52}" type="slidenum">
              <a:rPr lang="en-US" smtClean="0"/>
              <a:t>‹#›</a:t>
            </a:fld>
            <a:endParaRPr lang="en-US"/>
          </a:p>
        </p:txBody>
      </p:sp>
      <p:sp>
        <p:nvSpPr>
          <p:cNvPr id="7" name="Rectangle 6"/>
          <p:cNvSpPr/>
          <p:nvPr/>
        </p:nvSpPr>
        <p:spPr>
          <a:xfrm>
            <a:off x="9001124" y="0"/>
            <a:ext cx="142876"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9001124" y="1371600"/>
            <a:ext cx="142876" cy="5486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mc:AlternateContent xmlns:mc="http://schemas.openxmlformats.org/markup-compatibility/2006">
    <mc:Choice xmlns:p14="http://schemas.microsoft.com/office/powerpoint/2010/main" Requires="p14">
      <p:transition p14:dur="250">
        <p:fade/>
      </p:transition>
    </mc:Choice>
    <mc:Fallback>
      <p:transition>
        <p:fade/>
      </p:transition>
    </mc:Fallback>
  </mc:AlternateContent>
  <p:txStyles>
    <p:titleStyle>
      <a:lvl1pPr algn="l" defTabSz="914400" rtl="0" eaLnBrk="1" latinLnBrk="0" hangingPunct="1">
        <a:spcBef>
          <a:spcPct val="0"/>
        </a:spcBef>
        <a:buNone/>
        <a:defRPr sz="3600" kern="1200" cap="all" spc="-60" baseline="0">
          <a:solidFill>
            <a:schemeClr val="tx2"/>
          </a:solidFill>
          <a:latin typeface="+mj-lt"/>
          <a:ea typeface="+mj-ea"/>
          <a:cs typeface="+mj-cs"/>
        </a:defRPr>
      </a:lvl1pPr>
    </p:titleStyle>
    <p:bodyStyle>
      <a:lvl1pPr marL="0" indent="0" algn="l" defTabSz="914400" rtl="0" eaLnBrk="1" latinLnBrk="0" hangingPunct="1">
        <a:spcBef>
          <a:spcPct val="20000"/>
        </a:spcBef>
        <a:spcAft>
          <a:spcPts val="600"/>
        </a:spcAft>
        <a:buFont typeface="Arial" pitchFamily="34" charset="0"/>
        <a:buNone/>
        <a:defRPr sz="2000" b="1" kern="1200">
          <a:solidFill>
            <a:schemeClr val="tx1"/>
          </a:solidFill>
          <a:latin typeface="+mn-lt"/>
          <a:ea typeface="+mn-ea"/>
          <a:cs typeface="+mn-cs"/>
        </a:defRPr>
      </a:lvl1pPr>
      <a:lvl2pPr marL="457200" indent="-182880" algn="l" defTabSz="914400" rtl="0" eaLnBrk="1" latinLnBrk="0" hangingPunct="1">
        <a:spcBef>
          <a:spcPct val="20000"/>
        </a:spcBef>
        <a:buClr>
          <a:schemeClr val="tx2"/>
        </a:buClr>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Clr>
          <a:schemeClr val="tx2"/>
        </a:buClr>
        <a:buFont typeface="Arial" pitchFamily="34" charset="0"/>
        <a:buChar char="•"/>
        <a:defRPr sz="1800" kern="1200" baseline="0">
          <a:solidFill>
            <a:schemeClr val="tx1"/>
          </a:solidFill>
          <a:latin typeface="+mn-lt"/>
          <a:ea typeface="+mn-ea"/>
          <a:cs typeface="+mn-cs"/>
        </a:defRPr>
      </a:lvl5pPr>
      <a:lvl6pPr marL="25146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 y="685800"/>
            <a:ext cx="8686800" cy="3047999"/>
          </a:xfrm>
        </p:spPr>
        <p:txBody>
          <a:bodyPr/>
          <a:lstStyle/>
          <a:p>
            <a:r>
              <a:rPr lang="en-US" dirty="0" err="1" smtClean="0"/>
              <a:t>Efectele</a:t>
            </a:r>
            <a:r>
              <a:rPr lang="en-US" dirty="0" smtClean="0"/>
              <a:t> </a:t>
            </a:r>
            <a:r>
              <a:rPr lang="en-US" dirty="0" err="1" smtClean="0"/>
              <a:t>curentului</a:t>
            </a:r>
            <a:endParaRPr lang="en-US" dirty="0"/>
          </a:p>
        </p:txBody>
      </p:sp>
      <p:sp>
        <p:nvSpPr>
          <p:cNvPr id="3" name="Subtitle 2"/>
          <p:cNvSpPr>
            <a:spLocks noGrp="1"/>
          </p:cNvSpPr>
          <p:nvPr>
            <p:ph type="subTitle" idx="1"/>
          </p:nvPr>
        </p:nvSpPr>
        <p:spPr>
          <a:xfrm>
            <a:off x="13855" y="3810000"/>
            <a:ext cx="6858000" cy="1524000"/>
          </a:xfrm>
        </p:spPr>
        <p:txBody>
          <a:bodyPr/>
          <a:lstStyle/>
          <a:p>
            <a:r>
              <a:rPr lang="en-US" dirty="0" err="1" smtClean="0">
                <a:solidFill>
                  <a:schemeClr val="tx1"/>
                </a:solidFill>
              </a:rPr>
              <a:t>Viasu</a:t>
            </a:r>
            <a:r>
              <a:rPr lang="en-US" dirty="0" smtClean="0">
                <a:solidFill>
                  <a:schemeClr val="tx1"/>
                </a:solidFill>
              </a:rPr>
              <a:t> </a:t>
            </a:r>
            <a:r>
              <a:rPr lang="en-US" dirty="0" err="1" smtClean="0">
                <a:solidFill>
                  <a:schemeClr val="tx1"/>
                </a:solidFill>
              </a:rPr>
              <a:t>Daliana</a:t>
            </a:r>
            <a:endParaRPr lang="en-US" dirty="0">
              <a:solidFill>
                <a:schemeClr val="tx1"/>
              </a:solidFill>
            </a:endParaRPr>
          </a:p>
        </p:txBody>
      </p:sp>
    </p:spTree>
    <p:extLst>
      <p:ext uri="{BB962C8B-B14F-4D97-AF65-F5344CB8AC3E}">
        <p14:creationId xmlns:p14="http://schemas.microsoft.com/office/powerpoint/2010/main" val="4034605322"/>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Definitia</a:t>
            </a:r>
            <a:r>
              <a:rPr lang="en-US" dirty="0" smtClean="0"/>
              <a:t> </a:t>
            </a:r>
            <a:r>
              <a:rPr lang="en-US" dirty="0" err="1" smtClean="0"/>
              <a:t>efectelor</a:t>
            </a:r>
            <a:r>
              <a:rPr lang="en-US" dirty="0" smtClean="0"/>
              <a:t> </a:t>
            </a:r>
            <a:r>
              <a:rPr lang="en-US" dirty="0" err="1" smtClean="0"/>
              <a:t>electrice</a:t>
            </a:r>
            <a:endParaRPr lang="en-US" dirty="0"/>
          </a:p>
        </p:txBody>
      </p:sp>
      <p:sp>
        <p:nvSpPr>
          <p:cNvPr id="3" name="Content Placeholder 2"/>
          <p:cNvSpPr>
            <a:spLocks noGrp="1"/>
          </p:cNvSpPr>
          <p:nvPr>
            <p:ph idx="1"/>
          </p:nvPr>
        </p:nvSpPr>
        <p:spPr>
          <a:xfrm>
            <a:off x="381000" y="1066800"/>
            <a:ext cx="7620000" cy="5334000"/>
          </a:xfrm>
        </p:spPr>
        <p:txBody>
          <a:bodyPr>
            <a:normAutofit lnSpcReduction="10000"/>
          </a:bodyPr>
          <a:lstStyle/>
          <a:p>
            <a:endParaRPr lang="en-US" b="0" dirty="0">
              <a:solidFill>
                <a:srgbClr val="000000"/>
              </a:solidFill>
              <a:latin typeface="Source Sans Pro"/>
            </a:endParaRPr>
          </a:p>
          <a:p>
            <a:r>
              <a:rPr lang="en-US" b="0" dirty="0">
                <a:solidFill>
                  <a:srgbClr val="000000"/>
                </a:solidFill>
                <a:latin typeface="ff8"/>
              </a:rPr>
              <a:t> </a:t>
            </a:r>
            <a:endParaRPr lang="en-US" b="0" dirty="0">
              <a:solidFill>
                <a:srgbClr val="000000"/>
              </a:solidFill>
              <a:latin typeface="Source Sans Pro"/>
            </a:endParaRPr>
          </a:p>
          <a:p>
            <a:r>
              <a:rPr lang="en-US" i="1" dirty="0" err="1">
                <a:solidFill>
                  <a:srgbClr val="000000"/>
                </a:solidFill>
                <a:latin typeface="ff0"/>
              </a:rPr>
              <a:t>Curentul</a:t>
            </a:r>
            <a:r>
              <a:rPr lang="en-US" i="1" dirty="0">
                <a:solidFill>
                  <a:srgbClr val="000000"/>
                </a:solidFill>
                <a:latin typeface="ff0"/>
              </a:rPr>
              <a:t> electric</a:t>
            </a:r>
            <a:endParaRPr lang="en-US" b="0" dirty="0">
              <a:solidFill>
                <a:srgbClr val="000000"/>
              </a:solidFill>
              <a:latin typeface="Source Sans Pro"/>
            </a:endParaRPr>
          </a:p>
          <a:p>
            <a:r>
              <a:rPr lang="en-US" b="0" i="1" dirty="0">
                <a:solidFill>
                  <a:srgbClr val="000000"/>
                </a:solidFill>
                <a:latin typeface="ff7"/>
              </a:rPr>
              <a:t> </a:t>
            </a:r>
            <a:r>
              <a:rPr lang="en-US" b="0" i="1" dirty="0" err="1">
                <a:solidFill>
                  <a:srgbClr val="000000"/>
                </a:solidFill>
                <a:latin typeface="ff7"/>
              </a:rPr>
              <a:t>reprezinta</a:t>
            </a:r>
            <a:r>
              <a:rPr lang="en-US" b="0" i="1" dirty="0">
                <a:solidFill>
                  <a:srgbClr val="000000"/>
                </a:solidFill>
                <a:latin typeface="ff7"/>
              </a:rPr>
              <a:t> </a:t>
            </a:r>
            <a:r>
              <a:rPr lang="en-US" b="0" i="1" dirty="0" err="1">
                <a:solidFill>
                  <a:srgbClr val="000000"/>
                </a:solidFill>
                <a:latin typeface="ff7"/>
              </a:rPr>
              <a:t>miscarea</a:t>
            </a:r>
            <a:r>
              <a:rPr lang="en-US" b="0" i="1" dirty="0">
                <a:solidFill>
                  <a:srgbClr val="000000"/>
                </a:solidFill>
                <a:latin typeface="ff7"/>
              </a:rPr>
              <a:t> </a:t>
            </a:r>
            <a:r>
              <a:rPr lang="en-US" b="0" i="1" dirty="0" err="1">
                <a:solidFill>
                  <a:srgbClr val="000000"/>
                </a:solidFill>
                <a:latin typeface="ff7"/>
              </a:rPr>
              <a:t>ordonata</a:t>
            </a:r>
            <a:r>
              <a:rPr lang="en-US" b="0" i="1" dirty="0">
                <a:solidFill>
                  <a:srgbClr val="000000"/>
                </a:solidFill>
                <a:latin typeface="ff7"/>
              </a:rPr>
              <a:t> a </a:t>
            </a:r>
            <a:r>
              <a:rPr lang="en-US" b="0" i="1" dirty="0" err="1">
                <a:solidFill>
                  <a:srgbClr val="000000"/>
                </a:solidFill>
                <a:latin typeface="ff7"/>
              </a:rPr>
              <a:t>purtatorilor</a:t>
            </a:r>
            <a:r>
              <a:rPr lang="en-US" b="0" i="1" dirty="0">
                <a:solidFill>
                  <a:srgbClr val="000000"/>
                </a:solidFill>
                <a:latin typeface="ff7"/>
              </a:rPr>
              <a:t> de </a:t>
            </a:r>
            <a:r>
              <a:rPr lang="en-US" b="0" i="1" dirty="0" err="1">
                <a:solidFill>
                  <a:srgbClr val="000000"/>
                </a:solidFill>
                <a:latin typeface="ff7"/>
              </a:rPr>
              <a:t>sarcinaelectrica</a:t>
            </a:r>
            <a:r>
              <a:rPr lang="en-US" b="0" i="1" dirty="0">
                <a:solidFill>
                  <a:srgbClr val="000000"/>
                </a:solidFill>
                <a:latin typeface="ff7"/>
              </a:rPr>
              <a:t>. </a:t>
            </a:r>
            <a:r>
              <a:rPr lang="en-US" b="0" i="1" dirty="0" err="1">
                <a:solidFill>
                  <a:srgbClr val="000000"/>
                </a:solidFill>
                <a:latin typeface="ff7"/>
              </a:rPr>
              <a:t>Trecerea</a:t>
            </a:r>
            <a:r>
              <a:rPr lang="en-US" b="0" i="1" dirty="0">
                <a:solidFill>
                  <a:srgbClr val="000000"/>
                </a:solidFill>
                <a:latin typeface="ff7"/>
              </a:rPr>
              <a:t> </a:t>
            </a:r>
            <a:r>
              <a:rPr lang="en-US" b="0" i="1" dirty="0" err="1">
                <a:solidFill>
                  <a:srgbClr val="000000"/>
                </a:solidFill>
                <a:latin typeface="ff7"/>
              </a:rPr>
              <a:t>curentului</a:t>
            </a:r>
            <a:r>
              <a:rPr lang="en-US" b="0" i="1" dirty="0">
                <a:solidFill>
                  <a:srgbClr val="000000"/>
                </a:solidFill>
                <a:latin typeface="ff7"/>
              </a:rPr>
              <a:t> electric </a:t>
            </a:r>
            <a:r>
              <a:rPr lang="en-US" b="0" i="1" dirty="0" err="1">
                <a:solidFill>
                  <a:srgbClr val="000000"/>
                </a:solidFill>
                <a:latin typeface="ff7"/>
              </a:rPr>
              <a:t>prin</a:t>
            </a:r>
            <a:r>
              <a:rPr lang="en-US" b="0" i="1" dirty="0">
                <a:solidFill>
                  <a:srgbClr val="000000"/>
                </a:solidFill>
                <a:latin typeface="ff7"/>
              </a:rPr>
              <a:t> </a:t>
            </a:r>
            <a:r>
              <a:rPr lang="en-US" b="0" i="1" dirty="0" err="1">
                <a:solidFill>
                  <a:srgbClr val="000000"/>
                </a:solidFill>
                <a:latin typeface="ff7"/>
              </a:rPr>
              <a:t>circuitele</a:t>
            </a:r>
            <a:r>
              <a:rPr lang="en-US" b="0" i="1" dirty="0">
                <a:solidFill>
                  <a:srgbClr val="000000"/>
                </a:solidFill>
                <a:latin typeface="ff7"/>
              </a:rPr>
              <a:t> </a:t>
            </a:r>
            <a:r>
              <a:rPr lang="en-US" b="0" i="1" dirty="0" err="1">
                <a:solidFill>
                  <a:srgbClr val="000000"/>
                </a:solidFill>
                <a:latin typeface="ff7"/>
              </a:rPr>
              <a:t>electrice</a:t>
            </a:r>
            <a:r>
              <a:rPr lang="en-US" b="0" i="1" dirty="0">
                <a:solidFill>
                  <a:srgbClr val="000000"/>
                </a:solidFill>
                <a:latin typeface="ff7"/>
              </a:rPr>
              <a:t> </a:t>
            </a:r>
            <a:r>
              <a:rPr lang="en-US" b="0" i="1" dirty="0" err="1">
                <a:solidFill>
                  <a:srgbClr val="000000"/>
                </a:solidFill>
                <a:latin typeface="ff7"/>
              </a:rPr>
              <a:t>este</a:t>
            </a:r>
            <a:r>
              <a:rPr lang="en-US" b="0" i="1" dirty="0">
                <a:solidFill>
                  <a:srgbClr val="000000"/>
                </a:solidFill>
                <a:latin typeface="ff7"/>
              </a:rPr>
              <a:t> </a:t>
            </a:r>
            <a:r>
              <a:rPr lang="en-US" b="0" i="1" dirty="0" err="1">
                <a:solidFill>
                  <a:srgbClr val="000000"/>
                </a:solidFill>
                <a:latin typeface="ff7"/>
              </a:rPr>
              <a:t>însotita</a:t>
            </a:r>
            <a:r>
              <a:rPr lang="en-US" b="0" i="1" dirty="0">
                <a:solidFill>
                  <a:srgbClr val="000000"/>
                </a:solidFill>
                <a:latin typeface="ff7"/>
              </a:rPr>
              <a:t> </a:t>
            </a:r>
            <a:r>
              <a:rPr lang="en-US" b="0" i="1" dirty="0" err="1">
                <a:solidFill>
                  <a:srgbClr val="000000"/>
                </a:solidFill>
                <a:latin typeface="ff7"/>
              </a:rPr>
              <a:t>deaparitia</a:t>
            </a:r>
            <a:r>
              <a:rPr lang="en-US" b="0" i="1" dirty="0">
                <a:solidFill>
                  <a:srgbClr val="000000"/>
                </a:solidFill>
                <a:latin typeface="ff7"/>
              </a:rPr>
              <a:t> </a:t>
            </a:r>
            <a:r>
              <a:rPr lang="en-US" b="0" i="1" dirty="0" err="1">
                <a:solidFill>
                  <a:srgbClr val="000000"/>
                </a:solidFill>
                <a:latin typeface="ff7"/>
              </a:rPr>
              <a:t>unor</a:t>
            </a:r>
            <a:r>
              <a:rPr lang="en-US" b="0" i="1" dirty="0">
                <a:solidFill>
                  <a:srgbClr val="000000"/>
                </a:solidFill>
                <a:latin typeface="ff7"/>
              </a:rPr>
              <a:t> </a:t>
            </a:r>
            <a:r>
              <a:rPr lang="en-US" b="0" i="1" dirty="0" err="1">
                <a:solidFill>
                  <a:srgbClr val="000000"/>
                </a:solidFill>
                <a:latin typeface="ff7"/>
              </a:rPr>
              <a:t>fenomene</a:t>
            </a:r>
            <a:r>
              <a:rPr lang="en-US" b="0" i="1" dirty="0">
                <a:solidFill>
                  <a:srgbClr val="000000"/>
                </a:solidFill>
                <a:latin typeface="ff7"/>
              </a:rPr>
              <a:t> </a:t>
            </a:r>
            <a:r>
              <a:rPr lang="en-US" b="0" i="1" dirty="0" err="1">
                <a:solidFill>
                  <a:srgbClr val="000000"/>
                </a:solidFill>
                <a:latin typeface="ff7"/>
              </a:rPr>
              <a:t>carora</a:t>
            </a:r>
            <a:r>
              <a:rPr lang="en-US" b="0" i="1" dirty="0">
                <a:solidFill>
                  <a:srgbClr val="000000"/>
                </a:solidFill>
                <a:latin typeface="ff7"/>
              </a:rPr>
              <a:t> le </a:t>
            </a:r>
            <a:r>
              <a:rPr lang="en-US" b="0" i="1" dirty="0" err="1">
                <a:solidFill>
                  <a:srgbClr val="000000"/>
                </a:solidFill>
                <a:latin typeface="ff7"/>
              </a:rPr>
              <a:t>spunem</a:t>
            </a:r>
            <a:r>
              <a:rPr lang="en-US" b="0" i="1" dirty="0">
                <a:solidFill>
                  <a:srgbClr val="000000"/>
                </a:solidFill>
                <a:latin typeface="ff7"/>
              </a:rPr>
              <a:t> </a:t>
            </a:r>
            <a:r>
              <a:rPr lang="en-US" b="0" i="1" dirty="0" err="1">
                <a:solidFill>
                  <a:srgbClr val="000000"/>
                </a:solidFill>
                <a:latin typeface="ff7"/>
              </a:rPr>
              <a:t>efecte</a:t>
            </a:r>
            <a:r>
              <a:rPr lang="en-US" b="0" i="1" dirty="0">
                <a:solidFill>
                  <a:srgbClr val="000000"/>
                </a:solidFill>
                <a:latin typeface="ff7"/>
              </a:rPr>
              <a:t> ale </a:t>
            </a:r>
            <a:r>
              <a:rPr lang="en-US" b="0" i="1" dirty="0" err="1">
                <a:solidFill>
                  <a:srgbClr val="000000"/>
                </a:solidFill>
                <a:latin typeface="ff7"/>
              </a:rPr>
              <a:t>curentului</a:t>
            </a:r>
            <a:r>
              <a:rPr lang="en-US" b="0" i="1" dirty="0">
                <a:solidFill>
                  <a:srgbClr val="000000"/>
                </a:solidFill>
                <a:latin typeface="ff7"/>
              </a:rPr>
              <a:t> electric.</a:t>
            </a:r>
            <a:r>
              <a:rPr lang="en-US" b="0" i="1" dirty="0">
                <a:solidFill>
                  <a:srgbClr val="252525"/>
                </a:solidFill>
                <a:latin typeface="ff7"/>
              </a:rPr>
              <a:t> </a:t>
            </a:r>
            <a:r>
              <a:rPr lang="en-US" b="0" i="1" dirty="0" err="1">
                <a:solidFill>
                  <a:srgbClr val="252525"/>
                </a:solidFill>
                <a:latin typeface="ff7"/>
              </a:rPr>
              <a:t>Efectele</a:t>
            </a:r>
            <a:r>
              <a:rPr lang="en-US" b="0" i="1" dirty="0">
                <a:solidFill>
                  <a:srgbClr val="252525"/>
                </a:solidFill>
                <a:latin typeface="ff7"/>
              </a:rPr>
              <a:t> </a:t>
            </a:r>
            <a:r>
              <a:rPr lang="en-US" b="0" i="1" dirty="0" err="1">
                <a:solidFill>
                  <a:srgbClr val="252525"/>
                </a:solidFill>
                <a:latin typeface="ff7"/>
              </a:rPr>
              <a:t>curentului</a:t>
            </a:r>
            <a:r>
              <a:rPr lang="en-US" b="0" i="1" dirty="0">
                <a:solidFill>
                  <a:srgbClr val="252525"/>
                </a:solidFill>
                <a:latin typeface="ff7"/>
              </a:rPr>
              <a:t> electric </a:t>
            </a:r>
            <a:r>
              <a:rPr lang="en-US" b="0" i="1" dirty="0" err="1">
                <a:solidFill>
                  <a:srgbClr val="252525"/>
                </a:solidFill>
                <a:latin typeface="ff7"/>
              </a:rPr>
              <a:t>sunt</a:t>
            </a:r>
            <a:r>
              <a:rPr lang="en-US" b="0" i="1" dirty="0">
                <a:solidFill>
                  <a:srgbClr val="252525"/>
                </a:solidFill>
                <a:latin typeface="ff7"/>
              </a:rPr>
              <a:t> </a:t>
            </a:r>
            <a:r>
              <a:rPr lang="en-US" b="0" i="1" dirty="0" err="1">
                <a:solidFill>
                  <a:srgbClr val="252525"/>
                </a:solidFill>
                <a:latin typeface="ff7"/>
              </a:rPr>
              <a:t>fenomene</a:t>
            </a:r>
            <a:r>
              <a:rPr lang="en-US" b="0" i="1" dirty="0">
                <a:solidFill>
                  <a:srgbClr val="252525"/>
                </a:solidFill>
                <a:latin typeface="ff7"/>
              </a:rPr>
              <a:t> care au </a:t>
            </a:r>
            <a:r>
              <a:rPr lang="en-US" b="0" i="1" dirty="0" err="1">
                <a:solidFill>
                  <a:srgbClr val="252525"/>
                </a:solidFill>
                <a:latin typeface="ff7"/>
              </a:rPr>
              <a:t>directa</a:t>
            </a:r>
            <a:r>
              <a:rPr lang="en-US" b="0" i="1" dirty="0">
                <a:solidFill>
                  <a:srgbClr val="252525"/>
                </a:solidFill>
                <a:latin typeface="ff7"/>
              </a:rPr>
              <a:t> </a:t>
            </a:r>
            <a:r>
              <a:rPr lang="en-US" b="0" i="1" dirty="0" err="1">
                <a:solidFill>
                  <a:srgbClr val="252525"/>
                </a:solidFill>
                <a:latin typeface="ff7"/>
              </a:rPr>
              <a:t>legatura</a:t>
            </a:r>
            <a:r>
              <a:rPr lang="en-US" b="0" i="1" dirty="0">
                <a:solidFill>
                  <a:srgbClr val="252525"/>
                </a:solidFill>
                <a:latin typeface="ff7"/>
              </a:rPr>
              <a:t> cu </a:t>
            </a:r>
            <a:r>
              <a:rPr lang="en-US" b="0" i="1" dirty="0" err="1">
                <a:solidFill>
                  <a:srgbClr val="252525"/>
                </a:solidFill>
                <a:latin typeface="ff7"/>
              </a:rPr>
              <a:t>prezentaelectricitatii</a:t>
            </a:r>
            <a:r>
              <a:rPr lang="en-US" b="0" i="1" dirty="0">
                <a:solidFill>
                  <a:srgbClr val="252525"/>
                </a:solidFill>
                <a:latin typeface="ff7"/>
              </a:rPr>
              <a:t>. </a:t>
            </a:r>
            <a:r>
              <a:rPr lang="en-US" b="0" i="1" dirty="0" err="1">
                <a:solidFill>
                  <a:srgbClr val="252525"/>
                </a:solidFill>
                <a:latin typeface="ff7"/>
              </a:rPr>
              <a:t>Ele</a:t>
            </a:r>
            <a:r>
              <a:rPr lang="en-US" b="0" i="1" dirty="0">
                <a:solidFill>
                  <a:srgbClr val="252525"/>
                </a:solidFill>
                <a:latin typeface="ff7"/>
              </a:rPr>
              <a:t> </a:t>
            </a:r>
            <a:r>
              <a:rPr lang="en-US" b="0" i="1" dirty="0" err="1">
                <a:solidFill>
                  <a:srgbClr val="252525"/>
                </a:solidFill>
                <a:latin typeface="ff7"/>
              </a:rPr>
              <a:t>sunt</a:t>
            </a:r>
            <a:r>
              <a:rPr lang="en-US" b="0" i="1" dirty="0">
                <a:solidFill>
                  <a:srgbClr val="252525"/>
                </a:solidFill>
                <a:latin typeface="ff7"/>
              </a:rPr>
              <a:t> </a:t>
            </a:r>
            <a:r>
              <a:rPr lang="en-US" b="0" i="1" dirty="0" err="1">
                <a:solidFill>
                  <a:srgbClr val="252525"/>
                </a:solidFill>
                <a:latin typeface="ff7"/>
              </a:rPr>
              <a:t>numeroase</a:t>
            </a:r>
            <a:r>
              <a:rPr lang="en-US" b="0" i="1" dirty="0">
                <a:solidFill>
                  <a:srgbClr val="252525"/>
                </a:solidFill>
                <a:latin typeface="ff7"/>
              </a:rPr>
              <a:t>, </a:t>
            </a:r>
            <a:r>
              <a:rPr lang="en-US" b="0" i="1" dirty="0" err="1">
                <a:solidFill>
                  <a:srgbClr val="252525"/>
                </a:solidFill>
                <a:latin typeface="ff7"/>
              </a:rPr>
              <a:t>fiind</a:t>
            </a:r>
            <a:r>
              <a:rPr lang="en-US" b="0" i="1" dirty="0">
                <a:solidFill>
                  <a:srgbClr val="252525"/>
                </a:solidFill>
                <a:latin typeface="ff7"/>
              </a:rPr>
              <a:t> </a:t>
            </a:r>
            <a:r>
              <a:rPr lang="en-US" b="0" i="1" dirty="0" err="1">
                <a:solidFill>
                  <a:srgbClr val="252525"/>
                </a:solidFill>
                <a:latin typeface="ff7"/>
              </a:rPr>
              <a:t>intalnite</a:t>
            </a:r>
            <a:r>
              <a:rPr lang="en-US" b="0" i="1" dirty="0">
                <a:solidFill>
                  <a:srgbClr val="252525"/>
                </a:solidFill>
                <a:latin typeface="ff7"/>
              </a:rPr>
              <a:t> </a:t>
            </a:r>
            <a:r>
              <a:rPr lang="en-US" b="0" i="1" dirty="0" err="1">
                <a:solidFill>
                  <a:srgbClr val="252525"/>
                </a:solidFill>
                <a:latin typeface="ff7"/>
              </a:rPr>
              <a:t>si</a:t>
            </a:r>
            <a:r>
              <a:rPr lang="en-US" b="0" i="1" dirty="0">
                <a:solidFill>
                  <a:srgbClr val="252525"/>
                </a:solidFill>
                <a:latin typeface="ff7"/>
              </a:rPr>
              <a:t> ca </a:t>
            </a:r>
            <a:r>
              <a:rPr lang="en-US" b="0" i="1" dirty="0" err="1">
                <a:solidFill>
                  <a:srgbClr val="252525"/>
                </a:solidFill>
                <a:latin typeface="ff7"/>
              </a:rPr>
              <a:t>aplicatii</a:t>
            </a:r>
            <a:r>
              <a:rPr lang="en-US" b="0" i="1" dirty="0">
                <a:solidFill>
                  <a:srgbClr val="252525"/>
                </a:solidFill>
                <a:latin typeface="ff7"/>
              </a:rPr>
              <a:t> </a:t>
            </a:r>
            <a:r>
              <a:rPr lang="en-US" b="0" i="1" dirty="0" err="1">
                <a:solidFill>
                  <a:srgbClr val="252525"/>
                </a:solidFill>
                <a:latin typeface="ff7"/>
              </a:rPr>
              <a:t>în</a:t>
            </a:r>
            <a:r>
              <a:rPr lang="en-US" b="0" i="1" dirty="0">
                <a:solidFill>
                  <a:srgbClr val="252525"/>
                </a:solidFill>
                <a:latin typeface="ff7"/>
              </a:rPr>
              <a:t> </a:t>
            </a:r>
            <a:r>
              <a:rPr lang="en-US" b="0" i="1" dirty="0" err="1">
                <a:solidFill>
                  <a:srgbClr val="252525"/>
                </a:solidFill>
                <a:latin typeface="ff7"/>
              </a:rPr>
              <a:t>diferitedomenii</a:t>
            </a:r>
            <a:r>
              <a:rPr lang="en-US" b="0" i="1" dirty="0">
                <a:solidFill>
                  <a:srgbClr val="252525"/>
                </a:solidFill>
                <a:latin typeface="ff7"/>
              </a:rPr>
              <a:t> </a:t>
            </a:r>
            <a:r>
              <a:rPr lang="en-US" b="0" i="1" dirty="0" err="1">
                <a:solidFill>
                  <a:srgbClr val="252525"/>
                </a:solidFill>
                <a:latin typeface="ff7"/>
              </a:rPr>
              <a:t>tehnice</a:t>
            </a:r>
            <a:r>
              <a:rPr lang="en-US" b="0" i="1" dirty="0">
                <a:solidFill>
                  <a:srgbClr val="252525"/>
                </a:solidFill>
                <a:latin typeface="ff7"/>
              </a:rPr>
              <a:t>.</a:t>
            </a:r>
            <a:r>
              <a:rPr lang="en-US" b="0" i="1" dirty="0">
                <a:solidFill>
                  <a:srgbClr val="000000"/>
                </a:solidFill>
                <a:latin typeface="ff7"/>
              </a:rPr>
              <a:t>  </a:t>
            </a:r>
            <a:r>
              <a:rPr lang="en-US" b="0" i="1" dirty="0" err="1">
                <a:solidFill>
                  <a:srgbClr val="000000"/>
                </a:solidFill>
                <a:latin typeface="ff7"/>
              </a:rPr>
              <a:t>Evidentierea</a:t>
            </a:r>
            <a:r>
              <a:rPr lang="en-US" b="0" i="1" dirty="0">
                <a:solidFill>
                  <a:srgbClr val="000000"/>
                </a:solidFill>
                <a:latin typeface="ff7"/>
              </a:rPr>
              <a:t> </a:t>
            </a:r>
            <a:r>
              <a:rPr lang="en-US" b="0" i="1" dirty="0" err="1">
                <a:solidFill>
                  <a:srgbClr val="000000"/>
                </a:solidFill>
                <a:latin typeface="ff7"/>
              </a:rPr>
              <a:t>curentului</a:t>
            </a:r>
            <a:r>
              <a:rPr lang="en-US" b="0" i="1" dirty="0">
                <a:solidFill>
                  <a:srgbClr val="000000"/>
                </a:solidFill>
                <a:latin typeface="ff7"/>
              </a:rPr>
              <a:t> electric in </a:t>
            </a:r>
            <a:r>
              <a:rPr lang="en-US" b="0" i="1" dirty="0" err="1">
                <a:solidFill>
                  <a:srgbClr val="000000"/>
                </a:solidFill>
                <a:latin typeface="ff7"/>
              </a:rPr>
              <a:t>diferite</a:t>
            </a:r>
            <a:r>
              <a:rPr lang="en-US" b="0" i="1" dirty="0">
                <a:solidFill>
                  <a:srgbClr val="000000"/>
                </a:solidFill>
                <a:latin typeface="ff7"/>
              </a:rPr>
              <a:t> </a:t>
            </a:r>
            <a:r>
              <a:rPr lang="en-US" b="0" i="1" dirty="0" err="1">
                <a:solidFill>
                  <a:srgbClr val="000000"/>
                </a:solidFill>
                <a:latin typeface="ff7"/>
              </a:rPr>
              <a:t>medii</a:t>
            </a:r>
            <a:r>
              <a:rPr lang="en-US" b="0" i="1" dirty="0">
                <a:solidFill>
                  <a:srgbClr val="000000"/>
                </a:solidFill>
                <a:latin typeface="ff7"/>
              </a:rPr>
              <a:t> </a:t>
            </a:r>
            <a:r>
              <a:rPr lang="en-US" b="0" i="1" dirty="0" err="1">
                <a:solidFill>
                  <a:srgbClr val="000000"/>
                </a:solidFill>
                <a:latin typeface="ff7"/>
              </a:rPr>
              <a:t>conductoare</a:t>
            </a:r>
            <a:r>
              <a:rPr lang="en-US" b="0" i="1" dirty="0">
                <a:solidFill>
                  <a:srgbClr val="000000"/>
                </a:solidFill>
                <a:latin typeface="ff7"/>
              </a:rPr>
              <a:t> se </a:t>
            </a:r>
            <a:r>
              <a:rPr lang="en-US" b="0" i="1" dirty="0" err="1">
                <a:solidFill>
                  <a:srgbClr val="000000"/>
                </a:solidFill>
                <a:latin typeface="ff7"/>
              </a:rPr>
              <a:t>realizeaza</a:t>
            </a:r>
            <a:r>
              <a:rPr lang="en-US" b="0" i="1" dirty="0">
                <a:solidFill>
                  <a:srgbClr val="000000"/>
                </a:solidFill>
                <a:latin typeface="ff7"/>
              </a:rPr>
              <a:t> </a:t>
            </a:r>
            <a:r>
              <a:rPr lang="en-US" b="0" i="1" dirty="0" err="1">
                <a:solidFill>
                  <a:srgbClr val="000000"/>
                </a:solidFill>
                <a:latin typeface="ff7"/>
              </a:rPr>
              <a:t>prinefectele</a:t>
            </a:r>
            <a:r>
              <a:rPr lang="en-US" b="0" i="1" dirty="0">
                <a:solidFill>
                  <a:srgbClr val="000000"/>
                </a:solidFill>
                <a:latin typeface="ff7"/>
              </a:rPr>
              <a:t> </a:t>
            </a:r>
            <a:r>
              <a:rPr lang="en-US" b="0" i="1" dirty="0" err="1">
                <a:solidFill>
                  <a:srgbClr val="000000"/>
                </a:solidFill>
                <a:latin typeface="ff7"/>
              </a:rPr>
              <a:t>acestuia</a:t>
            </a:r>
            <a:r>
              <a:rPr lang="en-US" b="0" i="1" dirty="0">
                <a:solidFill>
                  <a:srgbClr val="000000"/>
                </a:solidFill>
                <a:latin typeface="ff7"/>
              </a:rPr>
              <a:t>. </a:t>
            </a:r>
            <a:r>
              <a:rPr lang="en-US" b="0" i="1" dirty="0" err="1">
                <a:solidFill>
                  <a:srgbClr val="000000"/>
                </a:solidFill>
                <a:latin typeface="ff7"/>
              </a:rPr>
              <a:t>Toate</a:t>
            </a:r>
            <a:r>
              <a:rPr lang="en-US" b="0" i="1" dirty="0">
                <a:solidFill>
                  <a:srgbClr val="000000"/>
                </a:solidFill>
                <a:latin typeface="ff7"/>
              </a:rPr>
              <a:t> </a:t>
            </a:r>
            <a:r>
              <a:rPr lang="en-US" b="0" i="1" dirty="0" err="1">
                <a:solidFill>
                  <a:srgbClr val="000000"/>
                </a:solidFill>
                <a:latin typeface="ff7"/>
              </a:rPr>
              <a:t>efectele</a:t>
            </a:r>
            <a:r>
              <a:rPr lang="en-US" b="0" i="1" dirty="0">
                <a:solidFill>
                  <a:srgbClr val="000000"/>
                </a:solidFill>
                <a:latin typeface="ff7"/>
              </a:rPr>
              <a:t> </a:t>
            </a:r>
            <a:r>
              <a:rPr lang="en-US" b="0" i="1" dirty="0" err="1">
                <a:solidFill>
                  <a:srgbClr val="000000"/>
                </a:solidFill>
                <a:latin typeface="ff7"/>
              </a:rPr>
              <a:t>curentului</a:t>
            </a:r>
            <a:r>
              <a:rPr lang="en-US" b="0" i="1" dirty="0">
                <a:solidFill>
                  <a:srgbClr val="000000"/>
                </a:solidFill>
                <a:latin typeface="ff7"/>
              </a:rPr>
              <a:t> electric </a:t>
            </a:r>
            <a:r>
              <a:rPr lang="en-US" b="0" i="1" dirty="0" err="1">
                <a:solidFill>
                  <a:srgbClr val="000000"/>
                </a:solidFill>
                <a:latin typeface="ff7"/>
              </a:rPr>
              <a:t>constau</a:t>
            </a:r>
            <a:r>
              <a:rPr lang="en-US" b="0" i="1" dirty="0">
                <a:solidFill>
                  <a:srgbClr val="000000"/>
                </a:solidFill>
                <a:latin typeface="ff7"/>
              </a:rPr>
              <a:t> </a:t>
            </a:r>
            <a:r>
              <a:rPr lang="en-US" b="0" i="1" dirty="0" err="1">
                <a:solidFill>
                  <a:srgbClr val="000000"/>
                </a:solidFill>
                <a:latin typeface="ff7"/>
              </a:rPr>
              <a:t>în</a:t>
            </a:r>
            <a:r>
              <a:rPr lang="en-US" b="0" i="1" dirty="0">
                <a:solidFill>
                  <a:srgbClr val="000000"/>
                </a:solidFill>
                <a:latin typeface="ff7"/>
              </a:rPr>
              <a:t> </a:t>
            </a:r>
            <a:r>
              <a:rPr lang="en-US" b="0" i="1" dirty="0" err="1">
                <a:solidFill>
                  <a:srgbClr val="000000"/>
                </a:solidFill>
                <a:latin typeface="ff7"/>
              </a:rPr>
              <a:t>transformareaenergiei</a:t>
            </a:r>
            <a:r>
              <a:rPr lang="en-US" b="0" i="1" dirty="0">
                <a:solidFill>
                  <a:srgbClr val="000000"/>
                </a:solidFill>
                <a:latin typeface="ff7"/>
              </a:rPr>
              <a:t> </a:t>
            </a:r>
            <a:r>
              <a:rPr lang="en-US" b="0" i="1" dirty="0" err="1">
                <a:solidFill>
                  <a:srgbClr val="000000"/>
                </a:solidFill>
                <a:latin typeface="ff7"/>
              </a:rPr>
              <a:t>electrice</a:t>
            </a:r>
            <a:r>
              <a:rPr lang="en-US" b="0" i="1" dirty="0">
                <a:solidFill>
                  <a:srgbClr val="000000"/>
                </a:solidFill>
                <a:latin typeface="ff7"/>
              </a:rPr>
              <a:t> </a:t>
            </a:r>
            <a:r>
              <a:rPr lang="en-US" b="0" i="1" dirty="0" err="1">
                <a:solidFill>
                  <a:srgbClr val="000000"/>
                </a:solidFill>
                <a:latin typeface="ff7"/>
              </a:rPr>
              <a:t>intr</a:t>
            </a:r>
            <a:r>
              <a:rPr lang="en-US" b="0" i="1" dirty="0">
                <a:solidFill>
                  <a:srgbClr val="000000"/>
                </a:solidFill>
                <a:latin typeface="ff7"/>
              </a:rPr>
              <a:t>-o </a:t>
            </a:r>
            <a:r>
              <a:rPr lang="en-US" b="0" i="1" dirty="0" err="1">
                <a:solidFill>
                  <a:srgbClr val="000000"/>
                </a:solidFill>
                <a:latin typeface="ff7"/>
              </a:rPr>
              <a:t>alta</a:t>
            </a:r>
            <a:r>
              <a:rPr lang="en-US" b="0" i="1" dirty="0">
                <a:solidFill>
                  <a:srgbClr val="000000"/>
                </a:solidFill>
                <a:latin typeface="ff7"/>
              </a:rPr>
              <a:t> forma de </a:t>
            </a:r>
            <a:r>
              <a:rPr lang="en-US" b="0" i="1" dirty="0" err="1">
                <a:solidFill>
                  <a:srgbClr val="000000"/>
                </a:solidFill>
                <a:latin typeface="ff7"/>
              </a:rPr>
              <a:t>energie</a:t>
            </a:r>
            <a:r>
              <a:rPr lang="en-US" b="0" i="1" dirty="0">
                <a:solidFill>
                  <a:srgbClr val="000000"/>
                </a:solidFill>
                <a:latin typeface="ff7"/>
              </a:rPr>
              <a:t>.</a:t>
            </a:r>
            <a:endParaRPr lang="en-US" b="0" dirty="0">
              <a:solidFill>
                <a:srgbClr val="000000"/>
              </a:solidFill>
              <a:latin typeface="Source Sans Pro"/>
            </a:endParaRPr>
          </a:p>
          <a:p>
            <a:r>
              <a:rPr lang="en-US" b="0" i="1" dirty="0">
                <a:solidFill>
                  <a:srgbClr val="000000"/>
                </a:solidFill>
                <a:latin typeface="ff7"/>
              </a:rPr>
              <a:t> </a:t>
            </a:r>
            <a:r>
              <a:rPr lang="en-US" b="0" i="1" dirty="0" err="1">
                <a:solidFill>
                  <a:srgbClr val="000000"/>
                </a:solidFill>
                <a:latin typeface="ff7"/>
              </a:rPr>
              <a:t>Aceste</a:t>
            </a:r>
            <a:r>
              <a:rPr lang="en-US" b="0" i="1" dirty="0">
                <a:solidFill>
                  <a:srgbClr val="000000"/>
                </a:solidFill>
                <a:latin typeface="ff7"/>
              </a:rPr>
              <a:t> </a:t>
            </a:r>
            <a:r>
              <a:rPr lang="en-US" b="0" i="1" dirty="0" err="1">
                <a:solidFill>
                  <a:srgbClr val="000000"/>
                </a:solidFill>
                <a:latin typeface="ff7"/>
              </a:rPr>
              <a:t>efecte</a:t>
            </a:r>
            <a:r>
              <a:rPr lang="en-US" b="0" i="1" dirty="0">
                <a:solidFill>
                  <a:srgbClr val="000000"/>
                </a:solidFill>
                <a:latin typeface="ff7"/>
              </a:rPr>
              <a:t> </a:t>
            </a:r>
            <a:r>
              <a:rPr lang="en-US" b="0" i="1" dirty="0" err="1">
                <a:solidFill>
                  <a:srgbClr val="000000"/>
                </a:solidFill>
                <a:latin typeface="ff7"/>
              </a:rPr>
              <a:t>sunt</a:t>
            </a:r>
            <a:r>
              <a:rPr lang="en-US" b="0" i="1" dirty="0">
                <a:solidFill>
                  <a:srgbClr val="000000"/>
                </a:solidFill>
                <a:latin typeface="ff7"/>
              </a:rPr>
              <a:t> </a:t>
            </a:r>
            <a:r>
              <a:rPr lang="en-US" b="0" i="1" dirty="0" err="1">
                <a:solidFill>
                  <a:srgbClr val="000000"/>
                </a:solidFill>
                <a:latin typeface="ff7"/>
              </a:rPr>
              <a:t>urmatoarele</a:t>
            </a:r>
            <a:r>
              <a:rPr lang="en-US" b="0" i="1" dirty="0">
                <a:solidFill>
                  <a:srgbClr val="000000"/>
                </a:solidFill>
                <a:latin typeface="ff7"/>
              </a:rPr>
              <a:t>:</a:t>
            </a:r>
            <a:endParaRPr lang="en-US" b="0" dirty="0">
              <a:solidFill>
                <a:srgbClr val="000000"/>
              </a:solidFill>
              <a:latin typeface="Source Sans Pro"/>
            </a:endParaRPr>
          </a:p>
          <a:p>
            <a:r>
              <a:rPr lang="en-US" i="1" dirty="0">
                <a:solidFill>
                  <a:srgbClr val="000000"/>
                </a:solidFill>
                <a:latin typeface="ff0"/>
              </a:rPr>
              <a:t> 1. </a:t>
            </a:r>
            <a:r>
              <a:rPr lang="en-US" i="1" dirty="0" err="1">
                <a:solidFill>
                  <a:srgbClr val="000000"/>
                </a:solidFill>
                <a:latin typeface="ff0"/>
              </a:rPr>
              <a:t>Efectul</a:t>
            </a:r>
            <a:r>
              <a:rPr lang="en-US" i="1" dirty="0">
                <a:solidFill>
                  <a:srgbClr val="000000"/>
                </a:solidFill>
                <a:latin typeface="ff0"/>
              </a:rPr>
              <a:t> </a:t>
            </a:r>
            <a:r>
              <a:rPr lang="en-US" i="1" dirty="0" err="1">
                <a:solidFill>
                  <a:srgbClr val="000000"/>
                </a:solidFill>
                <a:latin typeface="ff0"/>
              </a:rPr>
              <a:t>termic</a:t>
            </a:r>
            <a:r>
              <a:rPr lang="en-US" i="1" dirty="0">
                <a:solidFill>
                  <a:srgbClr val="000000"/>
                </a:solidFill>
                <a:latin typeface="ff0"/>
              </a:rPr>
              <a:t>; 2. </a:t>
            </a:r>
            <a:r>
              <a:rPr lang="en-US" i="1" dirty="0" err="1">
                <a:solidFill>
                  <a:srgbClr val="000000"/>
                </a:solidFill>
                <a:latin typeface="ff0"/>
              </a:rPr>
              <a:t>Efectul</a:t>
            </a:r>
            <a:r>
              <a:rPr lang="en-US" i="1" dirty="0">
                <a:solidFill>
                  <a:srgbClr val="000000"/>
                </a:solidFill>
                <a:latin typeface="ff0"/>
              </a:rPr>
              <a:t> magnetic;</a:t>
            </a:r>
            <a:endParaRPr lang="en-US" b="0" dirty="0">
              <a:solidFill>
                <a:srgbClr val="000000"/>
              </a:solidFill>
              <a:latin typeface="Source Sans Pro"/>
            </a:endParaRPr>
          </a:p>
          <a:p>
            <a:endParaRPr lang="en-US" dirty="0"/>
          </a:p>
        </p:txBody>
      </p:sp>
    </p:spTree>
    <p:extLst>
      <p:ext uri="{BB962C8B-B14F-4D97-AF65-F5344CB8AC3E}">
        <p14:creationId xmlns:p14="http://schemas.microsoft.com/office/powerpoint/2010/main" val="102392149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Efectul</a:t>
            </a:r>
            <a:r>
              <a:rPr lang="en-US" dirty="0" smtClean="0"/>
              <a:t> </a:t>
            </a:r>
            <a:r>
              <a:rPr lang="en-US" dirty="0" err="1" smtClean="0"/>
              <a:t>termic</a:t>
            </a:r>
            <a:endParaRPr lang="en-US" dirty="0"/>
          </a:p>
        </p:txBody>
      </p:sp>
      <p:sp>
        <p:nvSpPr>
          <p:cNvPr id="3" name="Content Placeholder 2"/>
          <p:cNvSpPr>
            <a:spLocks noGrp="1"/>
          </p:cNvSpPr>
          <p:nvPr>
            <p:ph idx="1"/>
          </p:nvPr>
        </p:nvSpPr>
        <p:spPr>
          <a:xfrm>
            <a:off x="457200" y="1752600"/>
            <a:ext cx="8382000" cy="2362200"/>
          </a:xfrm>
        </p:spPr>
        <p:txBody>
          <a:bodyPr>
            <a:noAutofit/>
          </a:bodyPr>
          <a:lstStyle/>
          <a:p>
            <a:r>
              <a:rPr lang="vi-VN" dirty="0"/>
              <a:t>Efectul termic (denumit și efect Joule-Lenz) este reprezentat de disiparea căldurii într-un conductor traversat de un curent electric. Aceasta se datorează interacțiunii particulelor curentului (de regulă electroni) cu atomii conductorului, interacțiuni prin care primele le cedează ultimilor din energia lor cinetică, contribuind la mărirea agitației termice în masa </a:t>
            </a:r>
            <a:r>
              <a:rPr lang="vi-VN" dirty="0" smtClean="0"/>
              <a:t>conductorulu</a:t>
            </a:r>
            <a:r>
              <a:rPr lang="en-US" dirty="0" err="1" smtClean="0"/>
              <a:t>i</a:t>
            </a:r>
            <a:r>
              <a:rPr lang="en-US" dirty="0" smtClean="0"/>
              <a:t>.</a:t>
            </a:r>
            <a:endParaRPr lang="en-US" dirty="0"/>
          </a:p>
        </p:txBody>
      </p:sp>
    </p:spTree>
    <p:extLst>
      <p:ext uri="{BB962C8B-B14F-4D97-AF65-F5344CB8AC3E}">
        <p14:creationId xmlns:p14="http://schemas.microsoft.com/office/powerpoint/2010/main" val="34725012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Efectul</a:t>
            </a:r>
            <a:r>
              <a:rPr lang="en-US" dirty="0" smtClean="0"/>
              <a:t> </a:t>
            </a:r>
            <a:r>
              <a:rPr lang="en-US" dirty="0" err="1" smtClean="0"/>
              <a:t>termic</a:t>
            </a:r>
            <a:endParaRPr lang="en-US"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19200" y="1905000"/>
            <a:ext cx="6370109" cy="47775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86465681"/>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Aplicatii</a:t>
            </a:r>
            <a:r>
              <a:rPr lang="en-US" dirty="0" smtClean="0"/>
              <a:t> </a:t>
            </a:r>
            <a:r>
              <a:rPr lang="en-US" dirty="0" err="1" smtClean="0"/>
              <a:t>industriale</a:t>
            </a:r>
            <a:endParaRPr lang="en-US" dirty="0"/>
          </a:p>
        </p:txBody>
      </p:sp>
      <p:sp>
        <p:nvSpPr>
          <p:cNvPr id="3" name="Content Placeholder 2"/>
          <p:cNvSpPr>
            <a:spLocks noGrp="1"/>
          </p:cNvSpPr>
          <p:nvPr>
            <p:ph idx="1"/>
          </p:nvPr>
        </p:nvSpPr>
        <p:spPr>
          <a:xfrm>
            <a:off x="457200" y="1752600"/>
            <a:ext cx="8229600" cy="4572000"/>
          </a:xfrm>
        </p:spPr>
        <p:txBody>
          <a:bodyPr>
            <a:noAutofit/>
          </a:bodyPr>
          <a:lstStyle/>
          <a:p>
            <a:r>
              <a:rPr lang="vi-VN" dirty="0"/>
              <a:t>Produsele tehnice (dispozitive, aparate, utilaje) folosite la încălzire industrială, precum și pentru uzul casnic, funcționează pe baza efectului Termic. Elementul constructiv de circuit comun în alcătuirea acestor produse este un rezistor (sau mai multe, grupate adecvat) în care se dezvoltă efectul Termic al curentului electric. Rezistorul său (elementul rezistiv care disipă căldura) este realizat din nicrom, feronicrom, fecral, kanthal, cromal ș.a. Aceste materiale sunt rezistente la temperaturi mari, au rezistivitate electrică ridicată și un coeficient mare de temperatură al rezistivității.</a:t>
            </a:r>
          </a:p>
          <a:p>
            <a:endParaRPr lang="vi-VN" dirty="0"/>
          </a:p>
          <a:p>
            <a:r>
              <a:rPr lang="vi-VN" dirty="0"/>
              <a:t>Efectul termic al curentului electric are multiple aplicații industriale: cuptoarele încălzite electric, tăierea metalelor, sudarea cu arc electric etc.</a:t>
            </a:r>
          </a:p>
          <a:p>
            <a:endParaRPr lang="vi-VN" dirty="0"/>
          </a:p>
          <a:p>
            <a:endParaRPr lang="en-US" dirty="0" smtClean="0"/>
          </a:p>
          <a:p>
            <a:r>
              <a:rPr lang="vi-VN" dirty="0" smtClean="0"/>
              <a:t>.</a:t>
            </a:r>
            <a:endParaRPr lang="en-US" dirty="0"/>
          </a:p>
        </p:txBody>
      </p:sp>
    </p:spTree>
    <p:extLst>
      <p:ext uri="{BB962C8B-B14F-4D97-AF65-F5344CB8AC3E}">
        <p14:creationId xmlns:p14="http://schemas.microsoft.com/office/powerpoint/2010/main" val="34725012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err="1" smtClean="0"/>
              <a:t>Efectul</a:t>
            </a:r>
            <a:r>
              <a:rPr lang="en-US" dirty="0" smtClean="0"/>
              <a:t> magnetic</a:t>
            </a:r>
            <a:endParaRPr lang="en-US" dirty="0"/>
          </a:p>
        </p:txBody>
      </p:sp>
      <p:sp>
        <p:nvSpPr>
          <p:cNvPr id="6" name="Content Placeholder 5"/>
          <p:cNvSpPr>
            <a:spLocks noGrp="1"/>
          </p:cNvSpPr>
          <p:nvPr>
            <p:ph idx="1"/>
          </p:nvPr>
        </p:nvSpPr>
        <p:spPr>
          <a:xfrm>
            <a:off x="457200" y="1752601"/>
            <a:ext cx="6019800" cy="3962400"/>
          </a:xfrm>
        </p:spPr>
        <p:txBody>
          <a:bodyPr>
            <a:normAutofit fontScale="55000" lnSpcReduction="20000"/>
          </a:bodyPr>
          <a:lstStyle/>
          <a:p>
            <a:endParaRPr lang="en-US" sz="2600" b="0" dirty="0" smtClean="0">
              <a:solidFill>
                <a:srgbClr val="222222"/>
              </a:solidFill>
            </a:endParaRPr>
          </a:p>
          <a:p>
            <a:r>
              <a:rPr lang="vi-VN" sz="2800" b="0" dirty="0">
                <a:solidFill>
                  <a:srgbClr val="222222"/>
                </a:solidFill>
              </a:rPr>
              <a:t>Constă în apariția unui câmp magnetic în jurul unui conductor parcurs de curent electric.</a:t>
            </a:r>
          </a:p>
          <a:p>
            <a:r>
              <a:rPr lang="vi-VN" sz="2800" b="0" dirty="0">
                <a:solidFill>
                  <a:srgbClr val="222222"/>
                </a:solidFill>
              </a:rPr>
              <a:t>Modulul vectorului inducție magnetică într-un punct situat la distanța r de conductorul parcurs de curent electric este:</a:t>
            </a:r>
          </a:p>
          <a:p>
            <a:r>
              <a:rPr lang="vi-VN" sz="2800" b="0" dirty="0">
                <a:solidFill>
                  <a:srgbClr val="222222"/>
                </a:solidFill>
              </a:rPr>
              <a:t>B=</a:t>
            </a:r>
            <a:r>
              <a:rPr lang="el-GR" sz="2800" b="0" dirty="0">
                <a:solidFill>
                  <a:srgbClr val="222222"/>
                </a:solidFill>
              </a:rPr>
              <a:t>μ</a:t>
            </a:r>
            <a:r>
              <a:rPr lang="vi-VN" sz="2800" b="0" dirty="0">
                <a:solidFill>
                  <a:srgbClr val="222222"/>
                </a:solidFill>
              </a:rPr>
              <a:t>I/2</a:t>
            </a:r>
            <a:r>
              <a:rPr lang="el-GR" sz="2800" b="0" dirty="0">
                <a:solidFill>
                  <a:srgbClr val="222222"/>
                </a:solidFill>
              </a:rPr>
              <a:t>π</a:t>
            </a:r>
            <a:r>
              <a:rPr lang="vi-VN" sz="2800" b="0" dirty="0">
                <a:solidFill>
                  <a:srgbClr val="222222"/>
                </a:solidFill>
              </a:rPr>
              <a:t>r unde,</a:t>
            </a:r>
          </a:p>
          <a:p>
            <a:r>
              <a:rPr lang="el-GR" sz="2800" b="0" dirty="0">
                <a:solidFill>
                  <a:srgbClr val="222222"/>
                </a:solidFill>
              </a:rPr>
              <a:t>μ-</a:t>
            </a:r>
            <a:r>
              <a:rPr lang="vi-VN" sz="2800" b="0" dirty="0">
                <a:solidFill>
                  <a:srgbClr val="222222"/>
                </a:solidFill>
              </a:rPr>
              <a:t>permeabilitate magnetică absolută; I-intensitatea curentului care străbate conductorul;</a:t>
            </a:r>
          </a:p>
          <a:p>
            <a:r>
              <a:rPr lang="vi-VN" sz="2800" b="0" dirty="0">
                <a:solidFill>
                  <a:srgbClr val="222222"/>
                </a:solidFill>
              </a:rPr>
              <a:t>Modulul vectorului inducție magnetică a câmpului magnetic creat în centrul unei spire circulare de rază r, parcursă de curent electric este:</a:t>
            </a:r>
          </a:p>
          <a:p>
            <a:r>
              <a:rPr lang="vi-VN" sz="2800" b="0" dirty="0">
                <a:solidFill>
                  <a:srgbClr val="222222"/>
                </a:solidFill>
              </a:rPr>
              <a:t>B=</a:t>
            </a:r>
            <a:r>
              <a:rPr lang="el-GR" sz="2800" b="0" dirty="0">
                <a:solidFill>
                  <a:srgbClr val="222222"/>
                </a:solidFill>
              </a:rPr>
              <a:t>μ</a:t>
            </a:r>
            <a:r>
              <a:rPr lang="vi-VN" sz="2800" b="0" dirty="0">
                <a:solidFill>
                  <a:srgbClr val="222222"/>
                </a:solidFill>
              </a:rPr>
              <a:t>I/2r</a:t>
            </a:r>
          </a:p>
          <a:p>
            <a:r>
              <a:rPr lang="vi-VN" sz="2800" b="0" dirty="0">
                <a:solidFill>
                  <a:srgbClr val="222222"/>
                </a:solidFill>
              </a:rPr>
              <a:t>B-inducția magnetică; {B}</a:t>
            </a:r>
            <a:r>
              <a:rPr lang="vi-VN" sz="2800" b="0" baseline="-25000" dirty="0">
                <a:solidFill>
                  <a:srgbClr val="222222"/>
                </a:solidFill>
              </a:rPr>
              <a:t>SI</a:t>
            </a:r>
            <a:r>
              <a:rPr lang="vi-VN" sz="2800" b="0" dirty="0">
                <a:solidFill>
                  <a:srgbClr val="222222"/>
                </a:solidFill>
              </a:rPr>
              <a:t>=1T (tesla);</a:t>
            </a:r>
          </a:p>
          <a:p>
            <a:endParaRPr lang="en-US" sz="2600" b="0" dirty="0">
              <a:solidFill>
                <a:srgbClr val="222222"/>
              </a:solidFill>
            </a:endParaRPr>
          </a:p>
          <a:p>
            <a:endParaRPr lang="vi-VN" b="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0" y="4191000"/>
            <a:ext cx="2190750" cy="2390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3840098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Efectul</a:t>
            </a:r>
            <a:r>
              <a:rPr lang="en-US" dirty="0" smtClean="0"/>
              <a:t> </a:t>
            </a:r>
            <a:r>
              <a:rPr lang="en-US" dirty="0" err="1" smtClean="0"/>
              <a:t>chimic</a:t>
            </a:r>
            <a:r>
              <a:rPr lang="en-US" dirty="0" smtClean="0"/>
              <a:t> al </a:t>
            </a:r>
            <a:r>
              <a:rPr lang="en-US" dirty="0" err="1" smtClean="0"/>
              <a:t>curentului</a:t>
            </a:r>
            <a:r>
              <a:rPr lang="en-US" dirty="0" smtClean="0"/>
              <a:t> electric</a:t>
            </a:r>
            <a:endParaRPr lang="en-US" dirty="0"/>
          </a:p>
        </p:txBody>
      </p:sp>
      <p:sp>
        <p:nvSpPr>
          <p:cNvPr id="3" name="Content Placeholder 2"/>
          <p:cNvSpPr>
            <a:spLocks noGrp="1"/>
          </p:cNvSpPr>
          <p:nvPr>
            <p:ph idx="1"/>
          </p:nvPr>
        </p:nvSpPr>
        <p:spPr>
          <a:xfrm>
            <a:off x="457200" y="1752600"/>
            <a:ext cx="7924800" cy="4373563"/>
          </a:xfrm>
        </p:spPr>
        <p:txBody>
          <a:bodyPr>
            <a:normAutofit fontScale="85000" lnSpcReduction="10000"/>
          </a:bodyPr>
          <a:lstStyle/>
          <a:p>
            <a:r>
              <a:rPr lang="vi-VN" b="0" dirty="0">
                <a:solidFill>
                  <a:srgbClr val="222222"/>
                </a:solidFill>
              </a:rPr>
              <a:t>Electroliza este procesul de orientare și separare a ionilor unui electrolit cu ajutorul curentului electric continuu.</a:t>
            </a:r>
          </a:p>
          <a:p>
            <a:r>
              <a:rPr lang="vi-VN" b="0" dirty="0">
                <a:solidFill>
                  <a:srgbClr val="222222"/>
                </a:solidFill>
              </a:rPr>
              <a:t>Electroliza unei soluții de clorură de cupru: în electrolit datorită disocierii sunt prezenți ioni de Cu2+ și ioni de 2Cl. După mai multe minute de funcționare cu totul capătă o culoare roșiatică și se degajă un miros înțepător.Catozii cântăresc mai mult decât inițial și dacă m1, m2, m3, m4 sunt masele finale ale acestora m1&lt;m2&lt;m3&lt;m4. Ionii de Cu2+ sunt atrași de catod care le cedează electroni, sunt neutralizați și se depun pe acesta.</a:t>
            </a:r>
          </a:p>
          <a:p>
            <a:r>
              <a:rPr lang="vi-VN" b="0" dirty="0">
                <a:solidFill>
                  <a:srgbClr val="222222"/>
                </a:solidFill>
              </a:rPr>
              <a:t>Ionii de 2Cl cedează electroni anodului; atomii neutri de clor, sub formă de molecule de gaz se dizolvă parțial în apă; este caracteristic mirosul înțepător.</a:t>
            </a:r>
          </a:p>
          <a:p>
            <a:r>
              <a:rPr lang="vi-VN" b="0" dirty="0">
                <a:solidFill>
                  <a:srgbClr val="222222"/>
                </a:solidFill>
              </a:rPr>
              <a:t>Neutralizarea electrică a ionilor este însoțită de reacții chimice specifice care transformă calitativ suprafața electrozilor.</a:t>
            </a:r>
          </a:p>
          <a:p>
            <a:r>
              <a:rPr lang="vi-VN" b="0" dirty="0">
                <a:solidFill>
                  <a:srgbClr val="222222"/>
                </a:solidFill>
              </a:rPr>
              <a:t>Reacțiile chimice de la electrozi duc la fenomenul de ionizare electrolitică a acestora. Comparând m3 și m4, deducem că masa de cupru depusă pe catod, m~t. Comparând m1, m2, m3, m4, deducem că m~I.</a:t>
            </a:r>
          </a:p>
          <a:p>
            <a:pPr lvl="0"/>
            <a:endParaRPr lang="en-US" dirty="0" smtClean="0">
              <a:solidFill>
                <a:srgbClr val="000000"/>
              </a:solidFill>
            </a:endParaRPr>
          </a:p>
        </p:txBody>
      </p:sp>
    </p:spTree>
    <p:extLst>
      <p:ext uri="{BB962C8B-B14F-4D97-AF65-F5344CB8AC3E}">
        <p14:creationId xmlns:p14="http://schemas.microsoft.com/office/powerpoint/2010/main" val="4086465681"/>
      </p:ext>
    </p:extLst>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ssential">
  <a:themeElements>
    <a:clrScheme name="Essentia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Essential">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sential">
      <a:fillStyleLst>
        <a:solidFill>
          <a:schemeClr val="phClr"/>
        </a:solidFill>
        <a:gradFill rotWithShape="1">
          <a:gsLst>
            <a:gs pos="0">
              <a:schemeClr val="phClr">
                <a:tint val="60000"/>
                <a:satMod val="250000"/>
              </a:schemeClr>
            </a:gs>
            <a:gs pos="35000">
              <a:schemeClr val="phClr">
                <a:tint val="47000"/>
                <a:satMod val="275000"/>
              </a:schemeClr>
            </a:gs>
            <a:gs pos="100000">
              <a:schemeClr val="phClr">
                <a:tint val="25000"/>
                <a:satMod val="300000"/>
              </a:schemeClr>
            </a:gs>
          </a:gsLst>
          <a:lin ang="16200000" scaled="1"/>
        </a:gradFill>
        <a:solidFill>
          <a:schemeClr val="phClr">
            <a:satMod val="110000"/>
          </a:schemeClr>
        </a:soli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41275" cap="flat" cmpd="sng" algn="ctr">
          <a:solidFill>
            <a:schemeClr val="phClr"/>
          </a:solidFill>
          <a:prstDash val="solid"/>
        </a:ln>
      </a:lnStyleLst>
      <a:effectStyleLst>
        <a:effectStyle>
          <a:effectLst/>
        </a:effectStyle>
        <a:effectStyle>
          <a:effectLst>
            <a:outerShdw blurRad="39999" dist="23000" algn="bl" rotWithShape="0">
              <a:srgbClr val="000000">
                <a:alpha val="40000"/>
              </a:srgbClr>
            </a:outerShdw>
          </a:effectLst>
        </a:effectStyle>
        <a:effectStyle>
          <a:effectLst>
            <a:outerShdw blurRad="38100" dist="19050" algn="bl" rotWithShape="0">
              <a:srgbClr val="000000">
                <a:alpha val="60000"/>
              </a:srgbClr>
            </a:outerShdw>
          </a:effectLst>
          <a:scene3d>
            <a:camera prst="orthographicFront">
              <a:rot lat="0" lon="0" rev="0"/>
            </a:camera>
            <a:lightRig rig="balanced" dir="l"/>
          </a:scene3d>
          <a:sp3d prstMaterial="plastic">
            <a:bevelT w="38100" h="31750"/>
          </a:sp3d>
        </a:effectStyle>
      </a:effectStyleLst>
      <a:bgFillStyleLst>
        <a:solidFill>
          <a:schemeClr val="phClr"/>
        </a:solidFill>
        <a:blipFill rotWithShape="1">
          <a:blip xmlns:r="http://schemas.openxmlformats.org/officeDocument/2006/relationships" r:embed="rId1">
            <a:duotone>
              <a:schemeClr val="phClr">
                <a:tint val="96000"/>
              </a:schemeClr>
              <a:schemeClr val="phClr">
                <a:shade val="94000"/>
              </a:schemeClr>
            </a:duotone>
          </a:blip>
          <a:tile tx="0" ty="0" sx="100000" sy="100000" flip="none" algn="tl"/>
        </a:blipFill>
        <a:gradFill rotWithShape="1">
          <a:gsLst>
            <a:gs pos="0">
              <a:schemeClr val="phClr">
                <a:tint val="84000"/>
                <a:satMod val="110000"/>
              </a:schemeClr>
            </a:gs>
            <a:gs pos="44000">
              <a:schemeClr val="phClr">
                <a:tint val="93000"/>
                <a:satMod val="115000"/>
              </a:schemeClr>
            </a:gs>
            <a:gs pos="100000">
              <a:schemeClr val="phClr">
                <a:tint val="100000"/>
                <a:shade val="59000"/>
                <a:satMod val="120000"/>
              </a:schemeClr>
            </a:gs>
          </a:gsLst>
          <a:path path="circle">
            <a:fillToRect l="40000" t="60000" r="60000" b="40000"/>
          </a:path>
        </a:gradFill>
      </a:bgFillStyleLst>
    </a:fmtScheme>
  </a:themeElements>
  <a:objectDefaults/>
  <a:extraClrSchemeLst/>
</a:theme>
</file>

<file path=ppt/theme/themeOverride1.xml><?xml version="1.0" encoding="utf-8"?>
<a:themeOverride xmlns:a="http://schemas.openxmlformats.org/drawingml/2006/main">
  <a:clrScheme name="Essentia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themeOverride>
</file>

<file path=ppt/theme/themeOverride2.xml><?xml version="1.0" encoding="utf-8"?>
<a:themeOverride xmlns:a="http://schemas.openxmlformats.org/drawingml/2006/main">
  <a:clrScheme name="Essentia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themeOverride>
</file>

<file path=ppt/theme/themeOverride3.xml><?xml version="1.0" encoding="utf-8"?>
<a:themeOverride xmlns:a="http://schemas.openxmlformats.org/drawingml/2006/main">
  <a:clrScheme name="Essentia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themeOverride>
</file>

<file path=ppt/theme/themeOverride4.xml><?xml version="1.0" encoding="utf-8"?>
<a:themeOverride xmlns:a="http://schemas.openxmlformats.org/drawingml/2006/main">
  <a:clrScheme name="Essentia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themeOverride>
</file>

<file path=docProps/app.xml><?xml version="1.0" encoding="utf-8"?>
<Properties xmlns="http://schemas.openxmlformats.org/officeDocument/2006/extended-properties" xmlns:vt="http://schemas.openxmlformats.org/officeDocument/2006/docPropsVTypes">
  <Template/>
  <TotalTime>77</TotalTime>
  <Words>428</Words>
  <Application>Microsoft Office PowerPoint</Application>
  <PresentationFormat>On-screen Show (4:3)</PresentationFormat>
  <Paragraphs>34</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Essential</vt:lpstr>
      <vt:lpstr>Efectele curentului</vt:lpstr>
      <vt:lpstr>Definitia efectelor electrice</vt:lpstr>
      <vt:lpstr>Efectul termic</vt:lpstr>
      <vt:lpstr>Efectul termic</vt:lpstr>
      <vt:lpstr>Aplicatii industriale</vt:lpstr>
      <vt:lpstr>Efectul magnetic</vt:lpstr>
      <vt:lpstr>Efectul chimic al curentului electric</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8</cp:revision>
  <dcterms:created xsi:type="dcterms:W3CDTF">2020-03-24T16:02:11Z</dcterms:created>
  <dcterms:modified xsi:type="dcterms:W3CDTF">2020-03-24T17:20:01Z</dcterms:modified>
</cp:coreProperties>
</file>