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5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</p:sldIdLst>
  <p:sldSz cx="9906000" cy="6858000" type="A4"/>
  <p:notesSz cx="9144000" cy="6858000"/>
  <p:defaultTextStyle>
    <a:defPPr>
      <a:defRPr lang="ro-RO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5" autoAdjust="0"/>
    <p:restoredTop sz="94723" autoAdjust="0"/>
  </p:normalViewPr>
  <p:slideViewPr>
    <p:cSldViewPr>
      <p:cViewPr varScale="1">
        <p:scale>
          <a:sx n="70" d="100"/>
          <a:sy n="70" d="100"/>
        </p:scale>
        <p:origin x="1218" y="8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-9525" y="-7938"/>
            <a:ext cx="9934575" cy="6873876"/>
            <a:chOff x="-8466" y="-8468"/>
            <a:chExt cx="9169804" cy="6874935"/>
          </a:xfrm>
        </p:grpSpPr>
        <p:cxnSp>
          <p:nvCxnSpPr>
            <p:cNvPr id="5" name="Straight Connector 4"/>
            <p:cNvCxnSpPr/>
            <p:nvPr/>
          </p:nvCxnSpPr>
          <p:spPr>
            <a:xfrm flipV="1">
              <a:off x="5130317" y="4175239"/>
              <a:ext cx="4023695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7042524" y="-529"/>
              <a:ext cx="121912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Freeform 6"/>
            <p:cNvSpPr/>
            <p:nvPr/>
          </p:nvSpPr>
          <p:spPr>
            <a:xfrm>
              <a:off x="6891600" y="-529"/>
              <a:ext cx="2269738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7"/>
            <p:cNvSpPr/>
            <p:nvPr/>
          </p:nvSpPr>
          <p:spPr>
            <a:xfrm>
              <a:off x="7205172" y="-8468"/>
              <a:ext cx="1948840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>
            <a:xfrm>
              <a:off x="6638103" y="3919613"/>
              <a:ext cx="2512978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7010288" y="-8468"/>
              <a:ext cx="2143724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8295350" y="-8468"/>
              <a:ext cx="858662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8077021" y="-8468"/>
              <a:ext cx="1066733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8060903" y="4894488"/>
              <a:ext cx="1093109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-8466" y="-8468"/>
              <a:ext cx="863058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grpSp>
        <p:nvGrpSpPr>
          <p:cNvPr id="15" name="Group 2"/>
          <p:cNvGrpSpPr>
            <a:grpSpLocks/>
          </p:cNvGrpSpPr>
          <p:nvPr userDrawn="1"/>
        </p:nvGrpSpPr>
        <p:grpSpPr bwMode="auto">
          <a:xfrm>
            <a:off x="0" y="-14288"/>
            <a:ext cx="9917113" cy="6884988"/>
            <a:chOff x="0" y="-9"/>
            <a:chExt cx="5767" cy="4337"/>
          </a:xfrm>
        </p:grpSpPr>
        <p:sp>
          <p:nvSpPr>
            <p:cNvPr id="16" name="Freeform 3"/>
            <p:cNvSpPr>
              <a:spLocks/>
            </p:cNvSpPr>
            <p:nvPr userDrawn="1"/>
          </p:nvSpPr>
          <p:spPr bwMode="hidden">
            <a:xfrm>
              <a:off x="1632" y="-5"/>
              <a:ext cx="1736" cy="4333"/>
            </a:xfrm>
            <a:custGeom>
              <a:avLst/>
              <a:gdLst>
                <a:gd name="T0" fmla="*/ 494 w 1737"/>
                <a:gd name="T1" fmla="*/ 4322 h 4320"/>
                <a:gd name="T2" fmla="*/ 1736 w 1737"/>
                <a:gd name="T3" fmla="*/ 4333 h 4320"/>
                <a:gd name="T4" fmla="*/ 524 w 1737"/>
                <a:gd name="T5" fmla="*/ 0 h 4320"/>
                <a:gd name="T6" fmla="*/ 0 w 1737"/>
                <a:gd name="T7" fmla="*/ 7 h 4320"/>
                <a:gd name="T8" fmla="*/ 494 w 1737"/>
                <a:gd name="T9" fmla="*/ 4322 h 43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37" h="4320">
                  <a:moveTo>
                    <a:pt x="494" y="4309"/>
                  </a:moveTo>
                  <a:lnTo>
                    <a:pt x="1737" y="4320"/>
                  </a:lnTo>
                  <a:lnTo>
                    <a:pt x="524" y="0"/>
                  </a:lnTo>
                  <a:lnTo>
                    <a:pt x="0" y="7"/>
                  </a:lnTo>
                  <a:lnTo>
                    <a:pt x="494" y="430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Freeform 4"/>
            <p:cNvSpPr>
              <a:spLocks/>
            </p:cNvSpPr>
            <p:nvPr userDrawn="1"/>
          </p:nvSpPr>
          <p:spPr bwMode="hidden">
            <a:xfrm>
              <a:off x="0" y="-7"/>
              <a:ext cx="1737" cy="4329"/>
            </a:xfrm>
            <a:custGeom>
              <a:avLst/>
              <a:gdLst>
                <a:gd name="T0" fmla="*/ 494 w 1737"/>
                <a:gd name="T1" fmla="*/ 4318 h 4320"/>
                <a:gd name="T2" fmla="*/ 1737 w 1737"/>
                <a:gd name="T3" fmla="*/ 4329 h 4320"/>
                <a:gd name="T4" fmla="*/ 524 w 1737"/>
                <a:gd name="T5" fmla="*/ 0 h 4320"/>
                <a:gd name="T6" fmla="*/ 0 w 1737"/>
                <a:gd name="T7" fmla="*/ 7 h 4320"/>
                <a:gd name="T8" fmla="*/ 494 w 1737"/>
                <a:gd name="T9" fmla="*/ 4318 h 43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37" h="4320">
                  <a:moveTo>
                    <a:pt x="494" y="4309"/>
                  </a:moveTo>
                  <a:lnTo>
                    <a:pt x="1737" y="4320"/>
                  </a:lnTo>
                  <a:lnTo>
                    <a:pt x="524" y="0"/>
                  </a:lnTo>
                  <a:lnTo>
                    <a:pt x="0" y="7"/>
                  </a:lnTo>
                  <a:lnTo>
                    <a:pt x="494" y="430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Freeform 5"/>
            <p:cNvSpPr>
              <a:spLocks/>
            </p:cNvSpPr>
            <p:nvPr userDrawn="1"/>
          </p:nvSpPr>
          <p:spPr bwMode="hidden">
            <a:xfrm>
              <a:off x="3744" y="-4"/>
              <a:ext cx="1737" cy="4330"/>
            </a:xfrm>
            <a:custGeom>
              <a:avLst/>
              <a:gdLst>
                <a:gd name="T0" fmla="*/ 493 w 1739"/>
                <a:gd name="T1" fmla="*/ 4325 h 4420"/>
                <a:gd name="T2" fmla="*/ 1737 w 1739"/>
                <a:gd name="T3" fmla="*/ 4330 h 4420"/>
                <a:gd name="T4" fmla="*/ 523 w 1739"/>
                <a:gd name="T5" fmla="*/ 0 h 4420"/>
                <a:gd name="T6" fmla="*/ 0 w 1739"/>
                <a:gd name="T7" fmla="*/ 7 h 4420"/>
                <a:gd name="T8" fmla="*/ 493 w 1739"/>
                <a:gd name="T9" fmla="*/ 4325 h 44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39" h="4420">
                  <a:moveTo>
                    <a:pt x="494" y="4415"/>
                  </a:moveTo>
                  <a:lnTo>
                    <a:pt x="1739" y="4420"/>
                  </a:lnTo>
                  <a:lnTo>
                    <a:pt x="524" y="0"/>
                  </a:lnTo>
                  <a:lnTo>
                    <a:pt x="0" y="7"/>
                  </a:lnTo>
                  <a:lnTo>
                    <a:pt x="494" y="4415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" name="Freeform 6"/>
            <p:cNvSpPr>
              <a:spLocks/>
            </p:cNvSpPr>
            <p:nvPr userDrawn="1"/>
          </p:nvSpPr>
          <p:spPr bwMode="hidden">
            <a:xfrm>
              <a:off x="1920" y="-9"/>
              <a:ext cx="2080" cy="4324"/>
            </a:xfrm>
            <a:custGeom>
              <a:avLst/>
              <a:gdLst>
                <a:gd name="T0" fmla="*/ 0 w 2080"/>
                <a:gd name="T1" fmla="*/ 7 h 4338"/>
                <a:gd name="T2" fmla="*/ 1870 w 2080"/>
                <a:gd name="T3" fmla="*/ 4324 h 4338"/>
                <a:gd name="T4" fmla="*/ 2080 w 2080"/>
                <a:gd name="T5" fmla="*/ 4324 h 4338"/>
                <a:gd name="T6" fmla="*/ 1033 w 2080"/>
                <a:gd name="T7" fmla="*/ 0 h 4338"/>
                <a:gd name="T8" fmla="*/ 0 w 2080"/>
                <a:gd name="T9" fmla="*/ 7 h 4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80" h="4338">
                  <a:moveTo>
                    <a:pt x="0" y="7"/>
                  </a:moveTo>
                  <a:lnTo>
                    <a:pt x="1870" y="4338"/>
                  </a:lnTo>
                  <a:lnTo>
                    <a:pt x="2080" y="4338"/>
                  </a:lnTo>
                  <a:lnTo>
                    <a:pt x="1033" y="0"/>
                  </a:lnTo>
                  <a:lnTo>
                    <a:pt x="0" y="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Freeform 7"/>
            <p:cNvSpPr>
              <a:spLocks/>
            </p:cNvSpPr>
            <p:nvPr userDrawn="1"/>
          </p:nvSpPr>
          <p:spPr bwMode="hidden">
            <a:xfrm>
              <a:off x="117" y="97"/>
              <a:ext cx="3502" cy="1536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21" name="Freeform 8"/>
            <p:cNvSpPr>
              <a:spLocks/>
            </p:cNvSpPr>
            <p:nvPr userDrawn="1"/>
          </p:nvSpPr>
          <p:spPr bwMode="hidden">
            <a:xfrm rot="2702961" flipH="1">
              <a:off x="810" y="766"/>
              <a:ext cx="2544" cy="1008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22" name="Freeform 9"/>
            <p:cNvSpPr>
              <a:spLocks/>
            </p:cNvSpPr>
            <p:nvPr userDrawn="1"/>
          </p:nvSpPr>
          <p:spPr bwMode="hidden">
            <a:xfrm>
              <a:off x="83" y="49"/>
              <a:ext cx="3504" cy="1536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23" name="Freeform 10"/>
            <p:cNvSpPr>
              <a:spLocks/>
            </p:cNvSpPr>
            <p:nvPr userDrawn="1"/>
          </p:nvSpPr>
          <p:spPr bwMode="hidden">
            <a:xfrm rot="-2895842">
              <a:off x="-984" y="1041"/>
              <a:ext cx="3504" cy="1536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24" name="Freeform 11"/>
            <p:cNvSpPr>
              <a:spLocks/>
            </p:cNvSpPr>
            <p:nvPr userDrawn="1"/>
          </p:nvSpPr>
          <p:spPr bwMode="hidden">
            <a:xfrm rot="-2305141">
              <a:off x="1331" y="913"/>
              <a:ext cx="3594" cy="1735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25" name="Freeform 12"/>
            <p:cNvSpPr>
              <a:spLocks/>
            </p:cNvSpPr>
            <p:nvPr userDrawn="1"/>
          </p:nvSpPr>
          <p:spPr bwMode="hidden">
            <a:xfrm rot="2084418" flipH="1">
              <a:off x="1859" y="865"/>
              <a:ext cx="3502" cy="1536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26" name="Freeform 13"/>
            <p:cNvSpPr>
              <a:spLocks/>
            </p:cNvSpPr>
            <p:nvPr userDrawn="1"/>
          </p:nvSpPr>
          <p:spPr bwMode="hidden">
            <a:xfrm>
              <a:off x="4250" y="-7"/>
              <a:ext cx="1087" cy="2285"/>
            </a:xfrm>
            <a:custGeom>
              <a:avLst/>
              <a:gdLst/>
              <a:ahLst/>
              <a:cxnLst>
                <a:cxn ang="0">
                  <a:pos x="0" y="2265"/>
                </a:cxn>
                <a:cxn ang="0">
                  <a:pos x="1030" y="0"/>
                </a:cxn>
                <a:cxn ang="0">
                  <a:pos x="1089" y="0"/>
                </a:cxn>
                <a:cxn ang="0">
                  <a:pos x="37" y="2285"/>
                </a:cxn>
                <a:cxn ang="0">
                  <a:pos x="0" y="2265"/>
                </a:cxn>
              </a:cxnLst>
              <a:rect l="0" t="0" r="r" b="b"/>
              <a:pathLst>
                <a:path w="1089" h="2285">
                  <a:moveTo>
                    <a:pt x="0" y="2265"/>
                  </a:moveTo>
                  <a:cubicBezTo>
                    <a:pt x="438" y="996"/>
                    <a:pt x="865" y="377"/>
                    <a:pt x="1030" y="0"/>
                  </a:cubicBezTo>
                  <a:cubicBezTo>
                    <a:pt x="1030" y="0"/>
                    <a:pt x="1059" y="0"/>
                    <a:pt x="1089" y="0"/>
                  </a:cubicBezTo>
                  <a:cubicBezTo>
                    <a:pt x="565" y="834"/>
                    <a:pt x="181" y="1853"/>
                    <a:pt x="37" y="2285"/>
                  </a:cubicBezTo>
                  <a:cubicBezTo>
                    <a:pt x="37" y="2285"/>
                    <a:pt x="0" y="2265"/>
                    <a:pt x="0" y="226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27" name="Rectangle 14"/>
            <p:cNvSpPr>
              <a:spLocks noChangeArrowheads="1"/>
            </p:cNvSpPr>
            <p:nvPr userDrawn="1"/>
          </p:nvSpPr>
          <p:spPr bwMode="invGray">
            <a:xfrm>
              <a:off x="0" y="2441"/>
              <a:ext cx="5760" cy="43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defRPr/>
              </a:pPr>
              <a:endParaRPr lang="en-US" altLang="en-US" smtClean="0"/>
            </a:p>
          </p:txBody>
        </p:sp>
        <p:sp>
          <p:nvSpPr>
            <p:cNvPr id="28" name="Freeform 15"/>
            <p:cNvSpPr>
              <a:spLocks/>
            </p:cNvSpPr>
            <p:nvPr userDrawn="1"/>
          </p:nvSpPr>
          <p:spPr bwMode="invGray">
            <a:xfrm>
              <a:off x="1632" y="2487"/>
              <a:ext cx="1736" cy="382"/>
            </a:xfrm>
            <a:custGeom>
              <a:avLst/>
              <a:gdLst>
                <a:gd name="T0" fmla="*/ 494 w 1737"/>
                <a:gd name="T1" fmla="*/ 381 h 4320"/>
                <a:gd name="T2" fmla="*/ 1736 w 1737"/>
                <a:gd name="T3" fmla="*/ 382 h 4320"/>
                <a:gd name="T4" fmla="*/ 524 w 1737"/>
                <a:gd name="T5" fmla="*/ 0 h 4320"/>
                <a:gd name="T6" fmla="*/ 0 w 1737"/>
                <a:gd name="T7" fmla="*/ 1 h 4320"/>
                <a:gd name="T8" fmla="*/ 494 w 1737"/>
                <a:gd name="T9" fmla="*/ 381 h 43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37" h="4320">
                  <a:moveTo>
                    <a:pt x="494" y="4309"/>
                  </a:moveTo>
                  <a:lnTo>
                    <a:pt x="1737" y="4320"/>
                  </a:lnTo>
                  <a:lnTo>
                    <a:pt x="524" y="0"/>
                  </a:lnTo>
                  <a:lnTo>
                    <a:pt x="0" y="7"/>
                  </a:lnTo>
                  <a:lnTo>
                    <a:pt x="494" y="430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" name="Freeform 16"/>
            <p:cNvSpPr>
              <a:spLocks/>
            </p:cNvSpPr>
            <p:nvPr userDrawn="1"/>
          </p:nvSpPr>
          <p:spPr bwMode="invGray">
            <a:xfrm>
              <a:off x="0" y="2487"/>
              <a:ext cx="1737" cy="381"/>
            </a:xfrm>
            <a:custGeom>
              <a:avLst/>
              <a:gdLst>
                <a:gd name="T0" fmla="*/ 494 w 1737"/>
                <a:gd name="T1" fmla="*/ 380 h 4320"/>
                <a:gd name="T2" fmla="*/ 1737 w 1737"/>
                <a:gd name="T3" fmla="*/ 381 h 4320"/>
                <a:gd name="T4" fmla="*/ 524 w 1737"/>
                <a:gd name="T5" fmla="*/ 0 h 4320"/>
                <a:gd name="T6" fmla="*/ 0 w 1737"/>
                <a:gd name="T7" fmla="*/ 1 h 4320"/>
                <a:gd name="T8" fmla="*/ 494 w 1737"/>
                <a:gd name="T9" fmla="*/ 380 h 43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37" h="4320">
                  <a:moveTo>
                    <a:pt x="494" y="4309"/>
                  </a:moveTo>
                  <a:lnTo>
                    <a:pt x="1737" y="4320"/>
                  </a:lnTo>
                  <a:lnTo>
                    <a:pt x="524" y="0"/>
                  </a:lnTo>
                  <a:lnTo>
                    <a:pt x="0" y="7"/>
                  </a:lnTo>
                  <a:lnTo>
                    <a:pt x="494" y="430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Freeform 17"/>
            <p:cNvSpPr>
              <a:spLocks/>
            </p:cNvSpPr>
            <p:nvPr userDrawn="1"/>
          </p:nvSpPr>
          <p:spPr bwMode="invGray">
            <a:xfrm>
              <a:off x="3744" y="2487"/>
              <a:ext cx="1737" cy="382"/>
            </a:xfrm>
            <a:custGeom>
              <a:avLst/>
              <a:gdLst>
                <a:gd name="T0" fmla="*/ 493 w 1739"/>
                <a:gd name="T1" fmla="*/ 382 h 4420"/>
                <a:gd name="T2" fmla="*/ 1737 w 1739"/>
                <a:gd name="T3" fmla="*/ 382 h 4420"/>
                <a:gd name="T4" fmla="*/ 523 w 1739"/>
                <a:gd name="T5" fmla="*/ 0 h 4420"/>
                <a:gd name="T6" fmla="*/ 0 w 1739"/>
                <a:gd name="T7" fmla="*/ 1 h 4420"/>
                <a:gd name="T8" fmla="*/ 493 w 1739"/>
                <a:gd name="T9" fmla="*/ 382 h 44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39" h="4420">
                  <a:moveTo>
                    <a:pt x="494" y="4415"/>
                  </a:moveTo>
                  <a:lnTo>
                    <a:pt x="1739" y="4420"/>
                  </a:lnTo>
                  <a:lnTo>
                    <a:pt x="524" y="0"/>
                  </a:lnTo>
                  <a:lnTo>
                    <a:pt x="0" y="7"/>
                  </a:lnTo>
                  <a:lnTo>
                    <a:pt x="494" y="4415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Freeform 18"/>
            <p:cNvSpPr>
              <a:spLocks/>
            </p:cNvSpPr>
            <p:nvPr userDrawn="1"/>
          </p:nvSpPr>
          <p:spPr bwMode="invGray">
            <a:xfrm>
              <a:off x="1920" y="2487"/>
              <a:ext cx="2080" cy="381"/>
            </a:xfrm>
            <a:custGeom>
              <a:avLst/>
              <a:gdLst>
                <a:gd name="T0" fmla="*/ 0 w 2080"/>
                <a:gd name="T1" fmla="*/ 1 h 4338"/>
                <a:gd name="T2" fmla="*/ 1870 w 2080"/>
                <a:gd name="T3" fmla="*/ 381 h 4338"/>
                <a:gd name="T4" fmla="*/ 2080 w 2080"/>
                <a:gd name="T5" fmla="*/ 381 h 4338"/>
                <a:gd name="T6" fmla="*/ 1033 w 2080"/>
                <a:gd name="T7" fmla="*/ 0 h 4338"/>
                <a:gd name="T8" fmla="*/ 0 w 2080"/>
                <a:gd name="T9" fmla="*/ 1 h 4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80" h="4338">
                  <a:moveTo>
                    <a:pt x="0" y="7"/>
                  </a:moveTo>
                  <a:lnTo>
                    <a:pt x="1870" y="4338"/>
                  </a:lnTo>
                  <a:lnTo>
                    <a:pt x="2080" y="4338"/>
                  </a:lnTo>
                  <a:lnTo>
                    <a:pt x="1033" y="0"/>
                  </a:lnTo>
                  <a:lnTo>
                    <a:pt x="0" y="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19"/>
            <p:cNvSpPr>
              <a:spLocks noChangeArrowheads="1"/>
            </p:cNvSpPr>
            <p:nvPr userDrawn="1"/>
          </p:nvSpPr>
          <p:spPr bwMode="invGray">
            <a:xfrm>
              <a:off x="7" y="2456"/>
              <a:ext cx="5760" cy="432"/>
            </a:xfrm>
            <a:prstGeom prst="rect">
              <a:avLst/>
            </a:pr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defRPr/>
              </a:pPr>
              <a:endParaRPr lang="en-US" altLang="en-US" smtClean="0"/>
            </a:p>
          </p:txBody>
        </p:sp>
        <p:sp>
          <p:nvSpPr>
            <p:cNvPr id="33" name="Freeform 20"/>
            <p:cNvSpPr>
              <a:spLocks/>
            </p:cNvSpPr>
            <p:nvPr userDrawn="1"/>
          </p:nvSpPr>
          <p:spPr bwMode="invGray">
            <a:xfrm>
              <a:off x="2583" y="2449"/>
              <a:ext cx="1036" cy="420"/>
            </a:xfrm>
            <a:custGeom>
              <a:avLst/>
              <a:gdLst/>
              <a:ahLst/>
              <a:cxnLst>
                <a:cxn ang="0">
                  <a:pos x="1027" y="0"/>
                </a:cxn>
                <a:cxn ang="0">
                  <a:pos x="0" y="417"/>
                </a:cxn>
                <a:cxn ang="0">
                  <a:pos x="24" y="420"/>
                </a:cxn>
                <a:cxn ang="0">
                  <a:pos x="1036" y="16"/>
                </a:cxn>
                <a:cxn ang="0">
                  <a:pos x="1027" y="0"/>
                </a:cxn>
              </a:cxnLst>
              <a:rect l="0" t="0" r="r" b="b"/>
              <a:pathLst>
                <a:path w="1036" h="420">
                  <a:moveTo>
                    <a:pt x="1027" y="0"/>
                  </a:moveTo>
                  <a:cubicBezTo>
                    <a:pt x="508" y="159"/>
                    <a:pt x="167" y="347"/>
                    <a:pt x="0" y="417"/>
                  </a:cubicBezTo>
                  <a:cubicBezTo>
                    <a:pt x="0" y="417"/>
                    <a:pt x="12" y="418"/>
                    <a:pt x="24" y="420"/>
                  </a:cubicBezTo>
                  <a:cubicBezTo>
                    <a:pt x="237" y="321"/>
                    <a:pt x="708" y="105"/>
                    <a:pt x="1036" y="16"/>
                  </a:cubicBezTo>
                  <a:cubicBezTo>
                    <a:pt x="1036" y="16"/>
                    <a:pt x="1027" y="0"/>
                    <a:pt x="1027" y="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34" name="Freeform 21"/>
            <p:cNvSpPr>
              <a:spLocks/>
            </p:cNvSpPr>
            <p:nvPr userDrawn="1"/>
          </p:nvSpPr>
          <p:spPr bwMode="invGray">
            <a:xfrm rot="18897039" flipH="1">
              <a:off x="1486" y="2417"/>
              <a:ext cx="1060" cy="480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35" name="Freeform 22"/>
            <p:cNvSpPr>
              <a:spLocks/>
            </p:cNvSpPr>
            <p:nvPr userDrawn="1"/>
          </p:nvSpPr>
          <p:spPr bwMode="invGray">
            <a:xfrm rot="18897039" flipH="1">
              <a:off x="766" y="2417"/>
              <a:ext cx="1060" cy="480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36" name="Freeform 23"/>
            <p:cNvSpPr>
              <a:spLocks/>
            </p:cNvSpPr>
            <p:nvPr userDrawn="1"/>
          </p:nvSpPr>
          <p:spPr bwMode="invGray">
            <a:xfrm rot="18897039" flipH="1">
              <a:off x="30" y="2385"/>
              <a:ext cx="1034" cy="487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37" name="Freeform 24"/>
            <p:cNvSpPr>
              <a:spLocks/>
            </p:cNvSpPr>
            <p:nvPr userDrawn="1"/>
          </p:nvSpPr>
          <p:spPr bwMode="invGray">
            <a:xfrm flipH="1" flipV="1">
              <a:off x="576" y="2441"/>
              <a:ext cx="3552" cy="432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38" name="Freeform 25"/>
            <p:cNvSpPr>
              <a:spLocks/>
            </p:cNvSpPr>
            <p:nvPr userDrawn="1"/>
          </p:nvSpPr>
          <p:spPr bwMode="invGray">
            <a:xfrm flipH="1" flipV="1">
              <a:off x="240" y="2441"/>
              <a:ext cx="1536" cy="432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39" name="Freeform 26"/>
            <p:cNvSpPr>
              <a:spLocks/>
            </p:cNvSpPr>
            <p:nvPr userDrawn="1"/>
          </p:nvSpPr>
          <p:spPr bwMode="invGray">
            <a:xfrm flipH="1" flipV="1">
              <a:off x="3036" y="2489"/>
              <a:ext cx="1332" cy="383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40" name="Freeform 27"/>
            <p:cNvSpPr>
              <a:spLocks/>
            </p:cNvSpPr>
            <p:nvPr userDrawn="1"/>
          </p:nvSpPr>
          <p:spPr bwMode="invGray">
            <a:xfrm flipH="1" flipV="1">
              <a:off x="3984" y="2441"/>
              <a:ext cx="1532" cy="432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41" name="Freeform 28"/>
            <p:cNvSpPr>
              <a:spLocks/>
            </p:cNvSpPr>
            <p:nvPr userDrawn="1"/>
          </p:nvSpPr>
          <p:spPr bwMode="invGray">
            <a:xfrm flipH="1" flipV="1">
              <a:off x="3456" y="2441"/>
              <a:ext cx="2301" cy="432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42" name="Rectangle 29"/>
            <p:cNvSpPr>
              <a:spLocks noChangeArrowheads="1"/>
            </p:cNvSpPr>
            <p:nvPr userDrawn="1"/>
          </p:nvSpPr>
          <p:spPr bwMode="invGray">
            <a:xfrm>
              <a:off x="0" y="2462"/>
              <a:ext cx="5760" cy="1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accent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43" name="Rectangle 30"/>
            <p:cNvSpPr>
              <a:spLocks noChangeArrowheads="1"/>
            </p:cNvSpPr>
            <p:nvPr userDrawn="1"/>
          </p:nvSpPr>
          <p:spPr bwMode="hidden">
            <a:xfrm>
              <a:off x="0" y="2880"/>
              <a:ext cx="5760" cy="57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defRPr/>
              </a:pPr>
              <a:endParaRPr lang="en-US" altLang="en-US" smtClean="0"/>
            </a:p>
          </p:txBody>
        </p:sp>
        <p:sp>
          <p:nvSpPr>
            <p:cNvPr id="44" name="Rectangle 31"/>
            <p:cNvSpPr>
              <a:spLocks noChangeArrowheads="1"/>
            </p:cNvSpPr>
            <p:nvPr userDrawn="1"/>
          </p:nvSpPr>
          <p:spPr bwMode="hidden">
            <a:xfrm>
              <a:off x="0" y="3408"/>
              <a:ext cx="5760" cy="9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defRPr/>
              </a:pPr>
              <a:endParaRPr lang="en-US" altLang="en-US" smtClean="0"/>
            </a:p>
          </p:txBody>
        </p:sp>
        <p:pic>
          <p:nvPicPr>
            <p:cNvPr id="45" name="Picture 32" descr="BTZBUL1A"/>
            <p:cNvPicPr>
              <a:picLocks noChangeAspect="1" noChangeArrowheads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6" y="1650"/>
              <a:ext cx="204" cy="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24812" y="2404534"/>
            <a:ext cx="631227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24812" y="4050835"/>
            <a:ext cx="631227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F4510-0B61-4CBA-976C-C48CA18E1E0C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1636226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14E62-6F14-447F-A9AC-62D1F82530F0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3149566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2700869"/>
            <a:ext cx="6876691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527448"/>
            <a:ext cx="6876691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FBDE0-BC7B-458A-8705-C16130FB34CC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2305634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609600"/>
            <a:ext cx="6876690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401" y="2160589"/>
            <a:ext cx="3345451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91637" y="2160590"/>
            <a:ext cx="3345453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47839-B733-450C-A3A1-A00E629963DC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1515829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609600"/>
            <a:ext cx="6876689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2160983"/>
            <a:ext cx="334822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399" y="2737247"/>
            <a:ext cx="3348228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88860" y="2160983"/>
            <a:ext cx="334822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88860" y="2737247"/>
            <a:ext cx="3348228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DE2E2-29B0-432F-946C-35E3AC420787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4251025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609600"/>
            <a:ext cx="6876690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2FFB8-2207-4EC2-AC70-E1BD78FEDDD1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3119571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5B4F7-ECD3-4944-AEAF-E3AF9D21D1A7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3660339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1498604"/>
            <a:ext cx="3022697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8882" y="514926"/>
            <a:ext cx="366820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0399" y="2777069"/>
            <a:ext cx="3022697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35374-D8BC-4B9C-BD20-40C62F9EA971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1755343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4800600"/>
            <a:ext cx="687669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60399" y="609600"/>
            <a:ext cx="6876690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0399" y="5367338"/>
            <a:ext cx="6876690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48F0E-8F0F-44DD-AF45-4B64E0BD2A67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1729619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609600"/>
            <a:ext cx="6876690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400" y="4470400"/>
            <a:ext cx="6876690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765FFA-E7A2-43E1-BF65-31E12148C918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932893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22288" y="790575"/>
            <a:ext cx="495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defRPr/>
            </a:pPr>
            <a:r>
              <a:rPr lang="en-US" altLang="en-US" sz="8000" smtClean="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310438" y="2886075"/>
            <a:ext cx="4953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defRPr/>
            </a:pPr>
            <a:r>
              <a:rPr lang="en-US" altLang="en-US" sz="8000" smtClean="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459" y="609600"/>
            <a:ext cx="6578197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92830" y="3632200"/>
            <a:ext cx="58714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470400"/>
            <a:ext cx="6876691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F8A34-2468-4624-8114-7960AB53FE84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39388348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1931988"/>
            <a:ext cx="6876691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527448"/>
            <a:ext cx="6876691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8A35BD-CB7A-4BD3-B7F1-E2A5920017BE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25248719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22288" y="790575"/>
            <a:ext cx="495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defRPr/>
            </a:pPr>
            <a:r>
              <a:rPr lang="en-US" altLang="en-US" sz="8000" smtClean="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310438" y="2886075"/>
            <a:ext cx="4953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defRPr/>
            </a:pPr>
            <a:r>
              <a:rPr lang="en-US" altLang="en-US" sz="8000" smtClean="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459" y="609600"/>
            <a:ext cx="6578197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60397" y="4013200"/>
            <a:ext cx="6876692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527448"/>
            <a:ext cx="6876691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43D46-34D5-4A06-9B8D-01C19AFF0622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10725956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169" y="609600"/>
            <a:ext cx="6869920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60397" y="4013200"/>
            <a:ext cx="6876692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527448"/>
            <a:ext cx="6876691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B0C326-08E2-452C-9FA0-1F71FD19B02F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39804737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DBD584-F001-456E-9C80-19498CB83A96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33185032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75421" y="609601"/>
            <a:ext cx="1060380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399" y="609601"/>
            <a:ext cx="5627945" cy="525145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6BE9E-4CED-49DA-8416-83FDBD9A3EF4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1200178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"/>
          <p:cNvGrpSpPr>
            <a:grpSpLocks/>
          </p:cNvGrpSpPr>
          <p:nvPr/>
        </p:nvGrpSpPr>
        <p:grpSpPr bwMode="auto">
          <a:xfrm>
            <a:off x="-9525" y="-7938"/>
            <a:ext cx="9934575" cy="6873876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90"/>
              <a:ext cx="45717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317" y="4175239"/>
              <a:ext cx="4023695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524" y="-529"/>
              <a:ext cx="121912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599" y="-529"/>
              <a:ext cx="2269739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72" y="-8468"/>
              <a:ext cx="1948840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103" y="3919613"/>
              <a:ext cx="2512978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288" y="-8468"/>
              <a:ext cx="2143724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350" y="-8468"/>
              <a:ext cx="858662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021" y="-8468"/>
              <a:ext cx="1066733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903" y="4894488"/>
              <a:ext cx="1093109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60400" y="609600"/>
            <a:ext cx="6877050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60400" y="2160588"/>
            <a:ext cx="6877050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56288" y="6042025"/>
            <a:ext cx="7397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0400" y="6042025"/>
            <a:ext cx="50085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81825" y="6042025"/>
            <a:ext cx="5556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A5F42FF2-6F1E-43BD-8463-84E8459D38D7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8" r:id="rId11"/>
    <p:sldLayoutId id="2147483763" r:id="rId12"/>
    <p:sldLayoutId id="2147483769" r:id="rId13"/>
    <p:sldLayoutId id="2147483764" r:id="rId14"/>
    <p:sldLayoutId id="2147483765" r:id="rId15"/>
    <p:sldLayoutId id="2147483766" r:id="rId16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25550" y="2405063"/>
            <a:ext cx="6311900" cy="1646237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o-RO" b="1" i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Acizi si  baze  </a:t>
            </a:r>
            <a:br>
              <a:rPr lang="ro-RO" b="1" i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</a:br>
            <a:r>
              <a:rPr lang="ro-RO" b="1" i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in teoria  protolitică</a:t>
            </a:r>
            <a:endParaRPr lang="en-US" b="1" i="1" dirty="0" smtClean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742950" y="738188"/>
            <a:ext cx="8420100" cy="535781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o-RO" b="1" i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        </a:t>
            </a:r>
            <a:r>
              <a:rPr lang="en-US" b="1" i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ACI</a:t>
            </a:r>
            <a:r>
              <a:rPr lang="ro-RO" b="1" i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ZII</a:t>
            </a:r>
            <a:r>
              <a:rPr lang="ro-RO" b="1" i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  </a:t>
            </a:r>
            <a:r>
              <a:rPr lang="ro-RO" sz="2400" b="1" i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sunt molecule  sau ioni, care  cedează unul  sau mai  mulţi  protoni  unei baze.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1066800" y="1828800"/>
            <a:ext cx="7485063" cy="447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o-RO" sz="1800" b="1"/>
              <a:t>  </a:t>
            </a:r>
            <a:r>
              <a:rPr lang="ro-RO" sz="1800" b="1">
                <a:solidFill>
                  <a:schemeClr val="tx2"/>
                </a:solidFill>
              </a:rPr>
              <a:t>HCl  +  H            O  	     H</a:t>
            </a:r>
            <a:r>
              <a:rPr lang="ro-RO" sz="1800" b="1" baseline="-25000">
                <a:solidFill>
                  <a:schemeClr val="tx2"/>
                </a:solidFill>
              </a:rPr>
              <a:t>3</a:t>
            </a:r>
            <a:r>
              <a:rPr lang="ro-RO" sz="1800" b="1">
                <a:solidFill>
                  <a:schemeClr val="tx2"/>
                </a:solidFill>
              </a:rPr>
              <a:t>O </a:t>
            </a:r>
            <a:r>
              <a:rPr lang="ro-RO" sz="1800" b="1" baseline="30000">
                <a:solidFill>
                  <a:schemeClr val="tx2"/>
                </a:solidFill>
              </a:rPr>
              <a:t>+    </a:t>
            </a:r>
            <a:r>
              <a:rPr lang="ro-RO" sz="1800" b="1">
                <a:solidFill>
                  <a:schemeClr val="tx2"/>
                </a:solidFill>
              </a:rPr>
              <a:t>+   Cl </a:t>
            </a:r>
            <a:r>
              <a:rPr lang="ro-RO" sz="1800" b="1" baseline="30000">
                <a:solidFill>
                  <a:schemeClr val="tx2"/>
                </a:solidFill>
              </a:rPr>
              <a:t>–</a:t>
            </a:r>
            <a:r>
              <a:rPr lang="ro-RO" sz="1800" b="1">
                <a:solidFill>
                  <a:schemeClr val="tx2"/>
                </a:solidFill>
              </a:rPr>
              <a:t> 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ro-RO" sz="1400" b="1">
                <a:solidFill>
                  <a:schemeClr val="tx2"/>
                </a:solidFill>
              </a:rPr>
              <a:t>ACID 	        BAZA             H	   ACID 	        BAZA 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ro-RO" sz="1400" b="1">
                <a:solidFill>
                  <a:schemeClr val="tx2"/>
                </a:solidFill>
              </a:rPr>
              <a:t>		                               CONJUGAT  CONJUGATA 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ro-RO" sz="1400" b="1">
                <a:solidFill>
                  <a:schemeClr val="tx2"/>
                </a:solidFill>
              </a:rPr>
              <a:t>			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ro-RO" sz="1800" b="1" u="sng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ACIZII  POLIBAZICI </a:t>
            </a:r>
            <a:r>
              <a:rPr lang="en-US" sz="1800" b="1" u="sng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o-RO" sz="1800" b="1" u="sng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IONIZEAZĂ  IN TREPTE 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ro-RO" sz="1600" b="1">
                <a:solidFill>
                  <a:schemeClr val="tx2"/>
                </a:solidFill>
              </a:rPr>
              <a:t>H</a:t>
            </a:r>
            <a:r>
              <a:rPr lang="ro-RO" sz="1600" b="1" baseline="-25000">
                <a:solidFill>
                  <a:schemeClr val="tx2"/>
                </a:solidFill>
              </a:rPr>
              <a:t>2</a:t>
            </a:r>
            <a:r>
              <a:rPr lang="ro-RO" sz="1600" b="1">
                <a:solidFill>
                  <a:schemeClr val="tx2"/>
                </a:solidFill>
              </a:rPr>
              <a:t>SO</a:t>
            </a:r>
            <a:r>
              <a:rPr lang="ro-RO" sz="1600" b="1" baseline="-25000">
                <a:solidFill>
                  <a:schemeClr val="tx2"/>
                </a:solidFill>
              </a:rPr>
              <a:t>4 </a:t>
            </a:r>
            <a:r>
              <a:rPr lang="ro-RO" sz="1600" b="1">
                <a:solidFill>
                  <a:schemeClr val="tx2"/>
                </a:solidFill>
              </a:rPr>
              <a:t>   + H</a:t>
            </a:r>
            <a:r>
              <a:rPr lang="ro-RO" sz="1600" b="1" baseline="-25000">
                <a:solidFill>
                  <a:schemeClr val="tx2"/>
                </a:solidFill>
              </a:rPr>
              <a:t>2</a:t>
            </a:r>
            <a:r>
              <a:rPr lang="ro-RO" sz="1600" b="1">
                <a:solidFill>
                  <a:schemeClr val="tx2"/>
                </a:solidFill>
              </a:rPr>
              <a:t>O </a:t>
            </a:r>
            <a:r>
              <a:rPr lang="en-US" sz="1600" b="1">
                <a:solidFill>
                  <a:schemeClr val="tx2"/>
                </a:solidFill>
              </a:rPr>
              <a:t>     </a:t>
            </a:r>
            <a:r>
              <a:rPr lang="en-US" sz="1600" b="1">
                <a:solidFill>
                  <a:schemeClr val="tx2"/>
                </a:solidFill>
                <a:cs typeface="Times New Roman" pitchFamily="18" charset="0"/>
              </a:rPr>
              <a:t>→</a:t>
            </a:r>
            <a:r>
              <a:rPr lang="ro-RO" sz="1600" b="1">
                <a:solidFill>
                  <a:schemeClr val="tx2"/>
                </a:solidFill>
              </a:rPr>
              <a:t>            HSO</a:t>
            </a:r>
            <a:r>
              <a:rPr lang="ro-RO" sz="1600" b="1" baseline="30000">
                <a:solidFill>
                  <a:schemeClr val="tx2"/>
                </a:solidFill>
              </a:rPr>
              <a:t>-</a:t>
            </a:r>
            <a:r>
              <a:rPr lang="ro-RO" sz="1600" b="1" baseline="-25000">
                <a:solidFill>
                  <a:schemeClr val="tx2"/>
                </a:solidFill>
              </a:rPr>
              <a:t>4</a:t>
            </a:r>
            <a:r>
              <a:rPr lang="ro-RO" sz="1600" b="1">
                <a:solidFill>
                  <a:schemeClr val="tx2"/>
                </a:solidFill>
              </a:rPr>
              <a:t>    +    H</a:t>
            </a:r>
            <a:r>
              <a:rPr lang="ro-RO" sz="1600" b="1" baseline="-25000">
                <a:solidFill>
                  <a:schemeClr val="tx2"/>
                </a:solidFill>
              </a:rPr>
              <a:t>3</a:t>
            </a:r>
            <a:r>
              <a:rPr lang="ro-RO" sz="1600" b="1" baseline="30000">
                <a:solidFill>
                  <a:schemeClr val="tx2"/>
                </a:solidFill>
              </a:rPr>
              <a:t>+</a:t>
            </a:r>
            <a:r>
              <a:rPr lang="ro-RO" sz="1600" b="1">
                <a:solidFill>
                  <a:schemeClr val="tx2"/>
                </a:solidFill>
              </a:rPr>
              <a:t>O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ro-RO" sz="1400" b="1">
                <a:solidFill>
                  <a:schemeClr val="tx2"/>
                </a:solidFill>
              </a:rPr>
              <a:t>        		ACID        BAZĂ          </a:t>
            </a:r>
            <a:r>
              <a:rPr lang="en-US" sz="1400" b="1">
                <a:solidFill>
                  <a:schemeClr val="tx2"/>
                </a:solidFill>
              </a:rPr>
              <a:t>         </a:t>
            </a:r>
            <a:r>
              <a:rPr lang="ro-RO" sz="1400" b="1">
                <a:solidFill>
                  <a:schemeClr val="tx2"/>
                </a:solidFill>
              </a:rPr>
              <a:t> BAZĂ 	           </a:t>
            </a:r>
            <a:r>
              <a:rPr lang="en-US" sz="1400" b="1">
                <a:solidFill>
                  <a:schemeClr val="tx2"/>
                </a:solidFill>
              </a:rPr>
              <a:t>   </a:t>
            </a:r>
            <a:r>
              <a:rPr lang="ro-RO" sz="1400" b="1">
                <a:solidFill>
                  <a:schemeClr val="tx2"/>
                </a:solidFill>
              </a:rPr>
              <a:t>ACID 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ro-RO" sz="1400" b="1">
                <a:solidFill>
                  <a:schemeClr val="tx2"/>
                </a:solidFill>
              </a:rPr>
              <a:t>		                                    </a:t>
            </a:r>
            <a:r>
              <a:rPr lang="en-US" sz="1400" b="1">
                <a:solidFill>
                  <a:schemeClr val="tx2"/>
                </a:solidFill>
              </a:rPr>
              <a:t>    </a:t>
            </a:r>
            <a:r>
              <a:rPr lang="ro-RO" sz="1400" b="1">
                <a:solidFill>
                  <a:schemeClr val="tx2"/>
                </a:solidFill>
              </a:rPr>
              <a:t>CONJUGATĂ           CONJUGAT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ro-RO" sz="1600" b="1">
                <a:solidFill>
                  <a:schemeClr val="tx2"/>
                </a:solidFill>
              </a:rPr>
              <a:t>     HSO</a:t>
            </a:r>
            <a:r>
              <a:rPr lang="ro-RO" sz="1600" b="1" baseline="30000">
                <a:solidFill>
                  <a:schemeClr val="tx2"/>
                </a:solidFill>
              </a:rPr>
              <a:t>-</a:t>
            </a:r>
            <a:r>
              <a:rPr lang="ro-RO" sz="1600" b="1" baseline="-25000">
                <a:solidFill>
                  <a:schemeClr val="tx2"/>
                </a:solidFill>
              </a:rPr>
              <a:t>4</a:t>
            </a:r>
            <a:r>
              <a:rPr lang="ro-RO" sz="1600" b="1">
                <a:solidFill>
                  <a:schemeClr val="tx2"/>
                </a:solidFill>
              </a:rPr>
              <a:t>    +     H</a:t>
            </a:r>
            <a:r>
              <a:rPr lang="ro-RO" sz="1600" b="1" baseline="-25000">
                <a:solidFill>
                  <a:schemeClr val="tx2"/>
                </a:solidFill>
              </a:rPr>
              <a:t>2</a:t>
            </a:r>
            <a:r>
              <a:rPr lang="ro-RO" sz="1600" b="1">
                <a:solidFill>
                  <a:schemeClr val="tx2"/>
                </a:solidFill>
              </a:rPr>
              <a:t>O      </a:t>
            </a:r>
            <a:r>
              <a:rPr lang="ro-RO" sz="1600" b="1">
                <a:solidFill>
                  <a:schemeClr val="tx2"/>
                </a:solidFill>
                <a:cs typeface="Times New Roman" pitchFamily="18" charset="0"/>
              </a:rPr>
              <a:t>→</a:t>
            </a:r>
            <a:r>
              <a:rPr lang="ro-RO" sz="1600" b="1">
                <a:solidFill>
                  <a:schemeClr val="tx2"/>
                </a:solidFill>
              </a:rPr>
              <a:t>               SO</a:t>
            </a:r>
            <a:r>
              <a:rPr lang="ro-RO" sz="1600" b="1" baseline="-25000">
                <a:solidFill>
                  <a:schemeClr val="tx2"/>
                </a:solidFill>
              </a:rPr>
              <a:t>4</a:t>
            </a:r>
            <a:r>
              <a:rPr lang="ro-RO" sz="1600" b="1">
                <a:solidFill>
                  <a:schemeClr val="tx2"/>
                </a:solidFill>
              </a:rPr>
              <a:t> </a:t>
            </a:r>
            <a:r>
              <a:rPr lang="ro-RO" sz="1600" b="1" baseline="30000">
                <a:solidFill>
                  <a:schemeClr val="tx2"/>
                </a:solidFill>
              </a:rPr>
              <a:t>2-        </a:t>
            </a:r>
            <a:r>
              <a:rPr lang="ro-RO" sz="1600" b="1">
                <a:solidFill>
                  <a:schemeClr val="tx2"/>
                </a:solidFill>
              </a:rPr>
              <a:t>+        H</a:t>
            </a:r>
            <a:r>
              <a:rPr lang="ro-RO" sz="1600" b="1" baseline="-25000">
                <a:solidFill>
                  <a:schemeClr val="tx2"/>
                </a:solidFill>
              </a:rPr>
              <a:t>3</a:t>
            </a:r>
            <a:r>
              <a:rPr lang="ro-RO" sz="1600" b="1" baseline="30000">
                <a:solidFill>
                  <a:schemeClr val="tx2"/>
                </a:solidFill>
              </a:rPr>
              <a:t>+</a:t>
            </a:r>
            <a:r>
              <a:rPr lang="ro-RO" sz="1600" b="1">
                <a:solidFill>
                  <a:schemeClr val="tx2"/>
                </a:solidFill>
              </a:rPr>
              <a:t>O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ro-RO" sz="1400" b="1">
                <a:solidFill>
                  <a:schemeClr val="tx2"/>
                </a:solidFill>
              </a:rPr>
              <a:t>    ACID             BAZĂ     	 BAZĂ 	           ACID 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ro-RO" sz="1400" b="1">
                <a:solidFill>
                  <a:schemeClr val="tx2"/>
                </a:solidFill>
              </a:rPr>
              <a:t>		               		   CONJUGATĂ        CONJUGAT</a:t>
            </a:r>
            <a:endParaRPr lang="ro-RO" sz="1600" b="1">
              <a:solidFill>
                <a:schemeClr val="tx2"/>
              </a:solidFill>
            </a:endParaRPr>
          </a:p>
          <a:p>
            <a:pPr eaLnBrk="1" hangingPunct="1">
              <a:spcBef>
                <a:spcPct val="50000"/>
              </a:spcBef>
              <a:defRPr/>
            </a:pPr>
            <a:endParaRPr lang="ro-RO" sz="1600" b="1">
              <a:solidFill>
                <a:schemeClr val="tx2"/>
              </a:solidFill>
            </a:endParaRPr>
          </a:p>
          <a:p>
            <a:pPr algn="ctr" eaLnBrk="1" hangingPunct="1">
              <a:spcBef>
                <a:spcPct val="50000"/>
              </a:spcBef>
              <a:defRPr/>
            </a:pPr>
            <a:endParaRPr lang="ro-RO" sz="1600" b="1">
              <a:solidFill>
                <a:schemeClr val="tx2"/>
              </a:solidFill>
            </a:endParaRPr>
          </a:p>
        </p:txBody>
      </p:sp>
      <p:sp>
        <p:nvSpPr>
          <p:cNvPr id="6148" name="Line 7"/>
          <p:cNvSpPr>
            <a:spLocks noChangeShapeType="1"/>
          </p:cNvSpPr>
          <p:nvPr/>
        </p:nvSpPr>
        <p:spPr bwMode="auto">
          <a:xfrm>
            <a:off x="3733800" y="2057400"/>
            <a:ext cx="439738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6149" name="Line 8"/>
          <p:cNvSpPr>
            <a:spLocks noChangeShapeType="1"/>
          </p:cNvSpPr>
          <p:nvPr/>
        </p:nvSpPr>
        <p:spPr bwMode="auto">
          <a:xfrm>
            <a:off x="4800600" y="1981200"/>
            <a:ext cx="6858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6150" name="Line 10"/>
          <p:cNvSpPr>
            <a:spLocks noChangeShapeType="1"/>
          </p:cNvSpPr>
          <p:nvPr/>
        </p:nvSpPr>
        <p:spPr bwMode="auto">
          <a:xfrm>
            <a:off x="4572000" y="2057400"/>
            <a:ext cx="330200" cy="15875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742950" y="279400"/>
            <a:ext cx="8420100" cy="18002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800" b="1" i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BAZELE </a:t>
            </a:r>
            <a:r>
              <a:rPr lang="ro-RO" sz="2800" b="1" i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sunt molecule  sau ioni care  acceptă </a:t>
            </a:r>
            <a:br>
              <a:rPr lang="ro-RO" sz="2800" b="1" i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</a:br>
            <a:r>
              <a:rPr lang="ro-RO" sz="2800" b="1" i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unul  sau mai mulţi  protoni  </a:t>
            </a:r>
            <a:br>
              <a:rPr lang="ro-RO" sz="2800" b="1" i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</a:br>
            <a:r>
              <a:rPr lang="ro-RO" sz="2800" b="1" i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de  la  un acid </a:t>
            </a:r>
            <a:br>
              <a:rPr lang="ro-RO" sz="2800" b="1" i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</a:br>
            <a:endParaRPr lang="ro-RO" sz="2800" b="1" i="1" smtClean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ro-RO" sz="1400" b="1" i="1" dirty="0" smtClean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gency FB" pitchFamily="34" charset="0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ro-RO" sz="1400" b="1" i="1" dirty="0" smtClean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gency FB" pitchFamily="34" charset="0"/>
            </a:endParaRPr>
          </a:p>
          <a:p>
            <a:pPr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o-RO" sz="20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      NH</a:t>
            </a:r>
            <a:r>
              <a:rPr lang="ro-RO" sz="2000" b="1" i="1" baseline="-25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3 </a:t>
            </a:r>
            <a:r>
              <a:rPr lang="ro-RO" sz="20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   + </a:t>
            </a:r>
            <a:r>
              <a:rPr lang="en-US" sz="20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  </a:t>
            </a:r>
            <a:r>
              <a:rPr lang="ro-RO" sz="2000" b="1" i="1" dirty="0" smtClean="0">
                <a:solidFill>
                  <a:schemeClr val="tx2"/>
                </a:solidFill>
                <a:latin typeface="Agency FB" pitchFamily="34" charset="0"/>
              </a:rPr>
              <a:t>H            O  	         </a:t>
            </a:r>
            <a:r>
              <a:rPr lang="en-US" sz="2000" b="1" i="1" dirty="0" smtClean="0">
                <a:solidFill>
                  <a:schemeClr val="tx2"/>
                </a:solidFill>
                <a:latin typeface="Agency FB" pitchFamily="34" charset="0"/>
              </a:rPr>
              <a:t>    </a:t>
            </a:r>
            <a:r>
              <a:rPr lang="ro-RO" sz="2000" b="1" i="1" dirty="0" smtClean="0">
                <a:solidFill>
                  <a:schemeClr val="tx2"/>
                </a:solidFill>
                <a:latin typeface="Agency FB" pitchFamily="34" charset="0"/>
              </a:rPr>
              <a:t> </a:t>
            </a:r>
            <a:r>
              <a:rPr lang="en-US" sz="2000" b="1" i="1" dirty="0" smtClean="0">
                <a:solidFill>
                  <a:schemeClr val="tx2"/>
                </a:solidFill>
                <a:latin typeface="Agency FB" pitchFamily="34" charset="0"/>
              </a:rPr>
              <a:t> </a:t>
            </a:r>
            <a:r>
              <a:rPr lang="ro-RO" sz="2000" b="1" i="1" dirty="0" smtClean="0">
                <a:solidFill>
                  <a:schemeClr val="tx2"/>
                </a:solidFill>
                <a:latin typeface="Agency FB" pitchFamily="34" charset="0"/>
              </a:rPr>
              <a:t>NH</a:t>
            </a:r>
            <a:r>
              <a:rPr lang="ro-RO" sz="2000" b="1" i="1" baseline="-25000" dirty="0" smtClean="0">
                <a:solidFill>
                  <a:schemeClr val="tx2"/>
                </a:solidFill>
                <a:latin typeface="Agency FB" pitchFamily="34" charset="0"/>
              </a:rPr>
              <a:t>4</a:t>
            </a:r>
            <a:r>
              <a:rPr lang="ro-RO" sz="2000" b="1" i="1" dirty="0" smtClean="0">
                <a:solidFill>
                  <a:schemeClr val="tx2"/>
                </a:solidFill>
                <a:latin typeface="Agency FB" pitchFamily="34" charset="0"/>
              </a:rPr>
              <a:t> </a:t>
            </a:r>
            <a:r>
              <a:rPr lang="ro-RO" sz="2000" b="1" i="1" baseline="30000" dirty="0" smtClean="0">
                <a:solidFill>
                  <a:schemeClr val="tx2"/>
                </a:solidFill>
                <a:latin typeface="Agency FB" pitchFamily="34" charset="0"/>
              </a:rPr>
              <a:t>+        </a:t>
            </a:r>
            <a:r>
              <a:rPr lang="ro-RO" sz="2000" b="1" i="1" dirty="0" smtClean="0">
                <a:solidFill>
                  <a:schemeClr val="tx2"/>
                </a:solidFill>
                <a:latin typeface="Agency FB" pitchFamily="34" charset="0"/>
              </a:rPr>
              <a:t>+     </a:t>
            </a:r>
            <a:r>
              <a:rPr lang="en-US" sz="2000" b="1" i="1" dirty="0" smtClean="0">
                <a:solidFill>
                  <a:schemeClr val="tx2"/>
                </a:solidFill>
                <a:latin typeface="Agency FB" pitchFamily="34" charset="0"/>
              </a:rPr>
              <a:t> </a:t>
            </a:r>
            <a:r>
              <a:rPr lang="ro-RO" sz="2000" b="1" i="1" dirty="0" smtClean="0">
                <a:solidFill>
                  <a:schemeClr val="tx2"/>
                </a:solidFill>
                <a:latin typeface="Agency FB" pitchFamily="34" charset="0"/>
              </a:rPr>
              <a:t>   HO </a:t>
            </a:r>
            <a:r>
              <a:rPr lang="ro-RO" sz="2000" b="1" i="1" baseline="30000" dirty="0" smtClean="0">
                <a:solidFill>
                  <a:schemeClr val="tx2"/>
                </a:solidFill>
                <a:latin typeface="Agency FB" pitchFamily="34" charset="0"/>
              </a:rPr>
              <a:t>–</a:t>
            </a:r>
            <a:r>
              <a:rPr lang="ro-RO" sz="2000" b="1" i="1" dirty="0" smtClean="0">
                <a:solidFill>
                  <a:schemeClr val="tx2"/>
                </a:solidFill>
                <a:latin typeface="Agency FB" pitchFamily="34" charset="0"/>
              </a:rPr>
              <a:t> </a:t>
            </a:r>
          </a:p>
          <a:p>
            <a:pPr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o-RO" sz="2000" b="1" i="1" dirty="0" smtClean="0">
                <a:solidFill>
                  <a:schemeClr val="tx2"/>
                </a:solidFill>
                <a:latin typeface="Agency FB" pitchFamily="34" charset="0"/>
              </a:rPr>
              <a:t>			            </a:t>
            </a:r>
          </a:p>
          <a:p>
            <a:pPr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o-RO" sz="2000" b="1" i="1" dirty="0" smtClean="0">
                <a:solidFill>
                  <a:schemeClr val="tx2"/>
                </a:solidFill>
                <a:latin typeface="Agency FB" pitchFamily="34" charset="0"/>
              </a:rPr>
              <a:t>H	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o-RO" sz="2000" b="1" i="1" dirty="0" smtClean="0">
                <a:solidFill>
                  <a:schemeClr val="tx2"/>
                </a:solidFill>
                <a:latin typeface="Agency FB" pitchFamily="34" charset="0"/>
              </a:rPr>
              <a:t>             		BAZĂ                  ACID 	      ACID 	            BAZĂ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ro-RO" sz="2000" b="1" i="1" dirty="0" smtClean="0">
              <a:solidFill>
                <a:schemeClr val="tx2"/>
              </a:solidFill>
              <a:latin typeface="Agency FB" pitchFamily="34" charset="0"/>
            </a:endParaRPr>
          </a:p>
          <a:p>
            <a:pPr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o-RO" sz="2000" b="1" i="1" dirty="0" smtClean="0">
                <a:solidFill>
                  <a:schemeClr val="tx2"/>
                </a:solidFill>
                <a:latin typeface="Agency FB" pitchFamily="34" charset="0"/>
              </a:rPr>
              <a:t>SUBSTANŢELE  CARE SE  COMPORTĂ  ATÂT CA ACIZI, CÂT  SI CA  BAZE  SE  NUMESC SUBSTANŢE  AMFOTERE SAU AMFOLIŢI </a:t>
            </a:r>
          </a:p>
        </p:txBody>
      </p:sp>
      <p:grpSp>
        <p:nvGrpSpPr>
          <p:cNvPr id="7172" name="Group 4"/>
          <p:cNvGrpSpPr>
            <a:grpSpLocks/>
          </p:cNvGrpSpPr>
          <p:nvPr/>
        </p:nvGrpSpPr>
        <p:grpSpPr bwMode="auto">
          <a:xfrm>
            <a:off x="2144713" y="2463800"/>
            <a:ext cx="914400" cy="228600"/>
            <a:chOff x="912" y="1296"/>
            <a:chExt cx="528" cy="96"/>
          </a:xfrm>
        </p:grpSpPr>
        <p:sp>
          <p:nvSpPr>
            <p:cNvPr id="7177" name="Line 5"/>
            <p:cNvSpPr>
              <a:spLocks noChangeShapeType="1"/>
            </p:cNvSpPr>
            <p:nvPr/>
          </p:nvSpPr>
          <p:spPr bwMode="auto">
            <a:xfrm>
              <a:off x="912" y="1296"/>
              <a:ext cx="528" cy="0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7178" name="Line 6"/>
            <p:cNvSpPr>
              <a:spLocks noChangeShapeType="1"/>
            </p:cNvSpPr>
            <p:nvPr/>
          </p:nvSpPr>
          <p:spPr bwMode="auto">
            <a:xfrm>
              <a:off x="912" y="1296"/>
              <a:ext cx="0" cy="96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7179" name="Line 7"/>
            <p:cNvSpPr>
              <a:spLocks noChangeShapeType="1"/>
            </p:cNvSpPr>
            <p:nvPr/>
          </p:nvSpPr>
          <p:spPr bwMode="auto">
            <a:xfrm>
              <a:off x="1440" y="1296"/>
              <a:ext cx="0" cy="96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7173" name="Line 8"/>
          <p:cNvSpPr>
            <a:spLocks noChangeShapeType="1"/>
          </p:cNvSpPr>
          <p:nvPr/>
        </p:nvSpPr>
        <p:spPr bwMode="auto">
          <a:xfrm>
            <a:off x="3059113" y="2997200"/>
            <a:ext cx="549275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7174" name="Line 9"/>
          <p:cNvSpPr>
            <a:spLocks noChangeShapeType="1"/>
          </p:cNvSpPr>
          <p:nvPr/>
        </p:nvSpPr>
        <p:spPr bwMode="auto">
          <a:xfrm>
            <a:off x="3794125" y="2997200"/>
            <a:ext cx="881063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7175" name="Line 10"/>
          <p:cNvSpPr>
            <a:spLocks noChangeShapeType="1"/>
          </p:cNvSpPr>
          <p:nvPr/>
        </p:nvSpPr>
        <p:spPr bwMode="auto">
          <a:xfrm flipH="1">
            <a:off x="3843338" y="3149600"/>
            <a:ext cx="881062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7176" name="Line 11"/>
          <p:cNvSpPr>
            <a:spLocks noChangeShapeType="1"/>
          </p:cNvSpPr>
          <p:nvPr/>
        </p:nvSpPr>
        <p:spPr bwMode="auto">
          <a:xfrm>
            <a:off x="3644900" y="3300413"/>
            <a:ext cx="220663" cy="263525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>
          <a:xfrm>
            <a:off x="439738" y="920750"/>
            <a:ext cx="9466262" cy="641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o-RO" sz="18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/>
            </a:r>
            <a:br>
              <a:rPr lang="ro-RO" sz="18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</a:br>
            <a:endParaRPr lang="ro-RO" sz="1800" b="1" smtClean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066800"/>
            <a:ext cx="8832850" cy="42672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o-RO" altLang="en-US" sz="2000" smtClean="0">
                <a:solidFill>
                  <a:schemeClr val="tx1"/>
                </a:solidFill>
              </a:rPr>
              <a:t>      </a:t>
            </a:r>
            <a:r>
              <a:rPr lang="ro-RO" altLang="en-US" sz="2400" b="1" smtClean="0">
                <a:solidFill>
                  <a:schemeClr val="tx1"/>
                </a:solidFill>
                <a:latin typeface="Agency FB" panose="020B0503020202020204" pitchFamily="34" charset="0"/>
              </a:rPr>
              <a:t>CLASIFICAREA  ACIZILOR  SI BAZELOR  DIN  PUNCT  DE VEDERE  PROTOLITIC </a:t>
            </a:r>
          </a:p>
          <a:p>
            <a:pPr eaLnBrk="1" hangingPunct="1">
              <a:buFontTx/>
              <a:buNone/>
            </a:pPr>
            <a:endParaRPr lang="ro-RO" altLang="en-US" sz="2400" b="1" smtClean="0">
              <a:solidFill>
                <a:schemeClr val="folHlink"/>
              </a:solidFill>
              <a:latin typeface="Agency FB" panose="020B0503020202020204" pitchFamily="34" charset="0"/>
            </a:endParaRPr>
          </a:p>
          <a:p>
            <a:pPr eaLnBrk="1" hangingPunct="1">
              <a:buFontTx/>
              <a:buNone/>
            </a:pPr>
            <a:endParaRPr lang="ro-RO" altLang="en-US" sz="2400" b="1" smtClean="0">
              <a:solidFill>
                <a:schemeClr val="folHlink"/>
              </a:solidFill>
              <a:latin typeface="Agency FB" panose="020B0503020202020204" pitchFamily="34" charset="0"/>
            </a:endParaRPr>
          </a:p>
          <a:p>
            <a:pPr eaLnBrk="1" hangingPunct="1">
              <a:buFontTx/>
              <a:buNone/>
            </a:pPr>
            <a:endParaRPr lang="ro-RO" altLang="en-US" smtClean="0">
              <a:solidFill>
                <a:srgbClr val="FFCC00"/>
              </a:solidFill>
            </a:endParaRPr>
          </a:p>
        </p:txBody>
      </p:sp>
      <p:graphicFrame>
        <p:nvGraphicFramePr>
          <p:cNvPr id="1116" name="Group 92"/>
          <p:cNvGraphicFramePr>
            <a:graphicFrameLocks noGrp="1"/>
          </p:cNvGraphicFramePr>
          <p:nvPr/>
        </p:nvGraphicFramePr>
        <p:xfrm>
          <a:off x="1524000" y="2438400"/>
          <a:ext cx="7358063" cy="3211513"/>
        </p:xfrm>
        <a:graphic>
          <a:graphicData uri="http://schemas.openxmlformats.org/drawingml/2006/table">
            <a:tbl>
              <a:tblPr/>
              <a:tblGrid>
                <a:gridCol w="1964013"/>
                <a:gridCol w="1798017"/>
                <a:gridCol w="1798017"/>
                <a:gridCol w="1798017"/>
              </a:tblGrid>
              <a:tr h="114302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gency FB" pitchFamily="34" charset="0"/>
                          <a:cs typeface="Times New Roman" pitchFamily="18" charset="0"/>
                        </a:rPr>
                        <a:t>ACIZ</a:t>
                      </a:r>
                      <a:r>
                        <a:rPr kumimoji="0" lang="ro-RO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gency FB" pitchFamily="34" charset="0"/>
                        </a:rPr>
                        <a:t>I</a:t>
                      </a:r>
                    </a:p>
                  </a:txBody>
                  <a:tcPr marL="91439" marR="91439"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gency FB" pitchFamily="34" charset="0"/>
                          <a:cs typeface="Times New Roman" pitchFamily="18" charset="0"/>
                        </a:rPr>
                        <a:t>BAZE</a:t>
                      </a:r>
                      <a:endParaRPr kumimoji="0" lang="ro-RO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endParaRPr kumimoji="0" lang="ro-RO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778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gency FB" pitchFamily="34" charset="0"/>
                          <a:cs typeface="Times New Roman" pitchFamily="18" charset="0"/>
                        </a:rPr>
                        <a:t>MONOBAZICI</a:t>
                      </a:r>
                      <a:r>
                        <a:rPr kumimoji="0" lang="ro-RO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o-RO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gency FB" pitchFamily="34" charset="0"/>
                          <a:cs typeface="Times New Roman" pitchFamily="18" charset="0"/>
                        </a:rPr>
                        <a:t>MONOPROTICI</a:t>
                      </a:r>
                    </a:p>
                  </a:txBody>
                  <a:tcPr marL="91439" marR="91439"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gency FB" pitchFamily="34" charset="0"/>
                          <a:cs typeface="Times New Roman" pitchFamily="18" charset="0"/>
                        </a:rPr>
                        <a:t>POLIBAZICI</a:t>
                      </a:r>
                      <a:endParaRPr kumimoji="0" lang="ro-RO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gency FB" pitchFamily="34" charset="0"/>
                          <a:cs typeface="Times New Roman" pitchFamily="18" charset="0"/>
                        </a:rPr>
                        <a:t>POLIPROTICI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gency FB" pitchFamily="34" charset="0"/>
                          <a:cs typeface="Times New Roman" pitchFamily="18" charset="0"/>
                        </a:rPr>
                        <a:t>MONOACIDE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gency FB" pitchFamily="34" charset="0"/>
                          <a:cs typeface="Times New Roman" pitchFamily="18" charset="0"/>
                        </a:rPr>
                        <a:t>POLIACIDE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endParaRPr kumimoji="0" lang="ro-RO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906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HCl,  HNO</a:t>
                      </a:r>
                      <a:r>
                        <a:rPr kumimoji="0" lang="ro-RO" sz="16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ro-RO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, HCN,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CH</a:t>
                      </a:r>
                      <a:r>
                        <a:rPr kumimoji="0" lang="ro-RO" sz="16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ro-RO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COOH</a:t>
                      </a:r>
                    </a:p>
                  </a:txBody>
                  <a:tcPr marL="91439" marR="91439"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H</a:t>
                      </a:r>
                      <a:r>
                        <a:rPr kumimoji="0" lang="ro-RO" sz="16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ro-RO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SO</a:t>
                      </a:r>
                      <a:r>
                        <a:rPr kumimoji="0" lang="ro-RO" sz="16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</a:t>
                      </a:r>
                      <a:r>
                        <a:rPr kumimoji="0" lang="ro-RO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, H</a:t>
                      </a:r>
                      <a:r>
                        <a:rPr kumimoji="0" lang="ro-RO" sz="16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ro-RO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S, H</a:t>
                      </a:r>
                      <a:r>
                        <a:rPr kumimoji="0" lang="ro-RO" sz="16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ro-RO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CO</a:t>
                      </a:r>
                      <a:r>
                        <a:rPr kumimoji="0" lang="ro-RO" sz="16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ro-RO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, H</a:t>
                      </a:r>
                      <a:r>
                        <a:rPr kumimoji="0" lang="ro-RO" sz="16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ro-RO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</a:t>
                      </a:r>
                      <a:r>
                        <a:rPr kumimoji="0" lang="ro-RO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NaOH, KOH, NH</a:t>
                      </a:r>
                      <a:r>
                        <a:rPr kumimoji="0" lang="ro-RO" sz="16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ro-RO" sz="16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Al(OH)</a:t>
                      </a:r>
                      <a:r>
                        <a:rPr kumimoji="0" lang="ro-RO" sz="1600" b="1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</a:t>
                      </a:r>
                      <a:endParaRPr kumimoji="0" lang="ro-RO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Ca(OH)</a:t>
                      </a:r>
                      <a:r>
                        <a:rPr kumimoji="0" lang="ro-RO" sz="1600" b="1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ro-RO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o-RO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endParaRPr kumimoji="0" lang="ro-RO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idx="1"/>
          </p:nvPr>
        </p:nvSpPr>
        <p:spPr>
          <a:xfrm>
            <a:off x="776288" y="1052513"/>
            <a:ext cx="8420100" cy="50292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o-RO" altLang="en-US" sz="2400" b="1" smtClean="0">
                <a:solidFill>
                  <a:schemeClr val="folHlink"/>
                </a:solidFill>
                <a:latin typeface="Agency FB" panose="020B0503020202020204" pitchFamily="34" charset="0"/>
              </a:rPr>
              <a:t>ELECTROLIŢII</a:t>
            </a:r>
            <a:r>
              <a:rPr lang="ro-RO" altLang="en-US" sz="2000" smtClean="0">
                <a:solidFill>
                  <a:schemeClr val="tx2"/>
                </a:solidFill>
              </a:rPr>
              <a:t> </a:t>
            </a:r>
            <a:r>
              <a:rPr lang="ro-RO" altLang="en-US" sz="2400" b="1" smtClean="0">
                <a:solidFill>
                  <a:schemeClr val="tx2"/>
                </a:solidFill>
                <a:latin typeface="Agency FB" panose="020B0503020202020204" pitchFamily="34" charset="0"/>
              </a:rPr>
              <a:t>sunt  soluţiile de  acizi  si baze  care</a:t>
            </a:r>
            <a:r>
              <a:rPr lang="en-US" altLang="en-US" sz="2400" b="1" smtClean="0">
                <a:solidFill>
                  <a:schemeClr val="tx2"/>
                </a:solidFill>
                <a:latin typeface="Agency FB" panose="020B0503020202020204" pitchFamily="34" charset="0"/>
              </a:rPr>
              <a:t> </a:t>
            </a:r>
            <a:r>
              <a:rPr lang="ro-RO" altLang="en-US" sz="2400" b="1" smtClean="0">
                <a:solidFill>
                  <a:schemeClr val="tx2"/>
                </a:solidFill>
                <a:latin typeface="Agency FB" panose="020B0503020202020204" pitchFamily="34" charset="0"/>
              </a:rPr>
              <a:t>conduc  curentul electric în soluţie</a:t>
            </a:r>
          </a:p>
          <a:p>
            <a:pPr eaLnBrk="1" hangingPunct="1">
              <a:buFontTx/>
              <a:buNone/>
            </a:pPr>
            <a:endParaRPr lang="ro-RO" altLang="en-US" sz="2400" smtClean="0">
              <a:solidFill>
                <a:schemeClr val="tx2"/>
              </a:solidFill>
            </a:endParaRPr>
          </a:p>
          <a:p>
            <a:pPr eaLnBrk="1" hangingPunct="1">
              <a:buFontTx/>
              <a:buNone/>
            </a:pPr>
            <a:r>
              <a:rPr lang="ro-RO" altLang="en-US" sz="1600" b="1" i="1" smtClean="0">
                <a:solidFill>
                  <a:schemeClr val="tx2"/>
                </a:solidFill>
              </a:rPr>
              <a:t>			    </a:t>
            </a:r>
            <a:r>
              <a:rPr lang="en-US" altLang="en-US" sz="1600" b="1" i="1" smtClean="0">
                <a:solidFill>
                  <a:schemeClr val="tx2"/>
                </a:solidFill>
              </a:rPr>
              <a:t>                </a:t>
            </a:r>
            <a:r>
              <a:rPr lang="ro-RO" altLang="en-US" sz="1600" b="1" i="1" u="sng" smtClean="0">
                <a:solidFill>
                  <a:schemeClr val="tx2"/>
                </a:solidFill>
              </a:rPr>
              <a:t>TARI</a:t>
            </a:r>
            <a:r>
              <a:rPr lang="ro-RO" altLang="en-US" sz="1600" b="1" i="1" smtClean="0">
                <a:solidFill>
                  <a:schemeClr val="tx2"/>
                </a:solidFill>
              </a:rPr>
              <a:t> – IONIZEAZĂ  TOTAL IN    SOLUŢIE  APOASĂ. </a:t>
            </a:r>
          </a:p>
          <a:p>
            <a:pPr eaLnBrk="1" hangingPunct="1">
              <a:buFontTx/>
              <a:buNone/>
            </a:pPr>
            <a:r>
              <a:rPr lang="ro-RO" altLang="en-US" sz="1600" b="1" i="1" smtClean="0">
                <a:solidFill>
                  <a:schemeClr val="tx2"/>
                </a:solidFill>
              </a:rPr>
              <a:t>			  </a:t>
            </a:r>
            <a:r>
              <a:rPr lang="en-US" altLang="en-US" sz="1600" b="1" i="1" smtClean="0">
                <a:solidFill>
                  <a:schemeClr val="tx2"/>
                </a:solidFill>
              </a:rPr>
              <a:t>                       </a:t>
            </a:r>
            <a:r>
              <a:rPr lang="ro-RO" altLang="en-US" sz="1600" b="1" i="1" smtClean="0">
                <a:solidFill>
                  <a:schemeClr val="tx2"/>
                </a:solidFill>
              </a:rPr>
              <a:t> EXEMPLE: </a:t>
            </a:r>
            <a:r>
              <a:rPr lang="ro-RO" altLang="en-US" sz="1600" b="1" i="1" smtClean="0">
                <a:solidFill>
                  <a:srgbClr val="FF0000"/>
                </a:solidFill>
                <a:cs typeface="Times New Roman" panose="02020603050405020304" pitchFamily="18" charset="0"/>
              </a:rPr>
              <a:t>H</a:t>
            </a:r>
            <a:r>
              <a:rPr lang="ro-RO" altLang="en-US" sz="1600" b="1" i="1" baseline="-30000" smtClean="0">
                <a:solidFill>
                  <a:srgbClr val="FF0000"/>
                </a:solidFill>
                <a:cs typeface="Times New Roman" panose="02020603050405020304" pitchFamily="18" charset="0"/>
              </a:rPr>
              <a:t>2</a:t>
            </a:r>
            <a:r>
              <a:rPr lang="ro-RO" altLang="en-US" sz="1600" b="1" i="1" smtClean="0">
                <a:solidFill>
                  <a:srgbClr val="FF0000"/>
                </a:solidFill>
                <a:cs typeface="Times New Roman" panose="02020603050405020304" pitchFamily="18" charset="0"/>
              </a:rPr>
              <a:t>SO</a:t>
            </a:r>
            <a:r>
              <a:rPr lang="ro-RO" altLang="en-US" sz="1600" b="1" i="1" baseline="-30000" smtClean="0">
                <a:solidFill>
                  <a:srgbClr val="FF0000"/>
                </a:solidFill>
                <a:cs typeface="Times New Roman" panose="02020603050405020304" pitchFamily="18" charset="0"/>
              </a:rPr>
              <a:t>4</a:t>
            </a:r>
            <a:r>
              <a:rPr lang="ro-RO" altLang="en-US" sz="1600" b="1" i="1" smtClean="0">
                <a:solidFill>
                  <a:srgbClr val="FF0000"/>
                </a:solidFill>
                <a:cs typeface="Times New Roman" panose="02020603050405020304" pitchFamily="18" charset="0"/>
              </a:rPr>
              <a:t>, HNO</a:t>
            </a:r>
            <a:r>
              <a:rPr lang="ro-RO" altLang="en-US" sz="1600" b="1" i="1" baseline="-30000" smtClean="0">
                <a:solidFill>
                  <a:srgbClr val="FF0000"/>
                </a:solidFill>
                <a:cs typeface="Times New Roman" panose="02020603050405020304" pitchFamily="18" charset="0"/>
              </a:rPr>
              <a:t>3</a:t>
            </a:r>
            <a:r>
              <a:rPr lang="ro-RO" altLang="en-US" sz="1600" b="1" i="1" smtClean="0">
                <a:solidFill>
                  <a:srgbClr val="FF0000"/>
                </a:solidFill>
                <a:cs typeface="Times New Roman" panose="02020603050405020304" pitchFamily="18" charset="0"/>
              </a:rPr>
              <a:t>, HCl, NaOH, </a:t>
            </a:r>
            <a:r>
              <a:rPr lang="ro-RO" altLang="en-US" sz="1600" b="1" i="1" smtClean="0">
                <a:solidFill>
                  <a:srgbClr val="FFCC00"/>
                </a:solidFill>
              </a:rPr>
              <a:t>			</a:t>
            </a:r>
          </a:p>
          <a:p>
            <a:pPr eaLnBrk="1" hangingPunct="1">
              <a:buFontTx/>
              <a:buNone/>
            </a:pPr>
            <a:r>
              <a:rPr lang="ro-RO" altLang="en-US" sz="1600" b="1" i="1" smtClean="0">
                <a:solidFill>
                  <a:schemeClr val="tx2"/>
                </a:solidFill>
              </a:rPr>
              <a:t>ELECTROLIŢI</a:t>
            </a:r>
            <a:endParaRPr lang="ro-RO" altLang="en-US" sz="1600" b="1" i="1" smtClean="0">
              <a:solidFill>
                <a:srgbClr val="FFCC00"/>
              </a:solidFill>
            </a:endParaRPr>
          </a:p>
          <a:p>
            <a:pPr eaLnBrk="1" hangingPunct="1">
              <a:buFontTx/>
              <a:buNone/>
            </a:pPr>
            <a:endParaRPr lang="ro-RO" altLang="en-US" sz="1600" b="1" i="1" smtClean="0">
              <a:solidFill>
                <a:srgbClr val="FFCC00"/>
              </a:solidFill>
            </a:endParaRPr>
          </a:p>
          <a:p>
            <a:pPr eaLnBrk="1" hangingPunct="1">
              <a:buFontTx/>
              <a:buNone/>
            </a:pPr>
            <a:endParaRPr lang="ro-RO" altLang="en-US" sz="1600" b="1" i="1" smtClean="0">
              <a:solidFill>
                <a:srgbClr val="FFCC00"/>
              </a:solidFill>
            </a:endParaRPr>
          </a:p>
          <a:p>
            <a:pPr eaLnBrk="1" hangingPunct="1">
              <a:buFontTx/>
              <a:buNone/>
            </a:pPr>
            <a:r>
              <a:rPr lang="ro-RO" altLang="en-US" sz="1600" b="1" i="1" smtClean="0">
                <a:solidFill>
                  <a:srgbClr val="FFCC00"/>
                </a:solidFill>
              </a:rPr>
              <a:t>	</a:t>
            </a:r>
          </a:p>
          <a:p>
            <a:pPr eaLnBrk="1" hangingPunct="1">
              <a:buFontTx/>
              <a:buNone/>
            </a:pPr>
            <a:r>
              <a:rPr lang="ro-RO" altLang="en-US" sz="1600" b="1" i="1" smtClean="0">
                <a:solidFill>
                  <a:srgbClr val="FFCC00"/>
                </a:solidFill>
              </a:rPr>
              <a:t>			   </a:t>
            </a:r>
            <a:r>
              <a:rPr lang="en-US" altLang="en-US" sz="1600" b="1" i="1" smtClean="0">
                <a:solidFill>
                  <a:srgbClr val="FFCC00"/>
                </a:solidFill>
              </a:rPr>
              <a:t>                   </a:t>
            </a:r>
            <a:r>
              <a:rPr lang="ro-RO" altLang="en-US" sz="1600" b="1" i="1" smtClean="0">
                <a:solidFill>
                  <a:srgbClr val="FFCC00"/>
                </a:solidFill>
              </a:rPr>
              <a:t> </a:t>
            </a:r>
            <a:r>
              <a:rPr lang="ro-RO" altLang="en-US" sz="1600" b="1" i="1" u="sng" smtClean="0">
                <a:solidFill>
                  <a:schemeClr val="tx1"/>
                </a:solidFill>
              </a:rPr>
              <a:t>SLABI </a:t>
            </a:r>
            <a:r>
              <a:rPr lang="ro-RO" altLang="en-US" sz="1600" b="1" i="1" smtClean="0">
                <a:solidFill>
                  <a:schemeClr val="tx1"/>
                </a:solidFill>
              </a:rPr>
              <a:t>– IONIZEAZĂ PARŢIAL IN  SOLUŢIE APOASĂ.</a:t>
            </a:r>
          </a:p>
          <a:p>
            <a:pPr eaLnBrk="1" hangingPunct="1">
              <a:buFontTx/>
              <a:buNone/>
            </a:pPr>
            <a:r>
              <a:rPr lang="ro-RO" altLang="en-US" sz="1600" b="1" i="1" smtClean="0">
                <a:solidFill>
                  <a:srgbClr val="FFCC00"/>
                </a:solidFill>
              </a:rPr>
              <a:t>			</a:t>
            </a:r>
            <a:r>
              <a:rPr lang="en-US" altLang="en-US" sz="1600" b="1" i="1" smtClean="0">
                <a:solidFill>
                  <a:srgbClr val="FFCC00"/>
                </a:solidFill>
              </a:rPr>
              <a:t>            </a:t>
            </a:r>
            <a:r>
              <a:rPr lang="ro-RO" altLang="en-US" sz="1600" b="1" i="1" smtClean="0">
                <a:solidFill>
                  <a:srgbClr val="FFCC00"/>
                </a:solidFill>
              </a:rPr>
              <a:t>    </a:t>
            </a:r>
            <a:r>
              <a:rPr lang="ro-RO" altLang="en-US" sz="1600" b="1" i="1" smtClean="0">
                <a:solidFill>
                  <a:schemeClr val="tx1"/>
                </a:solidFill>
              </a:rPr>
              <a:t>EXEMPLE: </a:t>
            </a:r>
            <a:r>
              <a:rPr lang="ro-RO" altLang="en-US" b="1" smtClean="0">
                <a:solidFill>
                  <a:srgbClr val="0070C0"/>
                </a:solidFill>
                <a:cs typeface="Times New Roman" panose="02020603050405020304" pitchFamily="18" charset="0"/>
              </a:rPr>
              <a:t>CH</a:t>
            </a:r>
            <a:r>
              <a:rPr lang="ro-RO" altLang="en-US" b="1" baseline="-30000" smtClean="0">
                <a:solidFill>
                  <a:srgbClr val="0070C0"/>
                </a:solidFill>
                <a:cs typeface="Times New Roman" panose="02020603050405020304" pitchFamily="18" charset="0"/>
              </a:rPr>
              <a:t>3</a:t>
            </a:r>
            <a:r>
              <a:rPr lang="ro-RO" altLang="en-US" b="1" smtClean="0">
                <a:solidFill>
                  <a:srgbClr val="0070C0"/>
                </a:solidFill>
                <a:cs typeface="Times New Roman" panose="02020603050405020304" pitchFamily="18" charset="0"/>
              </a:rPr>
              <a:t>COOH</a:t>
            </a:r>
            <a:r>
              <a:rPr lang="ro-RO" altLang="en-US" b="1" smtClean="0">
                <a:solidFill>
                  <a:srgbClr val="0070C0"/>
                </a:solidFill>
              </a:rPr>
              <a:t>, </a:t>
            </a:r>
            <a:r>
              <a:rPr lang="ro-RO" altLang="en-US" sz="1600" b="1" i="1" smtClean="0">
                <a:solidFill>
                  <a:srgbClr val="0070C0"/>
                </a:solidFill>
              </a:rPr>
              <a:t> </a:t>
            </a:r>
            <a:r>
              <a:rPr lang="ro-RO" altLang="en-US" b="1" smtClean="0">
                <a:solidFill>
                  <a:srgbClr val="0070C0"/>
                </a:solidFill>
                <a:cs typeface="Times New Roman" panose="02020603050405020304" pitchFamily="18" charset="0"/>
              </a:rPr>
              <a:t>H</a:t>
            </a:r>
            <a:r>
              <a:rPr lang="ro-RO" altLang="en-US" b="1" baseline="-30000" smtClean="0">
                <a:solidFill>
                  <a:srgbClr val="0070C0"/>
                </a:solidFill>
                <a:cs typeface="Times New Roman" panose="02020603050405020304" pitchFamily="18" charset="0"/>
              </a:rPr>
              <a:t>2</a:t>
            </a:r>
            <a:r>
              <a:rPr lang="ro-RO" altLang="en-US" b="1" smtClean="0">
                <a:solidFill>
                  <a:srgbClr val="0070C0"/>
                </a:solidFill>
                <a:cs typeface="Times New Roman" panose="02020603050405020304" pitchFamily="18" charset="0"/>
              </a:rPr>
              <a:t>CO</a:t>
            </a:r>
            <a:r>
              <a:rPr lang="ro-RO" altLang="en-US" b="1" baseline="-30000" smtClean="0">
                <a:solidFill>
                  <a:srgbClr val="0070C0"/>
                </a:solidFill>
                <a:cs typeface="Times New Roman" panose="02020603050405020304" pitchFamily="18" charset="0"/>
              </a:rPr>
              <a:t>3</a:t>
            </a:r>
            <a:r>
              <a:rPr lang="ro-RO" altLang="en-US" b="1" smtClean="0">
                <a:solidFill>
                  <a:srgbClr val="0070C0"/>
                </a:solidFill>
                <a:cs typeface="Times New Roman" panose="02020603050405020304" pitchFamily="18" charset="0"/>
              </a:rPr>
              <a:t>, HNO</a:t>
            </a:r>
            <a:r>
              <a:rPr lang="ro-RO" altLang="en-US" b="1" baseline="-30000" smtClean="0">
                <a:solidFill>
                  <a:srgbClr val="0070C0"/>
                </a:solidFill>
                <a:cs typeface="Times New Roman" panose="02020603050405020304" pitchFamily="18" charset="0"/>
              </a:rPr>
              <a:t>2</a:t>
            </a:r>
            <a:r>
              <a:rPr lang="ro-RO" altLang="en-US" b="1" smtClean="0">
                <a:solidFill>
                  <a:srgbClr val="0070C0"/>
                </a:solidFill>
                <a:cs typeface="Times New Roman" panose="02020603050405020304" pitchFamily="18" charset="0"/>
              </a:rPr>
              <a:t>, H</a:t>
            </a:r>
            <a:r>
              <a:rPr lang="ro-RO" altLang="en-US" b="1" baseline="-30000" smtClean="0">
                <a:solidFill>
                  <a:srgbClr val="0070C0"/>
                </a:solidFill>
                <a:cs typeface="Times New Roman" panose="02020603050405020304" pitchFamily="18" charset="0"/>
              </a:rPr>
              <a:t>2</a:t>
            </a:r>
            <a:r>
              <a:rPr lang="ro-RO" altLang="en-US" b="1" smtClean="0">
                <a:solidFill>
                  <a:srgbClr val="0070C0"/>
                </a:solidFill>
                <a:cs typeface="Times New Roman" panose="02020603050405020304" pitchFamily="18" charset="0"/>
              </a:rPr>
              <a:t>SO</a:t>
            </a:r>
            <a:r>
              <a:rPr lang="ro-RO" altLang="en-US" b="1" baseline="-30000" smtClean="0">
                <a:solidFill>
                  <a:srgbClr val="0070C0"/>
                </a:solidFill>
              </a:rPr>
              <a:t>3</a:t>
            </a:r>
            <a:r>
              <a:rPr lang="ro-RO" altLang="en-US" b="1" smtClean="0">
                <a:solidFill>
                  <a:srgbClr val="0070C0"/>
                </a:solidFill>
                <a:cs typeface="Times New Roman" panose="02020603050405020304" pitchFamily="18" charset="0"/>
              </a:rPr>
              <a:t>, H</a:t>
            </a:r>
            <a:r>
              <a:rPr lang="ro-RO" altLang="en-US" b="1" baseline="-30000" smtClean="0">
                <a:solidFill>
                  <a:srgbClr val="0070C0"/>
                </a:solidFill>
                <a:cs typeface="Times New Roman" panose="02020603050405020304" pitchFamily="18" charset="0"/>
              </a:rPr>
              <a:t>2</a:t>
            </a:r>
            <a:r>
              <a:rPr lang="ro-RO" altLang="en-US" b="1" smtClean="0">
                <a:solidFill>
                  <a:srgbClr val="0070C0"/>
                </a:solidFill>
                <a:cs typeface="Times New Roman" panose="02020603050405020304" pitchFamily="18" charset="0"/>
              </a:rPr>
              <a:t>S</a:t>
            </a:r>
            <a:r>
              <a:rPr lang="ro-RO" altLang="en-US" b="1" smtClean="0">
                <a:solidFill>
                  <a:srgbClr val="0070C0"/>
                </a:solidFill>
              </a:rPr>
              <a:t>, </a:t>
            </a:r>
            <a:r>
              <a:rPr lang="ro-RO" altLang="en-US" b="1" smtClean="0">
                <a:solidFill>
                  <a:srgbClr val="0070C0"/>
                </a:solidFill>
                <a:cs typeface="Times New Roman" panose="02020603050405020304" pitchFamily="18" charset="0"/>
              </a:rPr>
              <a:t> NH</a:t>
            </a:r>
            <a:r>
              <a:rPr lang="ro-RO" altLang="en-US" b="1" baseline="-30000" smtClean="0">
                <a:solidFill>
                  <a:srgbClr val="0070C0"/>
                </a:solidFill>
              </a:rPr>
              <a:t>4</a:t>
            </a:r>
            <a:r>
              <a:rPr lang="ro-RO" altLang="en-US" b="1" smtClean="0">
                <a:solidFill>
                  <a:srgbClr val="0070C0"/>
                </a:solidFill>
              </a:rPr>
              <a:t>OH</a:t>
            </a:r>
            <a:r>
              <a:rPr lang="ro-RO" altLang="en-US" b="1" smtClean="0">
                <a:solidFill>
                  <a:srgbClr val="0070C0"/>
                </a:solidFill>
                <a:cs typeface="Times New Roman" panose="02020603050405020304" pitchFamily="18" charset="0"/>
              </a:rPr>
              <a:t>, </a:t>
            </a:r>
            <a:r>
              <a:rPr lang="ro-RO" altLang="en-US" b="1" smtClean="0">
                <a:solidFill>
                  <a:srgbClr val="0070C0"/>
                </a:solidFill>
              </a:rPr>
              <a:t>         </a:t>
            </a:r>
          </a:p>
          <a:p>
            <a:pPr eaLnBrk="1" hangingPunct="1">
              <a:buFontTx/>
              <a:buNone/>
            </a:pPr>
            <a:endParaRPr lang="ro-RO" altLang="en-US" sz="1600" b="1" i="1" smtClean="0">
              <a:solidFill>
                <a:srgbClr val="FFCC00"/>
              </a:solidFill>
            </a:endParaRPr>
          </a:p>
        </p:txBody>
      </p:sp>
      <p:grpSp>
        <p:nvGrpSpPr>
          <p:cNvPr id="9219" name="Group 8"/>
          <p:cNvGrpSpPr>
            <a:grpSpLocks/>
          </p:cNvGrpSpPr>
          <p:nvPr/>
        </p:nvGrpSpPr>
        <p:grpSpPr bwMode="auto">
          <a:xfrm>
            <a:off x="2216150" y="2636838"/>
            <a:ext cx="609600" cy="2057400"/>
            <a:chOff x="1248" y="2784"/>
            <a:chExt cx="336" cy="1392"/>
          </a:xfrm>
        </p:grpSpPr>
        <p:sp>
          <p:nvSpPr>
            <p:cNvPr id="9220" name="Line 5"/>
            <p:cNvSpPr>
              <a:spLocks noChangeShapeType="1"/>
            </p:cNvSpPr>
            <p:nvPr/>
          </p:nvSpPr>
          <p:spPr bwMode="auto">
            <a:xfrm>
              <a:off x="1248" y="2784"/>
              <a:ext cx="336" cy="0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9221" name="Line 6"/>
            <p:cNvSpPr>
              <a:spLocks noChangeShapeType="1"/>
            </p:cNvSpPr>
            <p:nvPr/>
          </p:nvSpPr>
          <p:spPr bwMode="auto">
            <a:xfrm>
              <a:off x="1248" y="2784"/>
              <a:ext cx="0" cy="1392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9222" name="Line 7"/>
            <p:cNvSpPr>
              <a:spLocks noChangeShapeType="1"/>
            </p:cNvSpPr>
            <p:nvPr/>
          </p:nvSpPr>
          <p:spPr bwMode="auto">
            <a:xfrm>
              <a:off x="1248" y="4176"/>
              <a:ext cx="336" cy="0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776288" y="692150"/>
            <a:ext cx="8420100" cy="5410200"/>
          </a:xfrm>
        </p:spPr>
        <p:txBody>
          <a:bodyPr rtlCol="0">
            <a:normAutofit fontScale="77500" lnSpcReduction="20000"/>
          </a:bodyPr>
          <a:lstStyle/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o-RO" sz="2400" b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IONIZAREA  APEI</a:t>
            </a:r>
            <a:r>
              <a:rPr lang="ro-RO" dirty="0" smtClean="0">
                <a:solidFill>
                  <a:schemeClr val="tx2"/>
                </a:solidFill>
              </a:rPr>
              <a:t> </a:t>
            </a:r>
          </a:p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o-RO" dirty="0" smtClean="0">
                <a:solidFill>
                  <a:schemeClr val="tx2"/>
                </a:solidFill>
              </a:rPr>
              <a:t>APA ESTE  UN  COMPUS  MOLECULAR  AMFOTER </a:t>
            </a:r>
          </a:p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ro-RO" dirty="0" smtClean="0">
              <a:solidFill>
                <a:schemeClr val="tx2"/>
              </a:solidFill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o-RO" dirty="0" smtClean="0">
                <a:solidFill>
                  <a:schemeClr val="tx2"/>
                </a:solidFill>
              </a:rPr>
              <a:t>  </a:t>
            </a:r>
            <a:r>
              <a:rPr lang="ro-RO" b="1" dirty="0" smtClean="0">
                <a:solidFill>
                  <a:schemeClr val="tx2"/>
                </a:solidFill>
              </a:rPr>
              <a:t>H		                	                       </a:t>
            </a:r>
            <a:r>
              <a:rPr lang="en-US" b="1" dirty="0" smtClean="0">
                <a:solidFill>
                  <a:schemeClr val="tx2"/>
                </a:solidFill>
              </a:rPr>
              <a:t>                         </a:t>
            </a:r>
            <a:r>
              <a:rPr lang="ro-RO" b="1" dirty="0" smtClean="0">
                <a:solidFill>
                  <a:schemeClr val="tx2"/>
                </a:solidFill>
              </a:rPr>
              <a:t> H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o-RO" b="1" dirty="0" smtClean="0">
                <a:solidFill>
                  <a:schemeClr val="tx2"/>
                </a:solidFill>
              </a:rPr>
              <a:t>			            H  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o-RO" b="1" dirty="0" smtClean="0">
                <a:solidFill>
                  <a:schemeClr val="tx2"/>
                </a:solidFill>
              </a:rPr>
              <a:t>	  </a:t>
            </a:r>
            <a:r>
              <a:rPr lang="en-US" b="1" dirty="0" smtClean="0">
                <a:solidFill>
                  <a:schemeClr val="tx2"/>
                </a:solidFill>
              </a:rPr>
              <a:t>  </a:t>
            </a:r>
            <a:r>
              <a:rPr lang="ro-RO" b="1" dirty="0" smtClean="0">
                <a:solidFill>
                  <a:schemeClr val="tx2"/>
                </a:solidFill>
              </a:rPr>
              <a:t>O:	        +   </a:t>
            </a:r>
            <a:r>
              <a:rPr lang="en-US" b="1" dirty="0" smtClean="0">
                <a:solidFill>
                  <a:schemeClr val="tx2"/>
                </a:solidFill>
              </a:rPr>
              <a:t>  </a:t>
            </a:r>
            <a:r>
              <a:rPr lang="ro-RO" b="1" dirty="0" smtClean="0">
                <a:solidFill>
                  <a:schemeClr val="tx2"/>
                </a:solidFill>
              </a:rPr>
              <a:t>        O:        </a:t>
            </a:r>
            <a:r>
              <a:rPr lang="en-US" b="1" dirty="0" smtClean="0">
                <a:solidFill>
                  <a:schemeClr val="tx2"/>
                </a:solidFill>
              </a:rPr>
              <a:t>          </a:t>
            </a:r>
            <a:r>
              <a:rPr lang="ro-RO" b="1" dirty="0" smtClean="0">
                <a:solidFill>
                  <a:schemeClr val="tx2"/>
                </a:solidFill>
              </a:rPr>
              <a:t>	H  --  O : </a:t>
            </a:r>
            <a:r>
              <a:rPr lang="ro-RO" b="1" baseline="30000" dirty="0" smtClean="0">
                <a:solidFill>
                  <a:schemeClr val="tx2"/>
                </a:solidFill>
              </a:rPr>
              <a:t>+</a:t>
            </a:r>
            <a:r>
              <a:rPr lang="ro-RO" b="1" dirty="0" smtClean="0">
                <a:solidFill>
                  <a:schemeClr val="tx2"/>
                </a:solidFill>
              </a:rPr>
              <a:t>  +  HO: </a:t>
            </a:r>
            <a:r>
              <a:rPr lang="ro-RO" b="1" baseline="30000" dirty="0" smtClean="0">
                <a:solidFill>
                  <a:schemeClr val="tx2"/>
                </a:solidFill>
              </a:rPr>
              <a:t>- 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o-RO" b="1" baseline="30000" dirty="0" smtClean="0">
                <a:solidFill>
                  <a:schemeClr val="tx2"/>
                </a:solidFill>
              </a:rPr>
              <a:t>		    	</a:t>
            </a:r>
            <a:r>
              <a:rPr lang="ro-RO" b="1" dirty="0" smtClean="0">
                <a:solidFill>
                  <a:schemeClr val="tx2"/>
                </a:solidFill>
              </a:rPr>
              <a:t>                   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o-RO" b="1" dirty="0" smtClean="0">
                <a:solidFill>
                  <a:schemeClr val="tx2"/>
                </a:solidFill>
              </a:rPr>
              <a:t>H		              	</a:t>
            </a:r>
            <a:r>
              <a:rPr lang="en-US" b="1" dirty="0" smtClean="0">
                <a:solidFill>
                  <a:schemeClr val="tx2"/>
                </a:solidFill>
              </a:rPr>
              <a:t>     </a:t>
            </a:r>
            <a:r>
              <a:rPr lang="ro-RO" b="1" dirty="0" smtClean="0">
                <a:solidFill>
                  <a:schemeClr val="tx2"/>
                </a:solidFill>
              </a:rPr>
              <a:t>H</a:t>
            </a:r>
            <a:r>
              <a:rPr lang="ro-RO" b="1" dirty="0">
                <a:solidFill>
                  <a:schemeClr val="tx2"/>
                </a:solidFill>
              </a:rPr>
              <a:t>	</a:t>
            </a:r>
            <a:r>
              <a:rPr lang="ro-RO" b="1" dirty="0" smtClean="0">
                <a:solidFill>
                  <a:schemeClr val="tx2"/>
                </a:solidFill>
              </a:rPr>
              <a:t>         </a:t>
            </a:r>
            <a:r>
              <a:rPr lang="en-US" b="1" dirty="0" smtClean="0">
                <a:solidFill>
                  <a:schemeClr val="tx2"/>
                </a:solidFill>
              </a:rPr>
              <a:t>                                 </a:t>
            </a:r>
            <a:r>
              <a:rPr lang="ro-RO" b="1" dirty="0" smtClean="0">
                <a:solidFill>
                  <a:schemeClr val="tx2"/>
                </a:solidFill>
              </a:rPr>
              <a:t>H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ro-RO" b="1" baseline="30000" dirty="0" smtClean="0">
              <a:solidFill>
                <a:schemeClr val="tx2"/>
              </a:solidFill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o-RO" b="1" baseline="30000" dirty="0" smtClean="0">
                <a:solidFill>
                  <a:schemeClr val="tx2"/>
                </a:solidFill>
              </a:rPr>
              <a:t>         ACID 		       BAZĂ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ro-RO" b="1" baseline="30000" dirty="0" smtClean="0">
              <a:solidFill>
                <a:schemeClr val="tx2"/>
              </a:solidFill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o-RO" sz="1600" b="1" dirty="0" smtClean="0">
                <a:solidFill>
                  <a:schemeClr val="tx2"/>
                </a:solidFill>
              </a:rPr>
              <a:t>IN  FUNCŢIE DE CONCENTRAŢIILE  IONILOR </a:t>
            </a:r>
            <a:r>
              <a:rPr lang="en-US" sz="1600" b="1" dirty="0" smtClean="0">
                <a:solidFill>
                  <a:schemeClr val="tx2"/>
                </a:solidFill>
              </a:rPr>
              <a:t>[H</a:t>
            </a:r>
            <a:r>
              <a:rPr lang="en-US" sz="1600" b="1" baseline="-25000" dirty="0" smtClean="0">
                <a:solidFill>
                  <a:schemeClr val="tx2"/>
                </a:solidFill>
              </a:rPr>
              <a:t>3</a:t>
            </a:r>
            <a:r>
              <a:rPr lang="en-US" sz="1600" b="1" baseline="30000" dirty="0" smtClean="0">
                <a:solidFill>
                  <a:schemeClr val="tx2"/>
                </a:solidFill>
              </a:rPr>
              <a:t>+</a:t>
            </a:r>
            <a:r>
              <a:rPr lang="en-US" sz="1600" b="1" dirty="0" smtClean="0">
                <a:solidFill>
                  <a:schemeClr val="tx2"/>
                </a:solidFill>
              </a:rPr>
              <a:t>O] SI [HO</a:t>
            </a:r>
            <a:r>
              <a:rPr lang="en-US" sz="1600" b="1" baseline="30000" dirty="0" smtClean="0">
                <a:solidFill>
                  <a:schemeClr val="tx2"/>
                </a:solidFill>
              </a:rPr>
              <a:t>-</a:t>
            </a:r>
            <a:r>
              <a:rPr lang="en-US" sz="1600" b="1" dirty="0" smtClean="0">
                <a:solidFill>
                  <a:schemeClr val="tx2"/>
                </a:solidFill>
              </a:rPr>
              <a:t>]  SOLU</a:t>
            </a:r>
            <a:r>
              <a:rPr lang="ro-RO" sz="1600" b="1" dirty="0" smtClean="0">
                <a:solidFill>
                  <a:schemeClr val="tx2"/>
                </a:solidFill>
              </a:rPr>
              <a:t>Ţ</a:t>
            </a:r>
            <a:r>
              <a:rPr lang="en-US" sz="1600" b="1" dirty="0" smtClean="0">
                <a:solidFill>
                  <a:schemeClr val="tx2"/>
                </a:solidFill>
              </a:rPr>
              <a:t>IILE POT  FI: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ro-RO" sz="1600" b="1" dirty="0" smtClean="0">
              <a:solidFill>
                <a:schemeClr val="tx2"/>
              </a:solidFill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o-RO" sz="1600" b="1" dirty="0" smtClean="0">
                <a:solidFill>
                  <a:schemeClr val="tx2"/>
                </a:solidFill>
              </a:rPr>
              <a:t>- NEUTRE: </a:t>
            </a:r>
            <a:r>
              <a:rPr lang="en-US" sz="1600" b="1" dirty="0" smtClean="0">
                <a:solidFill>
                  <a:schemeClr val="tx2"/>
                </a:solidFill>
              </a:rPr>
              <a:t>   </a:t>
            </a:r>
            <a:r>
              <a:rPr lang="ro-RO" sz="1600" b="1" dirty="0" smtClean="0">
                <a:solidFill>
                  <a:schemeClr val="tx2"/>
                </a:solidFill>
              </a:rPr>
              <a:t>   </a:t>
            </a:r>
            <a:r>
              <a:rPr lang="en-US" sz="1600" b="1" dirty="0" smtClean="0">
                <a:solidFill>
                  <a:schemeClr val="tx2"/>
                </a:solidFill>
              </a:rPr>
              <a:t>[H</a:t>
            </a:r>
            <a:r>
              <a:rPr lang="en-US" sz="1600" b="1" baseline="-25000" dirty="0" smtClean="0">
                <a:solidFill>
                  <a:schemeClr val="tx2"/>
                </a:solidFill>
              </a:rPr>
              <a:t>3</a:t>
            </a:r>
            <a:r>
              <a:rPr lang="en-US" sz="1600" b="1" baseline="30000" dirty="0" smtClean="0">
                <a:solidFill>
                  <a:schemeClr val="tx2"/>
                </a:solidFill>
              </a:rPr>
              <a:t>+</a:t>
            </a:r>
            <a:r>
              <a:rPr lang="en-US" sz="1600" b="1" dirty="0" smtClean="0">
                <a:solidFill>
                  <a:schemeClr val="tx2"/>
                </a:solidFill>
              </a:rPr>
              <a:t>O] = [ HO</a:t>
            </a:r>
            <a:r>
              <a:rPr lang="en-US" sz="1600" b="1" baseline="30000" dirty="0" smtClean="0">
                <a:solidFill>
                  <a:schemeClr val="tx2"/>
                </a:solidFill>
              </a:rPr>
              <a:t>-</a:t>
            </a:r>
            <a:r>
              <a:rPr lang="en-US" sz="1600" b="1" dirty="0" smtClean="0">
                <a:solidFill>
                  <a:schemeClr val="tx2"/>
                </a:solidFill>
              </a:rPr>
              <a:t>] = 10</a:t>
            </a:r>
            <a:r>
              <a:rPr lang="en-US" sz="1600" b="1" baseline="30000" dirty="0" smtClean="0">
                <a:solidFill>
                  <a:schemeClr val="tx2"/>
                </a:solidFill>
              </a:rPr>
              <a:t>-7</a:t>
            </a:r>
            <a:r>
              <a:rPr lang="en-US" sz="1600" b="1" dirty="0" smtClean="0">
                <a:solidFill>
                  <a:schemeClr val="tx2"/>
                </a:solidFill>
              </a:rPr>
              <a:t> </a:t>
            </a:r>
            <a:r>
              <a:rPr lang="en-US" sz="1600" b="1" dirty="0" err="1" smtClean="0">
                <a:solidFill>
                  <a:schemeClr val="tx2"/>
                </a:solidFill>
              </a:rPr>
              <a:t>mol</a:t>
            </a:r>
            <a:r>
              <a:rPr lang="en-US" sz="1600" b="1" dirty="0" smtClean="0">
                <a:solidFill>
                  <a:schemeClr val="tx2"/>
                </a:solidFill>
              </a:rPr>
              <a:t>/l</a:t>
            </a:r>
            <a:endParaRPr lang="ro-RO" sz="1600" b="1" dirty="0" smtClean="0">
              <a:solidFill>
                <a:schemeClr val="tx2"/>
              </a:solidFill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Clr>
                <a:srgbClr val="FFCC00"/>
              </a:buClr>
              <a:buFont typeface="Wingdings" pitchFamily="2" charset="2"/>
              <a:buNone/>
              <a:defRPr/>
            </a:pPr>
            <a:endParaRPr lang="en-US" sz="1600" b="1" dirty="0" smtClean="0">
              <a:solidFill>
                <a:srgbClr val="FFCC00"/>
              </a:solidFill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Clr>
                <a:srgbClr val="FFCC00"/>
              </a:buClr>
              <a:buFont typeface="Wingdings" pitchFamily="2" charset="2"/>
              <a:buNone/>
              <a:defRPr/>
            </a:pPr>
            <a:r>
              <a:rPr lang="en-US" sz="1600" b="1" dirty="0" smtClean="0">
                <a:solidFill>
                  <a:srgbClr val="FFCC00"/>
                </a:solidFill>
              </a:rPr>
              <a:t>- </a:t>
            </a:r>
            <a:r>
              <a:rPr lang="en-US" sz="1600" b="1" dirty="0" smtClean="0">
                <a:solidFill>
                  <a:schemeClr val="tx1"/>
                </a:solidFill>
              </a:rPr>
              <a:t>ACIDE:        </a:t>
            </a:r>
            <a:r>
              <a:rPr lang="ro-RO" sz="1600" b="1" dirty="0" smtClean="0">
                <a:solidFill>
                  <a:schemeClr val="tx1"/>
                </a:solidFill>
              </a:rPr>
              <a:t>   </a:t>
            </a:r>
            <a:r>
              <a:rPr lang="en-US" sz="1600" b="1" dirty="0" smtClean="0">
                <a:solidFill>
                  <a:schemeClr val="tx2"/>
                </a:solidFill>
              </a:rPr>
              <a:t>[H</a:t>
            </a:r>
            <a:r>
              <a:rPr lang="en-US" sz="1600" b="1" baseline="-25000" dirty="0" smtClean="0">
                <a:solidFill>
                  <a:schemeClr val="tx2"/>
                </a:solidFill>
              </a:rPr>
              <a:t>3</a:t>
            </a:r>
            <a:r>
              <a:rPr lang="en-US" sz="1600" b="1" baseline="30000" dirty="0" smtClean="0">
                <a:solidFill>
                  <a:schemeClr val="tx2"/>
                </a:solidFill>
              </a:rPr>
              <a:t>+</a:t>
            </a:r>
            <a:r>
              <a:rPr lang="en-US" sz="1600" b="1" dirty="0" smtClean="0">
                <a:solidFill>
                  <a:schemeClr val="tx2"/>
                </a:solidFill>
              </a:rPr>
              <a:t>O] &gt; [ HO</a:t>
            </a:r>
            <a:r>
              <a:rPr lang="en-US" sz="1600" b="1" baseline="30000" dirty="0" smtClean="0">
                <a:solidFill>
                  <a:schemeClr val="tx2"/>
                </a:solidFill>
              </a:rPr>
              <a:t>-</a:t>
            </a:r>
            <a:r>
              <a:rPr lang="en-US" sz="1600" b="1" dirty="0" smtClean="0">
                <a:solidFill>
                  <a:schemeClr val="tx2"/>
                </a:solidFill>
              </a:rPr>
              <a:t>] 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Clr>
                <a:srgbClr val="FFCC00"/>
              </a:buClr>
              <a:buFont typeface="Wingdings" pitchFamily="2" charset="2"/>
              <a:buNone/>
              <a:defRPr/>
            </a:pPr>
            <a:r>
              <a:rPr lang="en-US" sz="1600" b="1" dirty="0" smtClean="0">
                <a:solidFill>
                  <a:srgbClr val="FFCC00"/>
                </a:solidFill>
              </a:rPr>
              <a:t>		       </a:t>
            </a:r>
            <a:r>
              <a:rPr lang="ro-RO" sz="1600" b="1" dirty="0" smtClean="0">
                <a:solidFill>
                  <a:srgbClr val="FFCC00"/>
                </a:solidFill>
              </a:rPr>
              <a:t>  </a:t>
            </a:r>
            <a:r>
              <a:rPr lang="en-US" sz="1600" b="1" dirty="0" smtClean="0">
                <a:solidFill>
                  <a:schemeClr val="tx2"/>
                </a:solidFill>
              </a:rPr>
              <a:t>[H</a:t>
            </a:r>
            <a:r>
              <a:rPr lang="en-US" sz="1600" b="1" baseline="-25000" dirty="0" smtClean="0">
                <a:solidFill>
                  <a:schemeClr val="tx2"/>
                </a:solidFill>
              </a:rPr>
              <a:t>3</a:t>
            </a:r>
            <a:r>
              <a:rPr lang="en-US" sz="1600" b="1" baseline="30000" dirty="0" smtClean="0">
                <a:solidFill>
                  <a:schemeClr val="tx2"/>
                </a:solidFill>
              </a:rPr>
              <a:t>+</a:t>
            </a:r>
            <a:r>
              <a:rPr lang="en-US" sz="1600" b="1" dirty="0" smtClean="0">
                <a:solidFill>
                  <a:schemeClr val="tx2"/>
                </a:solidFill>
              </a:rPr>
              <a:t>O] &gt; 10</a:t>
            </a:r>
            <a:r>
              <a:rPr lang="en-US" sz="1600" b="1" baseline="30000" dirty="0" smtClean="0">
                <a:solidFill>
                  <a:schemeClr val="tx2"/>
                </a:solidFill>
              </a:rPr>
              <a:t>-7</a:t>
            </a:r>
            <a:r>
              <a:rPr lang="en-US" sz="1600" b="1" dirty="0" smtClean="0">
                <a:solidFill>
                  <a:schemeClr val="tx2"/>
                </a:solidFill>
              </a:rPr>
              <a:t> </a:t>
            </a:r>
            <a:r>
              <a:rPr lang="en-US" sz="1600" b="1" dirty="0" err="1" smtClean="0">
                <a:solidFill>
                  <a:schemeClr val="tx2"/>
                </a:solidFill>
              </a:rPr>
              <a:t>mol</a:t>
            </a:r>
            <a:r>
              <a:rPr lang="en-US" sz="1600" b="1" dirty="0" smtClean="0">
                <a:solidFill>
                  <a:schemeClr val="tx2"/>
                </a:solidFill>
              </a:rPr>
              <a:t>/l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Clr>
                <a:srgbClr val="FFCC00"/>
              </a:buClr>
              <a:buFont typeface="Wingdings" pitchFamily="2" charset="2"/>
              <a:buNone/>
              <a:defRPr/>
            </a:pPr>
            <a:endParaRPr lang="en-US" sz="1600" b="1" dirty="0" smtClean="0">
              <a:solidFill>
                <a:schemeClr val="tx2"/>
              </a:solidFill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Clr>
                <a:srgbClr val="FFCC00"/>
              </a:buClr>
              <a:buFont typeface="Wingdings" pitchFamily="2" charset="2"/>
              <a:buNone/>
              <a:defRPr/>
            </a:pPr>
            <a:r>
              <a:rPr lang="en-US" sz="1600" b="1" dirty="0" smtClean="0">
                <a:solidFill>
                  <a:schemeClr val="tx2"/>
                </a:solidFill>
              </a:rPr>
              <a:t>- BAZICE:      </a:t>
            </a:r>
            <a:r>
              <a:rPr lang="ro-RO" sz="1600" b="1" dirty="0" smtClean="0">
                <a:solidFill>
                  <a:schemeClr val="tx2"/>
                </a:solidFill>
              </a:rPr>
              <a:t>  </a:t>
            </a:r>
            <a:r>
              <a:rPr lang="en-US" sz="1600" b="1" dirty="0" smtClean="0">
                <a:solidFill>
                  <a:schemeClr val="tx2"/>
                </a:solidFill>
              </a:rPr>
              <a:t>[H</a:t>
            </a:r>
            <a:r>
              <a:rPr lang="en-US" sz="1600" b="1" baseline="-25000" dirty="0" smtClean="0">
                <a:solidFill>
                  <a:schemeClr val="tx2"/>
                </a:solidFill>
              </a:rPr>
              <a:t>3</a:t>
            </a:r>
            <a:r>
              <a:rPr lang="en-US" sz="1600" b="1" baseline="30000" dirty="0" smtClean="0">
                <a:solidFill>
                  <a:schemeClr val="tx2"/>
                </a:solidFill>
              </a:rPr>
              <a:t>+</a:t>
            </a:r>
            <a:r>
              <a:rPr lang="en-US" sz="1600" b="1" dirty="0" smtClean="0">
                <a:solidFill>
                  <a:schemeClr val="tx2"/>
                </a:solidFill>
              </a:rPr>
              <a:t>O] &lt; [ HO</a:t>
            </a:r>
            <a:r>
              <a:rPr lang="en-US" sz="1600" b="1" baseline="30000" dirty="0" smtClean="0">
                <a:solidFill>
                  <a:schemeClr val="tx2"/>
                </a:solidFill>
              </a:rPr>
              <a:t>-</a:t>
            </a:r>
            <a:r>
              <a:rPr lang="en-US" sz="1600" b="1" dirty="0" smtClean="0">
                <a:solidFill>
                  <a:schemeClr val="tx2"/>
                </a:solidFill>
              </a:rPr>
              <a:t>] 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Clr>
                <a:srgbClr val="FFCC00"/>
              </a:buClr>
              <a:buFont typeface="Wingdings" pitchFamily="2" charset="2"/>
              <a:buNone/>
              <a:defRPr/>
            </a:pPr>
            <a:r>
              <a:rPr lang="en-US" sz="1600" b="1" dirty="0" smtClean="0">
                <a:solidFill>
                  <a:srgbClr val="FFCC00"/>
                </a:solidFill>
              </a:rPr>
              <a:t>		       </a:t>
            </a:r>
            <a:r>
              <a:rPr lang="ro-RO" sz="1600" b="1" dirty="0" smtClean="0">
                <a:solidFill>
                  <a:srgbClr val="FFCC00"/>
                </a:solidFill>
              </a:rPr>
              <a:t> </a:t>
            </a:r>
            <a:r>
              <a:rPr lang="en-US" sz="1600" b="1" dirty="0" smtClean="0">
                <a:solidFill>
                  <a:schemeClr val="tx2"/>
                </a:solidFill>
              </a:rPr>
              <a:t>[H</a:t>
            </a:r>
            <a:r>
              <a:rPr lang="en-US" sz="1600" b="1" baseline="-25000" dirty="0" smtClean="0">
                <a:solidFill>
                  <a:schemeClr val="tx2"/>
                </a:solidFill>
              </a:rPr>
              <a:t>3</a:t>
            </a:r>
            <a:r>
              <a:rPr lang="en-US" sz="1600" b="1" baseline="30000" dirty="0" smtClean="0">
                <a:solidFill>
                  <a:schemeClr val="tx2"/>
                </a:solidFill>
              </a:rPr>
              <a:t>+</a:t>
            </a:r>
            <a:r>
              <a:rPr lang="en-US" sz="1600" b="1" dirty="0" smtClean="0">
                <a:solidFill>
                  <a:schemeClr val="tx2"/>
                </a:solidFill>
              </a:rPr>
              <a:t>O] &lt; 10</a:t>
            </a:r>
            <a:r>
              <a:rPr lang="en-US" sz="1600" b="1" baseline="30000" dirty="0" smtClean="0">
                <a:solidFill>
                  <a:schemeClr val="tx2"/>
                </a:solidFill>
              </a:rPr>
              <a:t>-7</a:t>
            </a:r>
            <a:r>
              <a:rPr lang="en-US" sz="1600" b="1" dirty="0" smtClean="0">
                <a:solidFill>
                  <a:schemeClr val="tx2"/>
                </a:solidFill>
              </a:rPr>
              <a:t> </a:t>
            </a:r>
            <a:r>
              <a:rPr lang="en-US" sz="1600" b="1" dirty="0" err="1" smtClean="0">
                <a:solidFill>
                  <a:schemeClr val="tx2"/>
                </a:solidFill>
              </a:rPr>
              <a:t>mol</a:t>
            </a:r>
            <a:r>
              <a:rPr lang="en-US" sz="1600" b="1" dirty="0" smtClean="0">
                <a:solidFill>
                  <a:schemeClr val="tx2"/>
                </a:solidFill>
              </a:rPr>
              <a:t>/l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Clr>
                <a:srgbClr val="FFCC00"/>
              </a:buClr>
              <a:buFont typeface="Wingdings" pitchFamily="2" charset="2"/>
              <a:buNone/>
              <a:defRPr/>
            </a:pPr>
            <a:endParaRPr lang="ro-RO" sz="1600" b="1" dirty="0" smtClean="0">
              <a:solidFill>
                <a:schemeClr val="tx2"/>
              </a:solidFill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Clr>
                <a:srgbClr val="FFCC00"/>
              </a:buClr>
              <a:buFont typeface="Wingdings" pitchFamily="2" charset="2"/>
              <a:buNone/>
              <a:defRPr/>
            </a:pPr>
            <a:endParaRPr lang="ro-RO" sz="1600" b="1" dirty="0" smtClean="0">
              <a:solidFill>
                <a:srgbClr val="FFCC00"/>
              </a:solidFill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en-US" sz="1600" b="1" dirty="0" smtClean="0">
              <a:solidFill>
                <a:srgbClr val="FFCC00"/>
              </a:solidFill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tx2"/>
              </a:buClr>
              <a:buFontTx/>
              <a:buChar char="o"/>
              <a:defRPr/>
            </a:pPr>
            <a:endParaRPr lang="ro-RO" sz="1600" b="1" dirty="0" smtClean="0">
              <a:solidFill>
                <a:srgbClr val="FFCC00"/>
              </a:solidFill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ro-RO" sz="1600" b="1" baseline="30000" dirty="0" smtClean="0">
              <a:solidFill>
                <a:schemeClr val="tx2"/>
              </a:solidFill>
            </a:endParaRPr>
          </a:p>
        </p:txBody>
      </p:sp>
      <p:sp>
        <p:nvSpPr>
          <p:cNvPr id="10243" name="Line 4"/>
          <p:cNvSpPr>
            <a:spLocks noChangeShapeType="1"/>
          </p:cNvSpPr>
          <p:nvPr/>
        </p:nvSpPr>
        <p:spPr bwMode="auto">
          <a:xfrm>
            <a:off x="1060450" y="1849438"/>
            <a:ext cx="330200" cy="263525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0244" name="Line 5"/>
          <p:cNvSpPr>
            <a:spLocks noChangeShapeType="1"/>
          </p:cNvSpPr>
          <p:nvPr/>
        </p:nvSpPr>
        <p:spPr bwMode="auto">
          <a:xfrm flipV="1">
            <a:off x="1060450" y="2351088"/>
            <a:ext cx="330200" cy="211137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0245" name="Line 6"/>
          <p:cNvSpPr>
            <a:spLocks noChangeShapeType="1"/>
          </p:cNvSpPr>
          <p:nvPr/>
        </p:nvSpPr>
        <p:spPr bwMode="auto">
          <a:xfrm flipV="1">
            <a:off x="2662238" y="2351088"/>
            <a:ext cx="219075" cy="211137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0246" name="Line 7"/>
          <p:cNvSpPr>
            <a:spLocks noChangeShapeType="1"/>
          </p:cNvSpPr>
          <p:nvPr/>
        </p:nvSpPr>
        <p:spPr bwMode="auto">
          <a:xfrm>
            <a:off x="2674938" y="1930400"/>
            <a:ext cx="220662" cy="182563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0247" name="Line 8"/>
          <p:cNvSpPr>
            <a:spLocks noChangeShapeType="1"/>
          </p:cNvSpPr>
          <p:nvPr/>
        </p:nvSpPr>
        <p:spPr bwMode="auto">
          <a:xfrm>
            <a:off x="4986338" y="2378075"/>
            <a:ext cx="0" cy="211138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0248" name="Line 9"/>
          <p:cNvSpPr>
            <a:spLocks noChangeShapeType="1"/>
          </p:cNvSpPr>
          <p:nvPr/>
        </p:nvSpPr>
        <p:spPr bwMode="auto">
          <a:xfrm>
            <a:off x="4986338" y="1849438"/>
            <a:ext cx="0" cy="263525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0249" name="Line 11"/>
          <p:cNvSpPr>
            <a:spLocks noChangeShapeType="1"/>
          </p:cNvSpPr>
          <p:nvPr/>
        </p:nvSpPr>
        <p:spPr bwMode="auto">
          <a:xfrm>
            <a:off x="3444875" y="2351088"/>
            <a:ext cx="881063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0250" name="Line 12"/>
          <p:cNvSpPr>
            <a:spLocks noChangeShapeType="1"/>
          </p:cNvSpPr>
          <p:nvPr/>
        </p:nvSpPr>
        <p:spPr bwMode="auto">
          <a:xfrm flipH="1">
            <a:off x="3444875" y="2403475"/>
            <a:ext cx="881063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0251" name="Line 14"/>
          <p:cNvSpPr>
            <a:spLocks noChangeShapeType="1"/>
          </p:cNvSpPr>
          <p:nvPr/>
        </p:nvSpPr>
        <p:spPr bwMode="auto">
          <a:xfrm>
            <a:off x="1447800" y="1524000"/>
            <a:ext cx="1676400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0252" name="Line 15"/>
          <p:cNvSpPr>
            <a:spLocks noChangeShapeType="1"/>
          </p:cNvSpPr>
          <p:nvPr/>
        </p:nvSpPr>
        <p:spPr bwMode="auto">
          <a:xfrm flipH="1">
            <a:off x="1447800" y="1524000"/>
            <a:ext cx="0" cy="3810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0253" name="Line 16"/>
          <p:cNvSpPr>
            <a:spLocks noChangeShapeType="1"/>
          </p:cNvSpPr>
          <p:nvPr/>
        </p:nvSpPr>
        <p:spPr bwMode="auto">
          <a:xfrm>
            <a:off x="3124200" y="1524000"/>
            <a:ext cx="0" cy="3810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742950" y="860425"/>
            <a:ext cx="8420100" cy="641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o-RO" sz="18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/>
            </a:r>
            <a:br>
              <a:rPr lang="ro-RO" sz="18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</a:br>
            <a:endParaRPr lang="en-US" sz="1800" b="1" smtClean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1267" name="Text Box 4"/>
          <p:cNvSpPr txBox="1">
            <a:spLocks noChangeArrowheads="1"/>
          </p:cNvSpPr>
          <p:nvPr/>
        </p:nvSpPr>
        <p:spPr bwMode="auto">
          <a:xfrm>
            <a:off x="439738" y="633413"/>
            <a:ext cx="9466262" cy="582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 i="1">
                <a:solidFill>
                  <a:schemeClr val="tx1"/>
                </a:solidFill>
                <a:latin typeface="Agency FB" panose="020B0503020202020204" pitchFamily="34" charset="0"/>
              </a:rPr>
              <a:t>PRODUSUL  IONIC AL APEI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000" b="1" i="1">
              <a:solidFill>
                <a:schemeClr val="folHlink"/>
              </a:solidFill>
              <a:latin typeface="Agency FB" panose="020B0503020202020204" pitchFamily="34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REAC</a:t>
            </a:r>
            <a:r>
              <a:rPr lang="ro-RO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Ţ</a:t>
            </a: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IA DE IONI</a:t>
            </a:r>
            <a:r>
              <a:rPr lang="ro-RO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ZARE  A APEI ESTE  UN SISTEM  IN ECHILIBRU.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o-RO" altLang="en-US" sz="1800" b="1" i="1">
              <a:solidFill>
                <a:srgbClr val="FFCC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o-RO" altLang="en-US" sz="1800" b="1" i="1">
                <a:solidFill>
                  <a:schemeClr val="tx2"/>
                </a:solidFill>
                <a:latin typeface="Arial" panose="020B0604020202020204" pitchFamily="34" charset="0"/>
              </a:rPr>
              <a:t>	      </a:t>
            </a:r>
            <a:r>
              <a:rPr lang="en-US" altLang="en-US" sz="1800" b="1" i="1">
                <a:solidFill>
                  <a:schemeClr val="tx2"/>
                </a:solidFill>
                <a:latin typeface="Arial" panose="020B0604020202020204" pitchFamily="34" charset="0"/>
              </a:rPr>
              <a:t>H</a:t>
            </a:r>
            <a:r>
              <a:rPr lang="ro-RO" altLang="en-US" sz="1800" b="1" i="1" baseline="-25000">
                <a:solidFill>
                  <a:schemeClr val="tx2"/>
                </a:solidFill>
                <a:latin typeface="Arial" panose="020B0604020202020204" pitchFamily="34" charset="0"/>
              </a:rPr>
              <a:t>2</a:t>
            </a:r>
            <a:r>
              <a:rPr lang="en-US" altLang="en-US" sz="1800" b="1" i="1">
                <a:solidFill>
                  <a:schemeClr val="tx2"/>
                </a:solidFill>
                <a:latin typeface="Arial" panose="020B0604020202020204" pitchFamily="34" charset="0"/>
              </a:rPr>
              <a:t>O</a:t>
            </a:r>
            <a:r>
              <a:rPr lang="ro-RO" altLang="en-US" sz="1800" b="1" i="1">
                <a:solidFill>
                  <a:schemeClr val="tx2"/>
                </a:solidFill>
                <a:latin typeface="Arial" panose="020B0604020202020204" pitchFamily="34" charset="0"/>
              </a:rPr>
              <a:t>  + </a:t>
            </a:r>
            <a:r>
              <a:rPr lang="en-US" altLang="en-US" sz="1800" b="1" i="1">
                <a:solidFill>
                  <a:schemeClr val="tx2"/>
                </a:solidFill>
                <a:latin typeface="Arial" panose="020B0604020202020204" pitchFamily="34" charset="0"/>
              </a:rPr>
              <a:t>H</a:t>
            </a:r>
            <a:r>
              <a:rPr lang="ro-RO" altLang="en-US" sz="1800" b="1" i="1" baseline="-25000">
                <a:solidFill>
                  <a:schemeClr val="tx2"/>
                </a:solidFill>
                <a:latin typeface="Arial" panose="020B0604020202020204" pitchFamily="34" charset="0"/>
              </a:rPr>
              <a:t>2</a:t>
            </a:r>
            <a:r>
              <a:rPr lang="en-US" altLang="en-US" sz="1800" b="1" i="1">
                <a:solidFill>
                  <a:schemeClr val="tx2"/>
                </a:solidFill>
                <a:latin typeface="Arial" panose="020B0604020202020204" pitchFamily="34" charset="0"/>
              </a:rPr>
              <a:t>O</a:t>
            </a:r>
            <a:r>
              <a:rPr lang="ro-RO" altLang="en-US" sz="1800" b="1" i="1">
                <a:solidFill>
                  <a:schemeClr val="tx2"/>
                </a:solidFill>
                <a:latin typeface="Arial" panose="020B0604020202020204" pitchFamily="34" charset="0"/>
              </a:rPr>
              <a:t> 	                </a:t>
            </a:r>
            <a:r>
              <a:rPr lang="en-US" altLang="en-US" sz="1800" b="1" i="1">
                <a:solidFill>
                  <a:schemeClr val="tx2"/>
                </a:solidFill>
                <a:latin typeface="Arial" panose="020B0604020202020204" pitchFamily="34" charset="0"/>
              </a:rPr>
              <a:t>HO</a:t>
            </a:r>
            <a:r>
              <a:rPr lang="ro-RO" altLang="en-US" sz="1800" b="1" i="1" baseline="30000">
                <a:solidFill>
                  <a:schemeClr val="tx2"/>
                </a:solidFill>
                <a:latin typeface="Arial" panose="020B0604020202020204" pitchFamily="34" charset="0"/>
              </a:rPr>
              <a:t>-</a:t>
            </a:r>
            <a:r>
              <a:rPr lang="ro-RO" altLang="en-US" sz="1800" b="1" i="1">
                <a:solidFill>
                  <a:schemeClr val="tx2"/>
                </a:solidFill>
                <a:latin typeface="Arial" panose="020B0604020202020204" pitchFamily="34" charset="0"/>
              </a:rPr>
              <a:t>   +   </a:t>
            </a:r>
            <a:r>
              <a:rPr lang="en-US" altLang="en-US" sz="1800" b="1" i="1">
                <a:solidFill>
                  <a:schemeClr val="tx2"/>
                </a:solidFill>
                <a:latin typeface="Arial" panose="020B0604020202020204" pitchFamily="34" charset="0"/>
              </a:rPr>
              <a:t>H</a:t>
            </a:r>
            <a:r>
              <a:rPr lang="en-US" altLang="en-US" sz="1800" b="1" i="1" baseline="-25000">
                <a:solidFill>
                  <a:schemeClr val="tx2"/>
                </a:solidFill>
                <a:latin typeface="Arial" panose="020B0604020202020204" pitchFamily="34" charset="0"/>
              </a:rPr>
              <a:t>3</a:t>
            </a:r>
            <a:r>
              <a:rPr lang="en-US" altLang="en-US" sz="1800" b="1" i="1" baseline="30000">
                <a:solidFill>
                  <a:schemeClr val="tx2"/>
                </a:solidFill>
                <a:latin typeface="Arial" panose="020B0604020202020204" pitchFamily="34" charset="0"/>
              </a:rPr>
              <a:t>+</a:t>
            </a:r>
            <a:r>
              <a:rPr lang="en-US" altLang="en-US" sz="1800" b="1" i="1">
                <a:solidFill>
                  <a:schemeClr val="tx2"/>
                </a:solidFill>
                <a:latin typeface="Arial" panose="020B0604020202020204" pitchFamily="34" charset="0"/>
              </a:rPr>
              <a:t>O</a:t>
            </a:r>
            <a:endParaRPr lang="ro-RO" altLang="en-US" sz="1800" b="1" i="1">
              <a:solidFill>
                <a:srgbClr val="FFCC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o-RO" altLang="en-US" sz="1800" b="1" i="1">
                <a:solidFill>
                  <a:srgbClr val="FFCC00"/>
                </a:solidFill>
                <a:latin typeface="Arial" panose="020B0604020202020204" pitchFamily="34" charset="0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o-RO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CONSTANTA  DE ECHILIBRU  PENTRU REACŢIA  DE  AUTOPROTOLIZĂ  ESTE: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			    </a:t>
            </a:r>
            <a:r>
              <a:rPr lang="ro-RO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        </a:t>
            </a: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 [H</a:t>
            </a:r>
            <a:r>
              <a:rPr lang="en-US" altLang="en-US" sz="1800" b="1" i="1" baseline="-25000">
                <a:solidFill>
                  <a:schemeClr val="tx1"/>
                </a:solidFill>
                <a:latin typeface="Arial" panose="020B0604020202020204" pitchFamily="34" charset="0"/>
              </a:rPr>
              <a:t>3</a:t>
            </a:r>
            <a:r>
              <a:rPr lang="en-US" altLang="en-US" sz="1800" b="1" i="1" baseline="30000">
                <a:solidFill>
                  <a:schemeClr val="tx1"/>
                </a:solidFill>
                <a:latin typeface="Arial" panose="020B0604020202020204" pitchFamily="34" charset="0"/>
              </a:rPr>
              <a:t>+</a:t>
            </a: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O] [HO</a:t>
            </a:r>
            <a:r>
              <a:rPr lang="ro-RO" altLang="en-US" sz="1800" b="1" i="1" baseline="30000">
                <a:solidFill>
                  <a:schemeClr val="tx1"/>
                </a:solidFill>
                <a:latin typeface="Arial" panose="020B0604020202020204" pitchFamily="34" charset="0"/>
              </a:rPr>
              <a:t>-</a:t>
            </a:r>
            <a:r>
              <a:rPr lang="ro-RO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]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		</a:t>
            </a:r>
            <a:r>
              <a:rPr lang="ro-RO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Kc  </a:t>
            </a: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=  </a:t>
            </a:r>
            <a:endParaRPr lang="ro-RO" altLang="en-US" sz="1800" b="1" i="1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	      		        </a:t>
            </a:r>
            <a:r>
              <a:rPr lang="ro-RO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       </a:t>
            </a: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 [H</a:t>
            </a:r>
            <a:r>
              <a:rPr lang="ro-RO" altLang="en-US" sz="1800" b="1" i="1" baseline="-2500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O]</a:t>
            </a:r>
            <a:r>
              <a:rPr lang="en-US" altLang="en-US" sz="1800" b="1" i="1" baseline="3000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b="1" i="1" baseline="3000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		[H</a:t>
            </a:r>
            <a:r>
              <a:rPr lang="ro-RO" altLang="en-US" sz="1800" b="1" i="1" baseline="-2500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O]  =  constant</a:t>
            </a:r>
            <a:r>
              <a:rPr lang="ro-RO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ă</a:t>
            </a:r>
            <a:endParaRPr lang="en-US" altLang="en-US" sz="1800" b="1" i="1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o-RO" altLang="en-US" sz="1800" b="1" i="1" baseline="3000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o-RO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		Kc </a:t>
            </a: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  [H</a:t>
            </a:r>
            <a:r>
              <a:rPr lang="ro-RO" altLang="en-US" sz="1800" b="1" i="1" baseline="-2500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O]</a:t>
            </a:r>
            <a:r>
              <a:rPr lang="en-US" altLang="en-US" sz="1800" b="1" i="1" baseline="30000">
                <a:solidFill>
                  <a:schemeClr val="tx1"/>
                </a:solidFill>
                <a:latin typeface="Arial" panose="020B0604020202020204" pitchFamily="34" charset="0"/>
              </a:rPr>
              <a:t>2   </a:t>
            </a: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=   Kw   =  [H</a:t>
            </a:r>
            <a:r>
              <a:rPr lang="en-US" altLang="en-US" sz="1800" b="1" i="1" baseline="-25000">
                <a:solidFill>
                  <a:schemeClr val="tx1"/>
                </a:solidFill>
                <a:latin typeface="Arial" panose="020B0604020202020204" pitchFamily="34" charset="0"/>
              </a:rPr>
              <a:t>3</a:t>
            </a:r>
            <a:r>
              <a:rPr lang="en-US" altLang="en-US" sz="1800" b="1" i="1" baseline="30000">
                <a:solidFill>
                  <a:schemeClr val="tx1"/>
                </a:solidFill>
                <a:latin typeface="Arial" panose="020B0604020202020204" pitchFamily="34" charset="0"/>
              </a:rPr>
              <a:t>+</a:t>
            </a: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O] [HO</a:t>
            </a:r>
            <a:r>
              <a:rPr lang="ro-RO" altLang="en-US" sz="1800" b="1" i="1" baseline="30000">
                <a:solidFill>
                  <a:schemeClr val="tx1"/>
                </a:solidFill>
                <a:latin typeface="Arial" panose="020B0604020202020204" pitchFamily="34" charset="0"/>
              </a:rPr>
              <a:t>-</a:t>
            </a:r>
            <a:r>
              <a:rPr lang="ro-RO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]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b="1" i="1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		 Kw = 10</a:t>
            </a:r>
            <a:r>
              <a:rPr lang="en-US" altLang="en-US" sz="1800" b="1" i="1" baseline="30000">
                <a:solidFill>
                  <a:schemeClr val="tx1"/>
                </a:solidFill>
                <a:latin typeface="Arial" panose="020B0604020202020204" pitchFamily="34" charset="0"/>
              </a:rPr>
              <a:t>-</a:t>
            </a:r>
            <a:r>
              <a:rPr lang="ro-RO" altLang="en-US" sz="1800" b="1" i="1" baseline="3000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r>
              <a:rPr lang="en-US" altLang="en-US" sz="1800" b="1" i="1" baseline="30000">
                <a:solidFill>
                  <a:schemeClr val="tx1"/>
                </a:solidFill>
                <a:latin typeface="Arial" panose="020B0604020202020204" pitchFamily="34" charset="0"/>
              </a:rPr>
              <a:t>4  </a:t>
            </a: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mol </a:t>
            </a:r>
            <a:r>
              <a:rPr lang="en-US" altLang="en-US" sz="1800" b="1" i="1" baseline="3000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/l</a:t>
            </a:r>
            <a:r>
              <a:rPr lang="en-US" altLang="en-US" sz="1800" b="1" i="1" baseline="3000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r>
              <a:rPr lang="en-US" altLang="en-US" sz="1800" b="1" i="1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b="1" i="1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 i="1">
                <a:solidFill>
                  <a:schemeClr val="tx2"/>
                </a:solidFill>
                <a:latin typeface="Arial" panose="020B0604020202020204" pitchFamily="34" charset="0"/>
              </a:rPr>
              <a:t>    </a:t>
            </a:r>
            <a:r>
              <a:rPr lang="ro-RO" altLang="en-US" sz="1800" b="1" i="1">
                <a:solidFill>
                  <a:schemeClr val="tx2"/>
                </a:solidFill>
                <a:latin typeface="Arial" panose="020B0604020202020204" pitchFamily="34" charset="0"/>
              </a:rPr>
              <a:t>		</a:t>
            </a:r>
            <a:r>
              <a:rPr lang="en-US" altLang="en-US" sz="1800" b="1" i="1">
                <a:solidFill>
                  <a:schemeClr val="tx2"/>
                </a:solidFill>
                <a:latin typeface="Arial" panose="020B0604020202020204" pitchFamily="34" charset="0"/>
              </a:rPr>
              <a:t>Kw = produsul ionic al apei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o-RO" altLang="en-US" sz="1800" b="1" i="1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o-RO" altLang="en-US" sz="1800" b="1" i="1" baseline="30000">
              <a:solidFill>
                <a:srgbClr val="FFCC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o-RO" altLang="en-US" sz="1800" b="1" i="1" baseline="30000">
              <a:solidFill>
                <a:srgbClr val="FFCC00"/>
              </a:solidFill>
              <a:latin typeface="Arial" panose="020B0604020202020204" pitchFamily="34" charset="0"/>
            </a:endParaRPr>
          </a:p>
        </p:txBody>
      </p:sp>
      <p:sp>
        <p:nvSpPr>
          <p:cNvPr id="11268" name="Line 5"/>
          <p:cNvSpPr>
            <a:spLocks noChangeShapeType="1"/>
          </p:cNvSpPr>
          <p:nvPr/>
        </p:nvSpPr>
        <p:spPr bwMode="auto">
          <a:xfrm>
            <a:off x="3200400" y="1851025"/>
            <a:ext cx="1103313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 flipH="1">
            <a:off x="3200400" y="1905000"/>
            <a:ext cx="990600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1270" name="Line 66"/>
          <p:cNvSpPr>
            <a:spLocks noChangeShapeType="1"/>
          </p:cNvSpPr>
          <p:nvPr/>
        </p:nvSpPr>
        <p:spPr bwMode="auto">
          <a:xfrm>
            <a:off x="3276600" y="3276600"/>
            <a:ext cx="2863850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742950" y="860425"/>
            <a:ext cx="8420100" cy="641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o-RO" sz="18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/>
            </a:r>
            <a:br>
              <a:rPr lang="ro-RO" sz="18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</a:br>
            <a:endParaRPr lang="ro-RO" sz="1800" b="1" smtClean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2291" name="Text Box 4"/>
          <p:cNvSpPr txBox="1">
            <a:spLocks noChangeArrowheads="1"/>
          </p:cNvSpPr>
          <p:nvPr/>
        </p:nvSpPr>
        <p:spPr bwMode="auto">
          <a:xfrm>
            <a:off x="881063" y="1371600"/>
            <a:ext cx="8474075" cy="448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en-US" b="1" dirty="0" smtClean="0">
                <a:solidFill>
                  <a:schemeClr val="tx1"/>
                </a:solidFill>
                <a:latin typeface="Agency FB" panose="020B0503020202020204" pitchFamily="34" charset="0"/>
              </a:rPr>
              <a:t>pH-</a:t>
            </a:r>
            <a:r>
              <a:rPr lang="ro-RO" altLang="en-US" b="1" dirty="0" smtClean="0">
                <a:solidFill>
                  <a:schemeClr val="tx1"/>
                </a:solidFill>
                <a:latin typeface="Agency FB" panose="020B0503020202020204" pitchFamily="34" charset="0"/>
              </a:rPr>
              <a:t>UL </a:t>
            </a:r>
            <a:r>
              <a:rPr lang="en-US" altLang="en-US" b="1" dirty="0" smtClean="0">
                <a:solidFill>
                  <a:schemeClr val="tx1"/>
                </a:solidFill>
                <a:latin typeface="Agency FB" panose="020B0503020202020204" pitchFamily="34" charset="0"/>
              </a:rPr>
              <a:t>SOLU</a:t>
            </a:r>
            <a:r>
              <a:rPr lang="ro-RO" altLang="en-US" b="1" dirty="0" smtClean="0">
                <a:solidFill>
                  <a:schemeClr val="tx1"/>
                </a:solidFill>
                <a:latin typeface="Agency FB" panose="020B0503020202020204" pitchFamily="34" charset="0"/>
              </a:rPr>
              <a:t>ŢIILOR  APOASE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ro-RO" altLang="en-US" b="1" dirty="0" smtClean="0">
              <a:solidFill>
                <a:schemeClr val="folHlink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o-RO" altLang="en-US" sz="1800" b="1" i="1" dirty="0" smtClean="0">
                <a:solidFill>
                  <a:srgbClr val="FFCC00"/>
                </a:solidFill>
                <a:latin typeface="Arial" panose="020B0604020202020204" pitchFamily="34" charset="0"/>
              </a:rPr>
              <a:t> 	</a:t>
            </a:r>
            <a:r>
              <a:rPr lang="ro-RO" altLang="en-US" sz="1800" b="1" i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</a:rPr>
              <a:t>- pH-ul  unei soluţii este  egal  cu puterea  cu semn  schimbat    a concentraţiei molare a soluţiei in ioni de  hidroniu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-"/>
              <a:defRPr/>
            </a:pPr>
            <a:endParaRPr lang="ro-RO" altLang="en-US" sz="1800" b="1" i="1" dirty="0" smtClean="0">
              <a:solidFill>
                <a:srgbClr val="FFCC00"/>
              </a:solidFill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en-US" sz="1800" b="1" i="1" dirty="0" smtClean="0">
                <a:solidFill>
                  <a:srgbClr val="FFCC00"/>
                </a:solidFill>
                <a:latin typeface="Arial" panose="020B0604020202020204" pitchFamily="34" charset="0"/>
              </a:rPr>
              <a:t>[</a:t>
            </a:r>
            <a:r>
              <a:rPr lang="en-US" altLang="en-US" sz="1800" b="1" i="1" dirty="0" smtClean="0">
                <a:solidFill>
                  <a:schemeClr val="tx2"/>
                </a:solidFill>
                <a:latin typeface="Arial" panose="020B0604020202020204" pitchFamily="34" charset="0"/>
              </a:rPr>
              <a:t>H</a:t>
            </a:r>
            <a:r>
              <a:rPr lang="en-US" altLang="en-US" sz="1800" b="1" i="1" baseline="-25000" dirty="0" smtClean="0">
                <a:solidFill>
                  <a:schemeClr val="tx2"/>
                </a:solidFill>
                <a:latin typeface="Arial" panose="020B0604020202020204" pitchFamily="34" charset="0"/>
              </a:rPr>
              <a:t>3</a:t>
            </a:r>
            <a:r>
              <a:rPr lang="en-US" altLang="en-US" sz="1800" b="1" i="1" dirty="0" smtClean="0">
                <a:solidFill>
                  <a:schemeClr val="tx2"/>
                </a:solidFill>
                <a:latin typeface="Arial" panose="020B0604020202020204" pitchFamily="34" charset="0"/>
              </a:rPr>
              <a:t>O</a:t>
            </a:r>
            <a:r>
              <a:rPr lang="en-US" altLang="en-US" sz="1800" b="1" i="1" baseline="30000" dirty="0" smtClean="0">
                <a:solidFill>
                  <a:schemeClr val="tx2"/>
                </a:solidFill>
                <a:latin typeface="Arial" panose="020B0604020202020204" pitchFamily="34" charset="0"/>
              </a:rPr>
              <a:t>+</a:t>
            </a:r>
            <a:r>
              <a:rPr lang="en-US" altLang="en-US" sz="1800" b="1" i="1" dirty="0" smtClean="0">
                <a:solidFill>
                  <a:schemeClr val="tx2"/>
                </a:solidFill>
                <a:latin typeface="Arial" panose="020B0604020202020204" pitchFamily="34" charset="0"/>
              </a:rPr>
              <a:t>]</a:t>
            </a:r>
            <a:r>
              <a:rPr lang="ro-RO" altLang="en-US" sz="1800" b="1" i="1" dirty="0" smtClean="0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  <a:r>
              <a:rPr lang="en-US" altLang="en-US" sz="1800" b="1" i="1" dirty="0" smtClean="0">
                <a:solidFill>
                  <a:schemeClr val="tx2"/>
                </a:solidFill>
                <a:latin typeface="Arial" panose="020B0604020202020204" pitchFamily="34" charset="0"/>
              </a:rPr>
              <a:t>= </a:t>
            </a:r>
            <a:r>
              <a:rPr lang="ro-RO" altLang="en-US" sz="1800" b="1" i="1" dirty="0" smtClean="0">
                <a:solidFill>
                  <a:schemeClr val="tx2"/>
                </a:solidFill>
                <a:latin typeface="Arial" panose="020B0604020202020204" pitchFamily="34" charset="0"/>
              </a:rPr>
              <a:t>10</a:t>
            </a:r>
            <a:r>
              <a:rPr lang="ro-RO" altLang="en-US" sz="1800" b="1" i="1" baseline="30000" dirty="0" smtClean="0">
                <a:solidFill>
                  <a:schemeClr val="tx2"/>
                </a:solidFill>
                <a:latin typeface="Arial" panose="020B0604020202020204" pitchFamily="34" charset="0"/>
              </a:rPr>
              <a:t>-pH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ro-RO" altLang="en-US" sz="1800" b="1" i="1" baseline="30000" dirty="0" smtClean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ro-RO" altLang="en-US" sz="1800" b="1" i="1" baseline="30000" dirty="0" smtClean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o-RO" altLang="en-US" sz="1800" b="1" i="1" baseline="30000" dirty="0" smtClean="0">
                <a:solidFill>
                  <a:schemeClr val="tx2"/>
                </a:solidFill>
                <a:latin typeface="Arial" panose="020B0604020202020204" pitchFamily="34" charset="0"/>
              </a:rPr>
              <a:t> 	-</a:t>
            </a:r>
            <a:r>
              <a:rPr lang="ro-RO" altLang="en-US" sz="1800" b="1" i="1" dirty="0" smtClean="0">
                <a:solidFill>
                  <a:schemeClr val="tx2"/>
                </a:solidFill>
                <a:latin typeface="Arial" panose="020B0604020202020204" pitchFamily="34" charset="0"/>
              </a:rPr>
              <a:t> in practică, pH-ul  se determină cu ajutorul  </a:t>
            </a:r>
            <a:r>
              <a:rPr lang="ro-RO" altLang="en-US" sz="1800" b="1" i="1" u="sng" dirty="0" smtClean="0">
                <a:solidFill>
                  <a:schemeClr val="tx1"/>
                </a:solidFill>
                <a:latin typeface="Arial" panose="020B0604020202020204" pitchFamily="34" charset="0"/>
              </a:rPr>
              <a:t>indicatorilor  acido- bazici</a:t>
            </a:r>
            <a:r>
              <a:rPr lang="ro-RO" altLang="en-US" sz="1800" b="1" i="1" dirty="0" smtClean="0">
                <a:solidFill>
                  <a:schemeClr val="tx2"/>
                </a:solidFill>
                <a:latin typeface="Arial" panose="020B0604020202020204" pitchFamily="34" charset="0"/>
              </a:rPr>
              <a:t>, substanţe care îşi  modifică culoarea într-un  interval  foarte  mic  de pH.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o-RO" altLang="en-US" sz="1800" b="1" i="1" dirty="0" smtClean="0">
                <a:solidFill>
                  <a:schemeClr val="tx2"/>
                </a:solidFill>
                <a:latin typeface="Arial" panose="020B0604020202020204" pitchFamily="34" charset="0"/>
              </a:rPr>
              <a:t>Zona  in care  un  indicator  îşi  schimbă  culoarea  se numeşte  </a:t>
            </a:r>
            <a:r>
              <a:rPr lang="ro-RO" altLang="en-US" sz="1800" b="1" i="1" u="sng" dirty="0" smtClean="0">
                <a:solidFill>
                  <a:schemeClr val="tx2"/>
                </a:solidFill>
                <a:latin typeface="Arial" panose="020B0604020202020204" pitchFamily="34" charset="0"/>
              </a:rPr>
              <a:t>zonă de  viraj.</a:t>
            </a:r>
            <a:r>
              <a:rPr lang="ro-RO" altLang="en-US" sz="1800" b="1" i="1" dirty="0" smtClean="0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ro-RO" altLang="en-US" sz="1800" b="1" i="1" dirty="0" smtClean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o-RO" altLang="en-US" sz="1800" b="1" i="1" dirty="0" smtClean="0">
                <a:solidFill>
                  <a:schemeClr val="tx2"/>
                </a:solidFill>
                <a:latin typeface="Arial" panose="020B0604020202020204" pitchFamily="34" charset="0"/>
              </a:rPr>
              <a:t>	- Măsurarea  corectă  a pH-ului se  obţine  prin  utilizarea  aparatului  numit  </a:t>
            </a:r>
            <a:r>
              <a:rPr lang="en-US" altLang="en-US" sz="1800" b="1" i="1" dirty="0" smtClean="0">
                <a:solidFill>
                  <a:schemeClr val="tx2"/>
                </a:solidFill>
                <a:latin typeface="Arial" panose="020B0604020202020204" pitchFamily="34" charset="0"/>
              </a:rPr>
              <a:t>pH</a:t>
            </a:r>
            <a:r>
              <a:rPr lang="ro-RO" altLang="en-US" sz="1800" b="1" i="1" dirty="0" smtClean="0">
                <a:solidFill>
                  <a:schemeClr val="tx2"/>
                </a:solidFill>
                <a:latin typeface="Arial" panose="020B0604020202020204" pitchFamily="34" charset="0"/>
              </a:rPr>
              <a:t>- metru.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465" name="Group 201"/>
          <p:cNvGraphicFramePr>
            <a:graphicFrameLocks noGrp="1"/>
          </p:cNvGraphicFramePr>
          <p:nvPr/>
        </p:nvGraphicFramePr>
        <p:xfrm>
          <a:off x="381000" y="1524000"/>
          <a:ext cx="9220200" cy="3048000"/>
        </p:xfrm>
        <a:graphic>
          <a:graphicData uri="http://schemas.openxmlformats.org/drawingml/2006/table">
            <a:tbl>
              <a:tblPr/>
              <a:tblGrid>
                <a:gridCol w="838200"/>
                <a:gridCol w="511175"/>
                <a:gridCol w="495300"/>
                <a:gridCol w="577850"/>
                <a:gridCol w="495300"/>
                <a:gridCol w="488950"/>
                <a:gridCol w="622300"/>
                <a:gridCol w="623888"/>
                <a:gridCol w="625475"/>
                <a:gridCol w="622300"/>
                <a:gridCol w="488950"/>
                <a:gridCol w="563562"/>
                <a:gridCol w="579438"/>
                <a:gridCol w="577850"/>
                <a:gridCol w="593725"/>
                <a:gridCol w="515937"/>
              </a:tblGrid>
              <a:tr h="558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C00"/>
                          </a:solidFill>
                          <a:effectLst/>
                          <a:latin typeface="Arial" charset="0"/>
                        </a:rPr>
                        <a:t>[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</a:rPr>
                        <a:t>H</a:t>
                      </a:r>
                      <a:r>
                        <a:rPr kumimoji="0" lang="en-US" sz="1400" b="1" i="1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</a:rPr>
                        <a:t>3</a:t>
                      </a:r>
                      <a:r>
                        <a:rPr kumimoji="0" lang="en-US" sz="1400" b="1" i="1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</a:rPr>
                        <a:t>+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</a:rPr>
                        <a:t>O]</a:t>
                      </a:r>
                      <a:endParaRPr kumimoji="0" lang="ro-RO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2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2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-1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endParaRPr kumimoji="0" lang="ro-RO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2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2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2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2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2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2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2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2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2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2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2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2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2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7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pH</a:t>
                      </a:r>
                      <a:endParaRPr kumimoji="0" lang="ro-RO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[HO</a:t>
                      </a:r>
                      <a:r>
                        <a:rPr kumimoji="0" lang="ro-RO" sz="1400" b="1" i="1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</a:t>
                      </a:r>
                      <a:r>
                        <a:rPr kumimoji="0" lang="ro-RO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]</a:t>
                      </a:r>
                      <a:endParaRPr kumimoji="0" lang="ro-RO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1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1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1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1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1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1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1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1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1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1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1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1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1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1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-1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ro-RO" sz="11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5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pOH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endParaRPr kumimoji="0" lang="ro-RO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7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en-US" sz="12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Caracter</a:t>
                      </a:r>
                      <a:r>
                        <a:rPr kumimoji="0" lang="en-US" sz="12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12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solu</a:t>
                      </a:r>
                      <a:r>
                        <a:rPr kumimoji="0" lang="ro-RO" sz="12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ţie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Acid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NE-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UTRU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5000"/>
                        <a:buFontTx/>
                        <a:buNone/>
                        <a:tabLst/>
                      </a:pPr>
                      <a:r>
                        <a:rPr kumimoji="0" lang="ro-RO" sz="12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BAZIC</a:t>
                      </a:r>
                      <a:r>
                        <a:rPr kumimoji="0" lang="ro-RO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406" name="Line 193"/>
          <p:cNvSpPr>
            <a:spLocks noChangeShapeType="1"/>
          </p:cNvSpPr>
          <p:nvPr/>
        </p:nvSpPr>
        <p:spPr bwMode="auto">
          <a:xfrm flipH="1">
            <a:off x="1447800" y="4419600"/>
            <a:ext cx="3200400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3407" name="Line 194"/>
          <p:cNvSpPr>
            <a:spLocks noChangeShapeType="1"/>
          </p:cNvSpPr>
          <p:nvPr/>
        </p:nvSpPr>
        <p:spPr bwMode="auto">
          <a:xfrm>
            <a:off x="5943600" y="4419600"/>
            <a:ext cx="3505200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486</TotalTime>
  <Words>200</Words>
  <Application>Microsoft Office PowerPoint</Application>
  <PresentationFormat>A4 Paper (210x297 mm)</PresentationFormat>
  <Paragraphs>174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Times New Roman</vt:lpstr>
      <vt:lpstr>Arial</vt:lpstr>
      <vt:lpstr>Trebuchet MS</vt:lpstr>
      <vt:lpstr>Wingdings 3</vt:lpstr>
      <vt:lpstr>Calibri</vt:lpstr>
      <vt:lpstr>Agency FB</vt:lpstr>
      <vt:lpstr>Wingdings</vt:lpstr>
      <vt:lpstr>Facet</vt:lpstr>
      <vt:lpstr>Acizi si  baze   in teoria  protolitică</vt:lpstr>
      <vt:lpstr>PowerPoint Presentation</vt:lpstr>
      <vt:lpstr>BAZELE sunt molecule  sau ioni care  acceptă  unul  sau mai mulţi  protoni   de  la  un acid  </vt:lpstr>
      <vt:lpstr> </vt:lpstr>
      <vt:lpstr>PowerPoint Presentation</vt:lpstr>
      <vt:lpstr>PowerPoint Presentation</vt:lpstr>
      <vt:lpstr> </vt:lpstr>
      <vt:lpstr> </vt:lpstr>
      <vt:lpstr>PowerPoint Presentation</vt:lpstr>
    </vt:vector>
  </TitlesOfParts>
  <Company>cvc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Acizi si  baze   in teoria  protolitică</dc:title>
  <dc:creator>luc</dc:creator>
  <cp:lastModifiedBy>user</cp:lastModifiedBy>
  <cp:revision>19</cp:revision>
  <dcterms:created xsi:type="dcterms:W3CDTF">2007-02-28T07:56:01Z</dcterms:created>
  <dcterms:modified xsi:type="dcterms:W3CDTF">2020-03-19T15:40:10Z</dcterms:modified>
</cp:coreProperties>
</file>