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>
      <p:cViewPr varScale="1">
        <p:scale>
          <a:sx n="44" d="100"/>
          <a:sy n="44" d="100"/>
        </p:scale>
        <p:origin x="3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47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17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461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898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151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59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331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223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9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734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897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6A56C-1709-4BC1-A77F-E29186BBF147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32735-EB1F-406A-B9E9-ECF827A50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622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Mol. </a:t>
            </a:r>
            <a:r>
              <a:rPr lang="en-US" dirty="0" err="1" smtClean="0"/>
              <a:t>Masă</a:t>
            </a:r>
            <a:r>
              <a:rPr lang="en-US" dirty="0" smtClean="0"/>
              <a:t> </a:t>
            </a:r>
            <a:r>
              <a:rPr lang="en-US" dirty="0" err="1" smtClean="0"/>
              <a:t>molară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Prof. ADRIANA FODOR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39091" y="335045"/>
            <a:ext cx="10245437" cy="235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1000"/>
              </a:spcAft>
            </a:pPr>
            <a:r>
              <a:rPr lang="en-US" sz="3200" b="1" u="sng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Molul</a:t>
            </a:r>
            <a:r>
              <a:rPr lang="en-US" sz="32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molecule </a:t>
            </a:r>
            <a:r>
              <a:rPr lang="en-US" sz="3200" b="1" u="sng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sau</a:t>
            </a:r>
            <a:r>
              <a:rPr lang="en-US" sz="32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molul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reprezintă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cantitatea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substanţă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numeric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egală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cu masa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moleculară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exprimată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grame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care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conţine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6, 022</a:t>
            </a:r>
            <a:r>
              <a:rPr lang="en-US" sz="3200" baseline="30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en-US" sz="3200" baseline="30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23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molecule (N-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numărul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Avogadro) din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substanţa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respectiva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46563" y="3459651"/>
            <a:ext cx="8485909" cy="303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oxigen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ro-RO" sz="32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reprezintă 1 mol;</a:t>
            </a:r>
            <a:endParaRPr lang="en-US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>
              <a:lnSpc>
                <a:spcPct val="107000"/>
              </a:lnSpc>
              <a:spcAft>
                <a:spcPts val="800"/>
              </a:spcAft>
            </a:pP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o-RO" sz="32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O2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32 u.a.m                       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o-RO" sz="32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O2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32                                                    </a:t>
            </a:r>
            <a:endParaRPr lang="en-US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>
              <a:lnSpc>
                <a:spcPct val="107000"/>
              </a:lnSpc>
              <a:spcAft>
                <a:spcPts val="800"/>
              </a:spcAft>
            </a:pP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1mol de O</a:t>
            </a:r>
            <a:r>
              <a:rPr lang="ro-RO" sz="32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32g şi cuprinde 6,022</a:t>
            </a:r>
            <a:r>
              <a:rPr lang="ro-RO" sz="3200" baseline="30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ro-RO" sz="3200" baseline="30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23 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molecule;             </a:t>
            </a:r>
            <a:endParaRPr lang="en-US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>
              <a:lnSpc>
                <a:spcPct val="107000"/>
              </a:lnSpc>
              <a:spcAft>
                <a:spcPts val="800"/>
              </a:spcAft>
            </a:pP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μ</a:t>
            </a:r>
            <a:r>
              <a:rPr lang="ro-RO" sz="32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O2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32g/mol    </a:t>
            </a:r>
            <a:r>
              <a:rPr lang="ro-RO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μ= masa molara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(M)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09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278996" y="275696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apa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</a:t>
            </a:r>
            <a:r>
              <a:rPr kumimoji="0" lang="en-US" alt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O- formula 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chimică-cantitativ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4200909" y="1137470"/>
            <a:ext cx="657225" cy="9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278996" y="936902"/>
            <a:ext cx="879279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en-US" alt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H2O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</a:t>
            </a:r>
            <a:r>
              <a:rPr kumimoji="0" lang="en-US" altLang="en-US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en-US" alt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H2O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18  g/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1mol H</a:t>
            </a:r>
            <a:r>
              <a:rPr kumimoji="0" lang="en-US" alt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O=18g 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conţin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6, 022</a:t>
            </a:r>
            <a:r>
              <a:rPr kumimoji="0" lang="en-US" altLang="en-US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kumimoji="0" lang="en-US" altLang="en-US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23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molecule 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apă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73875" y="2155295"/>
            <a:ext cx="95189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dioxid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de carbon: CO</a:t>
            </a:r>
            <a:r>
              <a:rPr lang="en-US" sz="3200" baseline="-25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 formula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chimică-cantitativ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mol</a:t>
            </a:r>
            <a:endParaRPr lang="en-US" sz="3200" dirty="0"/>
          </a:p>
        </p:txBody>
      </p:sp>
      <p:sp>
        <p:nvSpPr>
          <p:cNvPr id="25" name="Rectangle 18"/>
          <p:cNvSpPr>
            <a:spLocks noChangeArrowheads="1"/>
          </p:cNvSpPr>
          <p:nvPr/>
        </p:nvSpPr>
        <p:spPr bwMode="auto">
          <a:xfrm>
            <a:off x="209074" y="270361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3447574" y="8103650"/>
            <a:ext cx="61912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209074" y="2622202"/>
            <a:ext cx="1065708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en-US" alt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CO2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44 </a:t>
            </a:r>
            <a:r>
              <a:rPr lang="en-US" alt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en-US" alt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CO2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44g/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1mol CO</a:t>
            </a:r>
            <a:r>
              <a:rPr kumimoji="0" lang="en-US" alt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=44g 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conţin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6, 022</a:t>
            </a:r>
            <a:r>
              <a:rPr kumimoji="0" lang="en-US" altLang="en-US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kumimoji="0" lang="en-US" altLang="en-US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23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molecule 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dioxid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carbon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870823" y="4224802"/>
            <a:ext cx="10868501" cy="2338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1000"/>
              </a:spcAft>
            </a:pP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Multiplii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molului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1kmol= 1000moli , masa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substanţei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exprimată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kg.</a:t>
            </a:r>
            <a:endParaRPr lang="en-US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Submultiplii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molului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milimol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= 0,001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moli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masa 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substanţei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se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exprimă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în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mg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9639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3455" y="321085"/>
            <a:ext cx="11568544" cy="1353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1000"/>
              </a:spcAft>
            </a:pPr>
            <a:r>
              <a:rPr lang="en-US" sz="3200" b="1" u="sng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Determinarea</a:t>
            </a:r>
            <a:r>
              <a:rPr lang="en-US" sz="32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numărului</a:t>
            </a:r>
            <a:r>
              <a:rPr lang="en-US" sz="32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3200" b="1" u="sng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moli</a:t>
            </a:r>
            <a:r>
              <a:rPr lang="en-US" sz="32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dacă</a:t>
            </a:r>
            <a:r>
              <a:rPr lang="en-US" sz="32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3200" b="1" u="sng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cunoaşte</a:t>
            </a:r>
            <a:r>
              <a:rPr lang="en-US" sz="32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indent="457200">
              <a:lnSpc>
                <a:spcPct val="115000"/>
              </a:lnSpc>
              <a:spcAft>
                <a:spcPts val="1000"/>
              </a:spcAft>
            </a:pPr>
            <a:r>
              <a:rPr lang="en-US" sz="32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 </a:t>
            </a:r>
            <a:r>
              <a:rPr lang="en-US" sz="3200" b="1" u="sng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substanţei</a:t>
            </a:r>
            <a:r>
              <a:rPr lang="en-US" sz="32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1163782" y="1523465"/>
                <a:ext cx="10474036" cy="16739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o-RO" sz="3200" u="sng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Expresia matematică a numărului de moli de substanţă </a:t>
                </a:r>
                <a:endParaRPr lang="en-US" sz="3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7200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o-RO" sz="32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</a:t>
                </a:r>
                <a14:m>
                  <m:oMath xmlns:m="http://schemas.openxmlformats.org/officeDocument/2006/math">
                    <m:r>
                      <a:rPr lang="ro-RO" sz="3200" b="1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𝒎</m:t>
                        </m:r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𝒈</m:t>
                        </m:r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𝑴</m:t>
                        </m:r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en-US" sz="3200" b="1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ro-RO" sz="3200" b="1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𝒈</m:t>
                            </m:r>
                          </m:num>
                          <m:den>
                            <m:r>
                              <a:rPr lang="ro-RO" sz="3200" b="1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𝒎𝒐𝒍</m:t>
                            </m:r>
                          </m:den>
                        </m:f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ro-RO" sz="32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 (1)  sau     </a:t>
                </a:r>
                <a:r>
                  <a:rPr lang="ro-RO" sz="3200" b="1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ν</a:t>
                </a:r>
                <a:r>
                  <a:rPr lang="en-US" sz="3200" b="1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𝒎</m:t>
                        </m:r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𝒈</m:t>
                        </m:r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l-GR" sz="3200" b="1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𝝁</m:t>
                        </m:r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en-US" sz="3200" b="1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ro-RO" sz="3200" b="1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𝒈</m:t>
                            </m:r>
                          </m:num>
                          <m:den>
                            <m:r>
                              <a:rPr lang="ro-RO" sz="3200" b="1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𝒎𝒐𝒍</m:t>
                            </m:r>
                          </m:den>
                        </m:f>
                        <m:r>
                          <a:rPr lang="ro-RO" sz="32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endParaRPr lang="en-US" sz="32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782" y="1523465"/>
                <a:ext cx="10474036" cy="1673920"/>
              </a:xfrm>
              <a:prstGeom prst="rect">
                <a:avLst/>
              </a:prstGeom>
              <a:blipFill rotWithShape="0">
                <a:blip r:embed="rId2"/>
                <a:stretch>
                  <a:fillRect l="-1513" t="-5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623456" y="3197385"/>
            <a:ext cx="11014362" cy="3766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lang="el-GR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ν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=nr 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moli</a:t>
            </a:r>
            <a:endParaRPr lang="en-US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o-RO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masă de substanţă(g)</a:t>
            </a:r>
            <a:endParaRPr lang="en-US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o-RO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masa moleculară exprimată în g/ mol= μ (masa molară )</a:t>
            </a:r>
            <a:endParaRPr lang="en-US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Dacă  se cunoaşte n şi M(g/mol) se determină masa de substanţă:</a:t>
            </a:r>
            <a:endParaRPr lang="en-US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de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unde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 </a:t>
            </a:r>
            <a:r>
              <a:rPr lang="ro-RO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n</a:t>
            </a:r>
            <a:r>
              <a:rPr lang="ro-RO" sz="3200" b="1" baseline="30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o-RO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endParaRPr lang="en-US" sz="3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sau </a:t>
            </a:r>
            <a:r>
              <a:rPr lang="en-US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o-RO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M=m/n </a:t>
            </a:r>
            <a:endParaRPr lang="en-US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24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220</Words>
  <Application>Microsoft Office PowerPoint</Application>
  <PresentationFormat>Widescreen</PresentationFormat>
  <Paragraphs>25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Cambria Math</vt:lpstr>
      <vt:lpstr>Times New Roman</vt:lpstr>
      <vt:lpstr>Office Theme</vt:lpstr>
      <vt:lpstr>Mol. Masă molară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Mol. Masă molară</dc:title>
  <dc:creator>Microsoft account</dc:creator>
  <cp:lastModifiedBy>Microsoft account</cp:lastModifiedBy>
  <cp:revision>5</cp:revision>
  <dcterms:created xsi:type="dcterms:W3CDTF">2020-05-06T07:37:49Z</dcterms:created>
  <dcterms:modified xsi:type="dcterms:W3CDTF">2020-05-06T09:46:22Z</dcterms:modified>
</cp:coreProperties>
</file>