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 /><Relationship Id="rId3" Type="http://schemas.openxmlformats.org/officeDocument/2006/relationships/slide" Target="slides/slide2.xml" /><Relationship Id="rId7" Type="http://schemas.openxmlformats.org/officeDocument/2006/relationships/viewProps" Target="viewProp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presProps" Target="presProps.xml" /><Relationship Id="rId5" Type="http://schemas.openxmlformats.org/officeDocument/2006/relationships/slide" Target="slides/slide4.xml" /><Relationship Id="rId4" Type="http://schemas.openxmlformats.org/officeDocument/2006/relationships/slide" Target="slides/slide3.xml" /><Relationship Id="rId9" Type="http://schemas.openxmlformats.org/officeDocument/2006/relationships/tableStyles" Target="tableStyles.xml" /></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zitiv titlu">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ro-RO"/>
              <a:t>Faceți clic pentru a edita stilul de titlu coordonator</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o-RO"/>
              <a:t>Faceți clic pentru a edita stilul de subtitlu coordonator</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3/23/2020</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u și conțin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Content Placeholder 2"/>
          <p:cNvSpPr>
            <a:spLocks noGrp="1"/>
          </p:cNvSpPr>
          <p:nvPr>
            <p:ph idx="1"/>
          </p:nvPr>
        </p:nvSpPr>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ntet secțiune">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ro-RO"/>
              <a:t>Faceți clic pentru a edita stilul de titlu coordonator</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48A87A34-81AB-432B-8DAE-1953F412C126}" type="datetimeFigureOut">
              <a:rPr lang="en-US" dirty="0"/>
              <a:t>3/23/2020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uă tipuri de conțin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3/23/2020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ție">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ro-RO"/>
              <a:t>Faceți clic pentru a edita stilul de titlu coordonator</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4" name="Content Placeholder 3"/>
          <p:cNvSpPr>
            <a:spLocks noGrp="1"/>
          </p:cNvSpPr>
          <p:nvPr>
            <p:ph sz="half" idx="2"/>
          </p:nvPr>
        </p:nvSpPr>
        <p:spPr>
          <a:xfrm>
            <a:off x="1141410" y="3073397"/>
            <a:ext cx="4878391" cy="2717801"/>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6" name="Content Placeholder 5"/>
          <p:cNvSpPr>
            <a:spLocks noGrp="1"/>
          </p:cNvSpPr>
          <p:nvPr>
            <p:ph sz="quarter" idx="4"/>
          </p:nvPr>
        </p:nvSpPr>
        <p:spPr>
          <a:xfrm>
            <a:off x="6172200" y="3073397"/>
            <a:ext cx="4875210" cy="2717801"/>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3/23/2020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Doar titl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3/23/2020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Necompletat">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3/23/2020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ținut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ro-RO"/>
              <a:t>Faceți clic pentru a edita stilul de titlu coordonator</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48A87A34-81AB-432B-8DAE-1953F412C126}" type="datetimeFigureOut">
              <a:rPr lang="en-US" dirty="0"/>
              <a:t>3/23/2020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ine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ro-RO"/>
              <a:t>Faceți clic pentru a edita stilul de titlu coordonator</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o-RO"/>
              <a:t>Faceți clic pe pictogramă pentru a adăuga o imagine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48A87A34-81AB-432B-8DAE-1953F412C126}" type="datetimeFigureOut">
              <a:rPr lang="en-US" dirty="0"/>
              <a:t>3/23/2020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ine panoramică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ro-RO"/>
              <a:t>Faceți clic pentru a edita stilul de titlu coordonator</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ro-RO"/>
              <a:t>Faceți clic pe pictogramă pentru a adăuga o imagine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48A87A34-81AB-432B-8DAE-1953F412C126}" type="datetimeFigureOut">
              <a:rPr lang="en-US" dirty="0"/>
              <a:t>3/23/2020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u și legendă">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ro-RO"/>
              <a:t>Faceți clic pentru a edita stilul de titlu coordonator</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48A87A34-81AB-432B-8DAE-1953F412C126}" type="datetimeFigureOut">
              <a:rPr lang="en-US" dirty="0"/>
              <a:t>3/23/2020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ro-RO"/>
              <a:t>Faceți clic pentru a edita stilul de titlu coordonator</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a:t>Faceţi clic pentru a edita Master stiluri text</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48A87A34-81AB-432B-8DAE-1953F412C126}" type="datetimeFigureOut">
              <a:rPr lang="en-US" dirty="0"/>
              <a:t>3/23/2020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de vizită">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ro-RO"/>
              <a:t>Faceți clic pentru a edita stilul de titlu coordonator</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48A87A34-81AB-432B-8DAE-1953F412C126}" type="datetimeFigureOut">
              <a:rPr lang="en-US" dirty="0"/>
              <a:t>3/23/2020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ane">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ro-RO"/>
              <a:t>Faceți clic pentru a edita stilul de titlu coordonator</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3" name="Date Placeholder 2"/>
          <p:cNvSpPr>
            <a:spLocks noGrp="1"/>
          </p:cNvSpPr>
          <p:nvPr>
            <p:ph type="dt" sz="half" idx="10"/>
          </p:nvPr>
        </p:nvSpPr>
        <p:spPr/>
        <p:txBody>
          <a:bodyPr/>
          <a:lstStyle/>
          <a:p>
            <a:fld id="{48A87A34-81AB-432B-8DAE-1953F412C126}" type="datetimeFigureOut">
              <a:rPr lang="en-US" dirty="0"/>
              <a:t>3/23/2020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oană cu trei imagini">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ro-RO"/>
              <a:t>Faceți clic pentru a edita stilul de titlu coordonator</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o-RO"/>
              <a:t>Faceți clic pe pictogramă pentru a adăuga o imagine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o-RO"/>
              <a:t>Faceți clic pe pictogramă pentru a adăuga o imagine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o-RO"/>
              <a:t>Faceți clic pe pictogramă pentru a adăuga o imagine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3" name="Date Placeholder 2"/>
          <p:cNvSpPr>
            <a:spLocks noGrp="1"/>
          </p:cNvSpPr>
          <p:nvPr>
            <p:ph type="dt" sz="half" idx="10"/>
          </p:nvPr>
        </p:nvSpPr>
        <p:spPr/>
        <p:txBody>
          <a:bodyPr/>
          <a:lstStyle/>
          <a:p>
            <a:fld id="{48A87A34-81AB-432B-8DAE-1953F412C126}" type="datetimeFigureOut">
              <a:rPr lang="en-US" dirty="0"/>
              <a:t>3/23/2020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ext vertical și titl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Vertical Text Placeholder 2"/>
          <p:cNvSpPr>
            <a:spLocks noGrp="1"/>
          </p:cNvSpPr>
          <p:nvPr>
            <p:ph type="body" orient="vert" idx="1"/>
          </p:nvPr>
        </p:nvSpPr>
        <p:spPr/>
        <p:txBody>
          <a:bodyPr vert="eaVert" ancho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lu vertical și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ro-RO"/>
              <a:t>Faceți clic pentru a edita stilul de titlu coordonator</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2.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3/23/2020</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EDF60AD4-CE32-F844-8526-B54E7ABA87AC}"/>
              </a:ext>
            </a:extLst>
          </p:cNvPr>
          <p:cNvSpPr>
            <a:spLocks noGrp="1"/>
          </p:cNvSpPr>
          <p:nvPr>
            <p:ph type="ctrTitle"/>
          </p:nvPr>
        </p:nvSpPr>
        <p:spPr/>
        <p:txBody>
          <a:bodyPr/>
          <a:lstStyle/>
          <a:p>
            <a:r>
              <a:rPr lang="ro-RO"/>
              <a:t>Acid  Sulfuric</a:t>
            </a:r>
          </a:p>
        </p:txBody>
      </p:sp>
      <p:sp>
        <p:nvSpPr>
          <p:cNvPr id="3" name="Subtitlu 2">
            <a:extLst>
              <a:ext uri="{FF2B5EF4-FFF2-40B4-BE49-F238E27FC236}">
                <a16:creationId xmlns:a16="http://schemas.microsoft.com/office/drawing/2014/main" id="{DA300FB7-BF95-D44B-A709-EABB95649840}"/>
              </a:ext>
            </a:extLst>
          </p:cNvPr>
          <p:cNvSpPr>
            <a:spLocks noGrp="1"/>
          </p:cNvSpPr>
          <p:nvPr>
            <p:ph type="subTitle" idx="1"/>
          </p:nvPr>
        </p:nvSpPr>
        <p:spPr/>
        <p:txBody>
          <a:bodyPr/>
          <a:lstStyle/>
          <a:p>
            <a:r>
              <a:rPr lang="ro-RO"/>
              <a:t>De Neamț Alexia</a:t>
            </a:r>
          </a:p>
        </p:txBody>
      </p:sp>
    </p:spTree>
    <p:extLst>
      <p:ext uri="{BB962C8B-B14F-4D97-AF65-F5344CB8AC3E}">
        <p14:creationId xmlns:p14="http://schemas.microsoft.com/office/powerpoint/2010/main" val="11394955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C6227B2A-40DA-7047-9B0A-8997A679EEDF}"/>
              </a:ext>
            </a:extLst>
          </p:cNvPr>
          <p:cNvSpPr>
            <a:spLocks noGrp="1"/>
          </p:cNvSpPr>
          <p:nvPr>
            <p:ph type="title"/>
          </p:nvPr>
        </p:nvSpPr>
        <p:spPr/>
        <p:txBody>
          <a:bodyPr/>
          <a:lstStyle/>
          <a:p>
            <a:r>
              <a:rPr lang="ro-RO"/>
              <a:t>Definiție</a:t>
            </a:r>
          </a:p>
        </p:txBody>
      </p:sp>
      <p:sp>
        <p:nvSpPr>
          <p:cNvPr id="3" name="Substituent conținut 2">
            <a:extLst>
              <a:ext uri="{FF2B5EF4-FFF2-40B4-BE49-F238E27FC236}">
                <a16:creationId xmlns:a16="http://schemas.microsoft.com/office/drawing/2014/main" id="{F6F3B9BF-9D7F-2F4F-A954-CCCBF830424E}"/>
              </a:ext>
            </a:extLst>
          </p:cNvPr>
          <p:cNvSpPr>
            <a:spLocks noGrp="1"/>
          </p:cNvSpPr>
          <p:nvPr>
            <p:ph idx="1"/>
          </p:nvPr>
        </p:nvSpPr>
        <p:spPr/>
        <p:txBody>
          <a:bodyPr/>
          <a:lstStyle/>
          <a:p>
            <a:r>
              <a:rPr lang="ro-RO"/>
              <a:t>Acidul sulfuric este un compus chimc al sulfului cu formula chimică H2SO4. Acesta este un lichid incolor, uleios, foarte vâscos și higroscopic. Acidul sulfuric este unul dintre cei mai puternici acizi și foarte coroziv.</a:t>
            </a:r>
          </a:p>
        </p:txBody>
      </p:sp>
    </p:spTree>
    <p:extLst>
      <p:ext uri="{BB962C8B-B14F-4D97-AF65-F5344CB8AC3E}">
        <p14:creationId xmlns:p14="http://schemas.microsoft.com/office/powerpoint/2010/main" val="32238490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F4B30D31-3F1D-9345-9789-5DF7B08FBF82}"/>
              </a:ext>
            </a:extLst>
          </p:cNvPr>
          <p:cNvSpPr>
            <a:spLocks noGrp="1"/>
          </p:cNvSpPr>
          <p:nvPr>
            <p:ph type="title"/>
          </p:nvPr>
        </p:nvSpPr>
        <p:spPr/>
        <p:txBody>
          <a:bodyPr/>
          <a:lstStyle/>
          <a:p>
            <a:r>
              <a:rPr lang="ro-RO"/>
              <a:t>Proprietăți Fizice</a:t>
            </a:r>
          </a:p>
        </p:txBody>
      </p:sp>
      <p:sp>
        <p:nvSpPr>
          <p:cNvPr id="3" name="Substituent conținut 2">
            <a:extLst>
              <a:ext uri="{FF2B5EF4-FFF2-40B4-BE49-F238E27FC236}">
                <a16:creationId xmlns:a16="http://schemas.microsoft.com/office/drawing/2014/main" id="{1F6FD67B-86BC-A449-83FD-0CD75BC9AA59}"/>
              </a:ext>
            </a:extLst>
          </p:cNvPr>
          <p:cNvSpPr>
            <a:spLocks noGrp="1"/>
          </p:cNvSpPr>
          <p:nvPr>
            <p:ph idx="1"/>
          </p:nvPr>
        </p:nvSpPr>
        <p:spPr/>
        <p:txBody>
          <a:bodyPr>
            <a:normAutofit fontScale="92500" lnSpcReduction="10000"/>
          </a:bodyPr>
          <a:lstStyle/>
          <a:p>
            <a:r>
              <a:rPr lang="ro-RO" b="0" i="0">
                <a:solidFill>
                  <a:srgbClr val="222222"/>
                </a:solidFill>
                <a:effectLst/>
                <a:latin typeface="-apple-system"/>
              </a:rPr>
              <a:t>Acidul sulfuric este un</a:t>
            </a:r>
            <a:r>
              <a:rPr lang="ro-RO">
                <a:solidFill>
                  <a:srgbClr val="6B4BA1"/>
                </a:solidFill>
                <a:latin typeface="-apple-system"/>
              </a:rPr>
              <a:t> </a:t>
            </a:r>
            <a:r>
              <a:rPr lang="ro-RO">
                <a:solidFill>
                  <a:srgbClr val="222222"/>
                </a:solidFill>
                <a:latin typeface="-apple-system"/>
              </a:rPr>
              <a:t>lichid vâscos</a:t>
            </a:r>
            <a:r>
              <a:rPr lang="ro-RO" b="0" i="0">
                <a:solidFill>
                  <a:srgbClr val="222222"/>
                </a:solidFill>
                <a:effectLst/>
                <a:latin typeface="-apple-system"/>
              </a:rPr>
              <a:t> și incolor ce se solidifică la o temperatură de 3 °C atunci când este de concentrație 100%. În rest, punctul de înghețare depinde de concentrație: la 93% acesta este de -32 °C, la 78% este -38 °C și la 65% este de -64 °C. Acidul sulfuric tehnic poate avea adesea o culoare maronie datorată impurităților organice. Încălzit deasupra punctului de fierbere de 279,6 °C, acidul sulfuric se vaporizează, iar în forma acesta de vapori există trioxid de sulf în exces. La o temperatură de 338 °C, vaporii au un conținut de 98,3% acid și corespund unui amestec azeotropic de apă și acid sulfuric.</a:t>
            </a:r>
            <a:r>
              <a:rPr lang="ro-RO" b="0" i="0" baseline="30000">
                <a:solidFill>
                  <a:srgbClr val="6B4BA1"/>
                </a:solidFill>
                <a:effectLst/>
                <a:latin typeface="inherit"/>
              </a:rPr>
              <a:t> </a:t>
            </a:r>
            <a:r>
              <a:rPr lang="ro-RO" b="0" i="0">
                <a:solidFill>
                  <a:srgbClr val="222222"/>
                </a:solidFill>
                <a:effectLst/>
                <a:latin typeface="-apple-system"/>
              </a:rPr>
              <a:t>Încălzit mai mult, la 450 °C, acidul sulfuric se disociază în apă și trioxid de sulf complet.</a:t>
            </a:r>
            <a:endParaRPr lang="ro-RO"/>
          </a:p>
        </p:txBody>
      </p:sp>
    </p:spTree>
    <p:extLst>
      <p:ext uri="{BB962C8B-B14F-4D97-AF65-F5344CB8AC3E}">
        <p14:creationId xmlns:p14="http://schemas.microsoft.com/office/powerpoint/2010/main" val="13674233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5C3CB42C-06B9-C340-9880-3C618920B89D}"/>
              </a:ext>
            </a:extLst>
          </p:cNvPr>
          <p:cNvSpPr>
            <a:spLocks noGrp="1"/>
          </p:cNvSpPr>
          <p:nvPr>
            <p:ph type="title"/>
          </p:nvPr>
        </p:nvSpPr>
        <p:spPr/>
        <p:txBody>
          <a:bodyPr/>
          <a:lstStyle/>
          <a:p>
            <a:r>
              <a:rPr lang="ro-RO"/>
              <a:t>Istorie</a:t>
            </a:r>
          </a:p>
        </p:txBody>
      </p:sp>
      <p:sp>
        <p:nvSpPr>
          <p:cNvPr id="3" name="Substituent conținut 2">
            <a:extLst>
              <a:ext uri="{FF2B5EF4-FFF2-40B4-BE49-F238E27FC236}">
                <a16:creationId xmlns:a16="http://schemas.microsoft.com/office/drawing/2014/main" id="{3149227A-8F15-3A4E-B852-A8E37FCB959F}"/>
              </a:ext>
            </a:extLst>
          </p:cNvPr>
          <p:cNvSpPr>
            <a:spLocks noGrp="1"/>
          </p:cNvSpPr>
          <p:nvPr>
            <p:ph idx="1"/>
          </p:nvPr>
        </p:nvSpPr>
        <p:spPr/>
        <p:txBody>
          <a:bodyPr>
            <a:normAutofit fontScale="92500"/>
          </a:bodyPr>
          <a:lstStyle/>
          <a:p>
            <a:r>
              <a:rPr lang="ro-RO" b="0" i="0">
                <a:solidFill>
                  <a:srgbClr val="222222"/>
                </a:solidFill>
                <a:effectLst/>
                <a:latin typeface="-apple-system"/>
              </a:rPr>
              <a:t>Acidul sulfuric este cunoscut încă din vechi timpuri sub denumirea de </a:t>
            </a:r>
            <a:r>
              <a:rPr lang="ro-RO" b="1" i="0">
                <a:solidFill>
                  <a:srgbClr val="222222"/>
                </a:solidFill>
                <a:effectLst/>
                <a:latin typeface="-apple-system"/>
              </a:rPr>
              <a:t>vitriol</a:t>
            </a:r>
            <a:r>
              <a:rPr lang="ro-RO" b="0" i="0">
                <a:solidFill>
                  <a:srgbClr val="222222"/>
                </a:solidFill>
                <a:effectLst/>
                <a:latin typeface="-apple-system"/>
              </a:rPr>
              <a:t>. Primele indicații ale acestuia se găsesc în textele alchimistului istoric controversat Dscăbir ibn Hayyăn din secolul al VIII-lea. Apoi, acesta a fost menționat împreună cu unele metode de fabricare posibile în scrierile alchimistului Albertus Magnus(1200-1280) și ale lui Basilius Valentinus (c. 1600). Aceștia au descris metode de produce a vitriolului din diferiți sulfați naturali – ca și calcantitul sau alaunul. Numele de </a:t>
            </a:r>
            <a:r>
              <a:rPr lang="ro-RO" b="0" i="1">
                <a:solidFill>
                  <a:srgbClr val="222222"/>
                </a:solidFill>
                <a:effectLst/>
                <a:latin typeface="-apple-system"/>
              </a:rPr>
              <a:t>ulei de vitriol</a:t>
            </a:r>
            <a:r>
              <a:rPr lang="ro-RO" b="0" i="0">
                <a:solidFill>
                  <a:srgbClr val="222222"/>
                </a:solidFill>
                <a:effectLst/>
                <a:latin typeface="-apple-system"/>
              </a:rPr>
              <a:t> este derivat de la denumirea învechită de vitriol pe care o aveau aceste minerale. Prima sursă ce conținea cantități mari de acid sulfuric a fost vitriolul. </a:t>
            </a:r>
            <a:endParaRPr lang="ro-RO"/>
          </a:p>
        </p:txBody>
      </p:sp>
    </p:spTree>
    <p:extLst>
      <p:ext uri="{BB962C8B-B14F-4D97-AF65-F5344CB8AC3E}">
        <p14:creationId xmlns:p14="http://schemas.microsoft.com/office/powerpoint/2010/main" val="280479347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Ecran lat</PresentationFormat>
  <Slides>4</Slides>
  <Notes>0</Notes>
  <HiddenSlides>0</HiddenSlides>
  <ScaleCrop>false</ScaleCrop>
  <HeadingPairs>
    <vt:vector size="4" baseType="variant">
      <vt:variant>
        <vt:lpstr>Temă</vt:lpstr>
      </vt:variant>
      <vt:variant>
        <vt:i4>1</vt:i4>
      </vt:variant>
      <vt:variant>
        <vt:lpstr>Titluri diapozitive</vt:lpstr>
      </vt:variant>
      <vt:variant>
        <vt:i4>4</vt:i4>
      </vt:variant>
    </vt:vector>
  </HeadingPairs>
  <TitlesOfParts>
    <vt:vector size="5" baseType="lpstr">
      <vt:lpstr>Circuit</vt:lpstr>
      <vt:lpstr>Acid  Sulfuric</vt:lpstr>
      <vt:lpstr>Definiție</vt:lpstr>
      <vt:lpstr>Proprietăți Fizice</vt:lpstr>
      <vt:lpstr>Istorie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Acid  Sulfuric</dc:title>
  <dc:creator>Utilizator necunoscut</dc:creator>
  <cp:lastModifiedBy>RedDead_Pc17 only</cp:lastModifiedBy>
  <cp:revision>1</cp:revision>
  <dcterms:created xsi:type="dcterms:W3CDTF">2020-03-23T15:25:35Z</dcterms:created>
  <dcterms:modified xsi:type="dcterms:W3CDTF">2020-03-23T15:49:52Z</dcterms:modified>
</cp:coreProperties>
</file>