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ableStyles" Target="tableStyles.xml" /><Relationship Id="rId5" Type="http://schemas.openxmlformats.org/officeDocument/2006/relationships/slide" Target="slides/slide4.xml" /><Relationship Id="rId10"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zitiv titlu">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ro-RO"/>
              <a:t>Faceți clic pentru a edita stilul de titlu coordonator</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o-RO"/>
              <a:t>Faceți clic pentru a edita stilul de subtitlu coordonator</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idx="1"/>
          </p:nvPr>
        </p:nvSpPr>
        <p:spPr/>
        <p:txBody>
          <a:bodyPr anchor="ct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o-RO"/>
              <a:t>Faceți clic pentru a edita stilul de titlu coordonator</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ro-RO"/>
              <a:t>Faceți clic pentru a edita stilul de titlu coordonator</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ro-RO"/>
              <a:t>Faceți clic pentru a edita stilul de titlu coordonator</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ine panoramică cu legendă">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u și legendă">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 cu legendă">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ro-RO"/>
              <a:t>Faceți clic pentru a edita stilul de titlu coordonator</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o-RO"/>
              <a:t>Faceţi clic pentru a edita Master stiluri text</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de vizită">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t carte de vizită">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ro-RO"/>
              <a:t>Faceți clic pentru a edita stilul de titlu coordonator</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ro-RO"/>
              <a:t>Faceţi clic pentru a edita Master stiluri text</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Adevărat sau fal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ro-RO"/>
              <a:t>Faceți clic pentru a edita stilul de titlu coordonator</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ro-RO"/>
              <a:t>Faceţi clic pentru a edita Master stiluri text</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ro-RO"/>
              <a:t>Faceți clic pentru a edita stilul de titlu coordonator</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3/25/2020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hyperlink" Target="https://ro.m.wikipedia.org/wiki/Tensiune_electric%C4%83" TargetMode="External" /><Relationship Id="rId2" Type="http://schemas.openxmlformats.org/officeDocument/2006/relationships/hyperlink" Target="https://ro.m.wikipedia.org/wiki/Curent_electric" TargetMode="External"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3" Type="http://schemas.openxmlformats.org/officeDocument/2006/relationships/hyperlink" Target="https://ro.m.wikipedia.org/wiki/Energie_cinetic%C4%83" TargetMode="External" /><Relationship Id="rId2" Type="http://schemas.openxmlformats.org/officeDocument/2006/relationships/hyperlink" Target="https://ro.m.wikipedia.org/wiki/Electron" TargetMode="External"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3" Type="http://schemas.openxmlformats.org/officeDocument/2006/relationships/hyperlink" Target="https://ro.m.wikipedia.org/w/index.php?title=For%C8%9Bei_Lorentz&amp;action=edit&amp;redlink=1" TargetMode="External" /><Relationship Id="rId2" Type="http://schemas.openxmlformats.org/officeDocument/2006/relationships/hyperlink" Target="https://ro.m.wikipedia.org/w/index.php?title=Induc%C8%9Bie&amp;action=edit&amp;redlink=1" TargetMode="External" /><Relationship Id="rId1" Type="http://schemas.openxmlformats.org/officeDocument/2006/relationships/slideLayout" Target="../slideLayouts/slideLayout7.xml" /><Relationship Id="rId6" Type="http://schemas.openxmlformats.org/officeDocument/2006/relationships/hyperlink" Target="https://ro.m.wikipedia.org/w/index.php?title=For%C8%9B%C4%83_electric%C4%83&amp;action=edit&amp;redlink=1" TargetMode="External" /><Relationship Id="rId5" Type="http://schemas.openxmlformats.org/officeDocument/2006/relationships/hyperlink" Target="https://ro.m.wikipedia.org/wiki/Electron" TargetMode="External" /><Relationship Id="rId4" Type="http://schemas.openxmlformats.org/officeDocument/2006/relationships/hyperlink" Target="https://ro.m.wikipedia.org/w/index.php?title=C%C3%A2mp_electrostatic&amp;action=edit&amp;redlink=1" TargetMode="Externa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8052206-CC73-B843-932C-4F6C5217D469}"/>
              </a:ext>
            </a:extLst>
          </p:cNvPr>
          <p:cNvSpPr>
            <a:spLocks noGrp="1"/>
          </p:cNvSpPr>
          <p:nvPr>
            <p:ph type="ctrTitle"/>
          </p:nvPr>
        </p:nvSpPr>
        <p:spPr/>
        <p:txBody>
          <a:bodyPr/>
          <a:lstStyle/>
          <a:p>
            <a:r>
              <a:rPr lang="en-GB"/>
              <a:t>Efectele curentului electric </a:t>
            </a:r>
            <a:endParaRPr lang="ro-RO"/>
          </a:p>
        </p:txBody>
      </p:sp>
      <p:sp>
        <p:nvSpPr>
          <p:cNvPr id="3" name="Subtitlu 2">
            <a:extLst>
              <a:ext uri="{FF2B5EF4-FFF2-40B4-BE49-F238E27FC236}">
                <a16:creationId xmlns:a16="http://schemas.microsoft.com/office/drawing/2014/main" id="{2A738706-70BA-DF4A-8A00-C094AEE4190B}"/>
              </a:ext>
            </a:extLst>
          </p:cNvPr>
          <p:cNvSpPr>
            <a:spLocks noGrp="1"/>
          </p:cNvSpPr>
          <p:nvPr>
            <p:ph type="subTitle" idx="1"/>
          </p:nvPr>
        </p:nvSpPr>
        <p:spPr/>
        <p:txBody>
          <a:bodyPr/>
          <a:lstStyle/>
          <a:p>
            <a:r>
              <a:rPr lang="en-GB"/>
              <a:t>Agrigoroaie Alexandra-Maria</a:t>
            </a:r>
            <a:endParaRPr lang="ro-RO"/>
          </a:p>
        </p:txBody>
      </p:sp>
    </p:spTree>
    <p:extLst>
      <p:ext uri="{BB962C8B-B14F-4D97-AF65-F5344CB8AC3E}">
        <p14:creationId xmlns:p14="http://schemas.microsoft.com/office/powerpoint/2010/main" val="11653076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tăText 4">
            <a:extLst>
              <a:ext uri="{FF2B5EF4-FFF2-40B4-BE49-F238E27FC236}">
                <a16:creationId xmlns:a16="http://schemas.microsoft.com/office/drawing/2014/main" id="{DD01FE28-CCBA-664D-BF95-512F696106F1}"/>
              </a:ext>
            </a:extLst>
          </p:cNvPr>
          <p:cNvSpPr txBox="1"/>
          <p:nvPr/>
        </p:nvSpPr>
        <p:spPr>
          <a:xfrm>
            <a:off x="617636" y="614274"/>
            <a:ext cx="9222880" cy="5262979"/>
          </a:xfrm>
          <a:prstGeom prst="rect">
            <a:avLst/>
          </a:prstGeom>
          <a:noFill/>
        </p:spPr>
        <p:txBody>
          <a:bodyPr wrap="square">
            <a:spAutoFit/>
          </a:bodyPr>
          <a:lstStyle/>
          <a:p>
            <a:r>
              <a:rPr lang="ro-RO" sz="4800" b="1" i="0">
                <a:effectLst/>
                <a:latin typeface="-apple-system"/>
              </a:rPr>
              <a:t>Efectele curentului electric</a:t>
            </a:r>
            <a:r>
              <a:rPr lang="ro-RO" sz="4800" b="0" i="0">
                <a:effectLst/>
                <a:latin typeface="-apple-system"/>
              </a:rPr>
              <a:t> sunt fenomene care au directă legătură cu prezența electricității (</a:t>
            </a:r>
            <a:r>
              <a:rPr lang="ro-RO" sz="4800" b="0" i="0" u="none" strike="noStrike">
                <a:effectLst/>
                <a:latin typeface="-apple-system"/>
                <a:hlinkClick r:id="rId2" tooltip="Curent electric">
                  <a:extLst>
                    <a:ext uri="{A12FA001-AC4F-418D-AE19-62706E023703}">
                      <ahyp:hlinkClr xmlns:ahyp="http://schemas.microsoft.com/office/drawing/2018/hyperlinkcolor" val="tx"/>
                    </a:ext>
                  </a:extLst>
                </a:hlinkClick>
              </a:rPr>
              <a:t>curent</a:t>
            </a:r>
            <a:r>
              <a:rPr lang="ro-RO" sz="4800" b="0" i="0">
                <a:effectLst/>
                <a:latin typeface="-apple-system"/>
              </a:rPr>
              <a:t> și/sau </a:t>
            </a:r>
            <a:r>
              <a:rPr lang="ro-RO" sz="4800" b="0" i="0" u="none" strike="noStrike">
                <a:effectLst/>
                <a:latin typeface="-apple-system"/>
                <a:hlinkClick r:id="rId3" tooltip="Tensiune electrică">
                  <a:extLst>
                    <a:ext uri="{A12FA001-AC4F-418D-AE19-62706E023703}">
                      <ahyp:hlinkClr xmlns:ahyp="http://schemas.microsoft.com/office/drawing/2018/hyperlinkcolor" val="tx"/>
                    </a:ext>
                  </a:extLst>
                </a:hlinkClick>
              </a:rPr>
              <a:t>tensiune electrică</a:t>
            </a:r>
            <a:r>
              <a:rPr lang="ro-RO" sz="4800" b="0" i="0">
                <a:effectLst/>
                <a:latin typeface="-apple-system"/>
              </a:rPr>
              <a:t>). Ele sunt numeroase, fiind întâlnite și ca aplicații în diferite domenii tehnice.</a:t>
            </a:r>
            <a:endParaRPr lang="ro-RO" sz="4800"/>
          </a:p>
        </p:txBody>
      </p:sp>
    </p:spTree>
    <p:extLst>
      <p:ext uri="{BB962C8B-B14F-4D97-AF65-F5344CB8AC3E}">
        <p14:creationId xmlns:p14="http://schemas.microsoft.com/office/powerpoint/2010/main" val="2530616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tăText 2">
            <a:extLst>
              <a:ext uri="{FF2B5EF4-FFF2-40B4-BE49-F238E27FC236}">
                <a16:creationId xmlns:a16="http://schemas.microsoft.com/office/drawing/2014/main" id="{A7A38420-3B82-DA4A-BF78-3E56DA6EB293}"/>
              </a:ext>
            </a:extLst>
          </p:cNvPr>
          <p:cNvSpPr txBox="1"/>
          <p:nvPr/>
        </p:nvSpPr>
        <p:spPr>
          <a:xfrm>
            <a:off x="607075" y="1792274"/>
            <a:ext cx="11282660" cy="4816493"/>
          </a:xfrm>
          <a:prstGeom prst="rect">
            <a:avLst/>
          </a:prstGeom>
          <a:noFill/>
        </p:spPr>
        <p:txBody>
          <a:bodyPr wrap="square">
            <a:spAutoFit/>
          </a:bodyPr>
          <a:lstStyle/>
          <a:p>
            <a:pPr algn="l" fontAlgn="base"/>
            <a:r>
              <a:rPr lang="ro-RO" sz="2800" b="0" i="0">
                <a:effectLst/>
                <a:latin typeface="-apple-system"/>
              </a:rPr>
              <a:t>Constă în apariția unui câmp magnetic în jurul unui conductor parcurs de curent electric.</a:t>
            </a:r>
          </a:p>
          <a:p>
            <a:pPr algn="l" fontAlgn="base"/>
            <a:r>
              <a:rPr lang="ro-RO" sz="2800" b="0" i="0">
                <a:effectLst/>
                <a:latin typeface="-apple-system"/>
              </a:rPr>
              <a:t>Modulul vectorului inducție magnetică într-un punct situat la distanța r de conductorul parcurs de curent electric este:</a:t>
            </a:r>
          </a:p>
          <a:p>
            <a:pPr algn="l" fontAlgn="base"/>
            <a:r>
              <a:rPr lang="ro-RO" sz="2800" b="0" i="0">
                <a:effectLst/>
                <a:latin typeface="-apple-system"/>
              </a:rPr>
              <a:t>B=</a:t>
            </a:r>
            <a:r>
              <a:rPr lang="el-GR" sz="2800" b="0" i="0">
                <a:effectLst/>
                <a:latin typeface="-apple-system"/>
              </a:rPr>
              <a:t>μ</a:t>
            </a:r>
            <a:r>
              <a:rPr lang="ro-RO" sz="2800" b="0" i="0">
                <a:effectLst/>
                <a:latin typeface="-apple-system"/>
              </a:rPr>
              <a:t>I/2</a:t>
            </a:r>
            <a:r>
              <a:rPr lang="el-GR" sz="2800" b="0" i="0">
                <a:effectLst/>
                <a:latin typeface="-apple-system"/>
              </a:rPr>
              <a:t>π</a:t>
            </a:r>
            <a:r>
              <a:rPr lang="ro-RO" sz="2800" b="0" i="0">
                <a:effectLst/>
                <a:latin typeface="-apple-system"/>
              </a:rPr>
              <a:t>r unde,</a:t>
            </a:r>
          </a:p>
          <a:p>
            <a:pPr algn="l" fontAlgn="base"/>
            <a:r>
              <a:rPr lang="el-GR" sz="2800" b="0" i="0">
                <a:effectLst/>
                <a:latin typeface="-apple-system"/>
              </a:rPr>
              <a:t>μ-</a:t>
            </a:r>
            <a:r>
              <a:rPr lang="ro-RO" sz="2800" b="0" i="0">
                <a:effectLst/>
                <a:latin typeface="-apple-system"/>
              </a:rPr>
              <a:t>permeabilitate magnetică absolută; I-intensitatea curentului care străbate conductorul;</a:t>
            </a:r>
          </a:p>
          <a:p>
            <a:pPr algn="l" fontAlgn="base"/>
            <a:r>
              <a:rPr lang="ro-RO" sz="2800" b="0" i="0">
                <a:effectLst/>
                <a:latin typeface="-apple-system"/>
              </a:rPr>
              <a:t>Modulul vectorului inducție magnetică a câmpului magnetic creat în centrul unei spire circulare de rază r, parcursă de curent electric este:</a:t>
            </a:r>
          </a:p>
          <a:p>
            <a:pPr algn="l" fontAlgn="base"/>
            <a:r>
              <a:rPr lang="ro-RO" sz="2800" b="0" i="0">
                <a:effectLst/>
                <a:latin typeface="-apple-system"/>
              </a:rPr>
              <a:t>B=</a:t>
            </a:r>
            <a:r>
              <a:rPr lang="el-GR" sz="2800" b="0" i="0">
                <a:effectLst/>
                <a:latin typeface="-apple-system"/>
              </a:rPr>
              <a:t>μ</a:t>
            </a:r>
            <a:r>
              <a:rPr lang="ro-RO" sz="2800" b="0" i="0">
                <a:effectLst/>
                <a:latin typeface="-apple-system"/>
              </a:rPr>
              <a:t>I/2r</a:t>
            </a:r>
          </a:p>
          <a:p>
            <a:pPr algn="l" fontAlgn="base"/>
            <a:r>
              <a:rPr lang="ro-RO" sz="2800" b="0" i="0">
                <a:effectLst/>
                <a:latin typeface="-apple-system"/>
              </a:rPr>
              <a:t>B-inducția magnetică; {B}</a:t>
            </a:r>
            <a:r>
              <a:rPr lang="ro-RO" sz="2800" b="0" i="0" baseline="-25000">
                <a:effectLst/>
                <a:latin typeface="inherit"/>
              </a:rPr>
              <a:t>SI</a:t>
            </a:r>
            <a:r>
              <a:rPr lang="ro-RO" sz="2800" b="0" i="0">
                <a:effectLst/>
                <a:latin typeface="-apple-system"/>
              </a:rPr>
              <a:t>=1T (tesla);</a:t>
            </a:r>
          </a:p>
        </p:txBody>
      </p:sp>
      <p:sp>
        <p:nvSpPr>
          <p:cNvPr id="6" name="CasetăText 5">
            <a:extLst>
              <a:ext uri="{FF2B5EF4-FFF2-40B4-BE49-F238E27FC236}">
                <a16:creationId xmlns:a16="http://schemas.microsoft.com/office/drawing/2014/main" id="{57CC8B8A-26D4-D04D-9414-03CB2DE4852A}"/>
              </a:ext>
            </a:extLst>
          </p:cNvPr>
          <p:cNvSpPr txBox="1"/>
          <p:nvPr/>
        </p:nvSpPr>
        <p:spPr>
          <a:xfrm>
            <a:off x="607075" y="249232"/>
            <a:ext cx="7001019" cy="707886"/>
          </a:xfrm>
          <a:prstGeom prst="rect">
            <a:avLst/>
          </a:prstGeom>
          <a:noFill/>
        </p:spPr>
        <p:txBody>
          <a:bodyPr wrap="square" rtlCol="0">
            <a:spAutoFit/>
          </a:bodyPr>
          <a:lstStyle/>
          <a:p>
            <a:pPr algn="l"/>
            <a:r>
              <a:rPr lang="en-GB" sz="4000"/>
              <a:t>Efectul Magnetic</a:t>
            </a:r>
            <a:endParaRPr lang="ro-RO" sz="4000"/>
          </a:p>
        </p:txBody>
      </p:sp>
    </p:spTree>
    <p:extLst>
      <p:ext uri="{BB962C8B-B14F-4D97-AF65-F5344CB8AC3E}">
        <p14:creationId xmlns:p14="http://schemas.microsoft.com/office/powerpoint/2010/main" val="2094597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tăText 2">
            <a:extLst>
              <a:ext uri="{FF2B5EF4-FFF2-40B4-BE49-F238E27FC236}">
                <a16:creationId xmlns:a16="http://schemas.microsoft.com/office/drawing/2014/main" id="{9F32D315-A636-FB4A-9BF0-40DC4F14E15A}"/>
              </a:ext>
            </a:extLst>
          </p:cNvPr>
          <p:cNvSpPr txBox="1"/>
          <p:nvPr/>
        </p:nvSpPr>
        <p:spPr>
          <a:xfrm>
            <a:off x="2207121" y="2661047"/>
            <a:ext cx="9431239" cy="3108543"/>
          </a:xfrm>
          <a:prstGeom prst="rect">
            <a:avLst/>
          </a:prstGeom>
          <a:noFill/>
        </p:spPr>
        <p:txBody>
          <a:bodyPr wrap="square">
            <a:spAutoFit/>
          </a:bodyPr>
          <a:lstStyle/>
          <a:p>
            <a:r>
              <a:rPr lang="ro-RO" sz="2800" b="0" i="0">
                <a:effectLst/>
                <a:latin typeface="-apple-system"/>
              </a:rPr>
              <a:t>Efectul termic (denumit și </a:t>
            </a:r>
            <a:r>
              <a:rPr lang="ro-RO" sz="2800" b="0" i="1">
                <a:effectLst/>
                <a:latin typeface="-apple-system"/>
              </a:rPr>
              <a:t>efect Joule-Lenz</a:t>
            </a:r>
            <a:r>
              <a:rPr lang="ro-RO" sz="2800" b="0" i="0">
                <a:effectLst/>
                <a:latin typeface="-apple-system"/>
              </a:rPr>
              <a:t>) este reprezentat de disiparea căldurii într-un conductor traversat de un curent electric. Aceasta se datorează interacțiunii particulelor curentului (de regulă </a:t>
            </a:r>
            <a:r>
              <a:rPr lang="ro-RO" sz="2800" b="0" i="0" u="none" strike="noStrike">
                <a:effectLst/>
                <a:latin typeface="-apple-system"/>
                <a:hlinkClick r:id="rId2" tooltip="Electron">
                  <a:extLst>
                    <a:ext uri="{A12FA001-AC4F-418D-AE19-62706E023703}">
                      <ahyp:hlinkClr xmlns:ahyp="http://schemas.microsoft.com/office/drawing/2018/hyperlinkcolor" val="tx"/>
                    </a:ext>
                  </a:extLst>
                </a:hlinkClick>
              </a:rPr>
              <a:t>electroni</a:t>
            </a:r>
            <a:r>
              <a:rPr lang="ro-RO" sz="2800" b="0" i="0">
                <a:effectLst/>
                <a:latin typeface="-apple-system"/>
              </a:rPr>
              <a:t>) cu atomii conductorului, interacțiuni prin care primele le cedează ultimilor din </a:t>
            </a:r>
            <a:r>
              <a:rPr lang="ro-RO" sz="2800" b="0" i="0" u="none" strike="noStrike">
                <a:effectLst/>
                <a:latin typeface="-apple-system"/>
                <a:hlinkClick r:id="rId3" tooltip="Energie cinetică">
                  <a:extLst>
                    <a:ext uri="{A12FA001-AC4F-418D-AE19-62706E023703}">
                      <ahyp:hlinkClr xmlns:ahyp="http://schemas.microsoft.com/office/drawing/2018/hyperlinkcolor" val="tx"/>
                    </a:ext>
                  </a:extLst>
                </a:hlinkClick>
              </a:rPr>
              <a:t>energia lor cinetică</a:t>
            </a:r>
            <a:r>
              <a:rPr lang="ro-RO" sz="2800" b="0" i="0">
                <a:effectLst/>
                <a:latin typeface="-apple-system"/>
              </a:rPr>
              <a:t>, contribuind la mărirea agitației termice în masa conductorului.</a:t>
            </a:r>
            <a:endParaRPr lang="ro-RO" sz="2800"/>
          </a:p>
        </p:txBody>
      </p:sp>
      <p:sp>
        <p:nvSpPr>
          <p:cNvPr id="4" name="CasetăText 3">
            <a:extLst>
              <a:ext uri="{FF2B5EF4-FFF2-40B4-BE49-F238E27FC236}">
                <a16:creationId xmlns:a16="http://schemas.microsoft.com/office/drawing/2014/main" id="{7A1B77AE-5C50-054B-BD75-0E369C97EAD5}"/>
              </a:ext>
            </a:extLst>
          </p:cNvPr>
          <p:cNvSpPr txBox="1"/>
          <p:nvPr/>
        </p:nvSpPr>
        <p:spPr>
          <a:xfrm>
            <a:off x="1648420" y="335755"/>
            <a:ext cx="6638330" cy="769441"/>
          </a:xfrm>
          <a:prstGeom prst="rect">
            <a:avLst/>
          </a:prstGeom>
          <a:noFill/>
        </p:spPr>
        <p:txBody>
          <a:bodyPr wrap="square" rtlCol="0">
            <a:spAutoFit/>
          </a:bodyPr>
          <a:lstStyle/>
          <a:p>
            <a:pPr algn="l"/>
            <a:r>
              <a:rPr lang="en-GB" sz="4000"/>
              <a:t>Efectul</a:t>
            </a:r>
            <a:r>
              <a:rPr lang="en-GB"/>
              <a:t> </a:t>
            </a:r>
            <a:r>
              <a:rPr lang="en-GB" sz="4400"/>
              <a:t>termic</a:t>
            </a:r>
            <a:endParaRPr lang="ro-RO" sz="4400"/>
          </a:p>
        </p:txBody>
      </p:sp>
    </p:spTree>
    <p:extLst>
      <p:ext uri="{BB962C8B-B14F-4D97-AF65-F5344CB8AC3E}">
        <p14:creationId xmlns:p14="http://schemas.microsoft.com/office/powerpoint/2010/main" val="1459292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tăText 2">
            <a:extLst>
              <a:ext uri="{FF2B5EF4-FFF2-40B4-BE49-F238E27FC236}">
                <a16:creationId xmlns:a16="http://schemas.microsoft.com/office/drawing/2014/main" id="{F3AFB30A-0B82-CB40-AF78-C3F924B93B0C}"/>
              </a:ext>
            </a:extLst>
          </p:cNvPr>
          <p:cNvSpPr txBox="1"/>
          <p:nvPr/>
        </p:nvSpPr>
        <p:spPr>
          <a:xfrm>
            <a:off x="573731" y="1813232"/>
            <a:ext cx="11463487" cy="4832092"/>
          </a:xfrm>
          <a:prstGeom prst="rect">
            <a:avLst/>
          </a:prstGeom>
          <a:noFill/>
        </p:spPr>
        <p:txBody>
          <a:bodyPr wrap="square">
            <a:spAutoFit/>
          </a:bodyPr>
          <a:lstStyle/>
          <a:p>
            <a:pPr algn="l" fontAlgn="base"/>
            <a:r>
              <a:rPr lang="ro-RO" sz="2800" b="0" i="0">
                <a:effectLst/>
                <a:latin typeface="-apple-system"/>
              </a:rPr>
              <a:t>Plasăm o plăcuță din material semiconductor într-un câmp magnetic uniform de </a:t>
            </a:r>
            <a:r>
              <a:rPr lang="ro-RO" sz="2800" b="0" i="0" u="none" strike="noStrike">
                <a:effectLst/>
                <a:latin typeface="inherit"/>
                <a:hlinkClick r:id="rId2" tooltip="Inducție — pagină inexistentă">
                  <a:extLst>
                    <a:ext uri="{A12FA001-AC4F-418D-AE19-62706E023703}">
                      <ahyp:hlinkClr xmlns:ahyp="http://schemas.microsoft.com/office/drawing/2018/hyperlinkcolor" val="tx"/>
                    </a:ext>
                  </a:extLst>
                </a:hlinkClick>
              </a:rPr>
              <a:t>inducție</a:t>
            </a:r>
            <a:r>
              <a:rPr lang="ro-RO" sz="2800" b="0" i="0">
                <a:effectLst/>
                <a:latin typeface="-apple-system"/>
              </a:rPr>
              <a:t> B, perpendicular pe fețele laterale, prin care circulă curentul I.</a:t>
            </a:r>
          </a:p>
          <a:p>
            <a:pPr algn="l" fontAlgn="base"/>
            <a:r>
              <a:rPr lang="ro-RO" sz="2800" b="0" i="0">
                <a:effectLst/>
                <a:latin typeface="-apple-system"/>
              </a:rPr>
              <a:t>Sub acțiunea </a:t>
            </a:r>
            <a:r>
              <a:rPr lang="ro-RO" sz="2800" b="0" i="0" u="none" strike="noStrike">
                <a:effectLst/>
                <a:latin typeface="inherit"/>
                <a:hlinkClick r:id="rId3" tooltip="Forței Lorentz — pagină inexistentă">
                  <a:extLst>
                    <a:ext uri="{A12FA001-AC4F-418D-AE19-62706E023703}">
                      <ahyp:hlinkClr xmlns:ahyp="http://schemas.microsoft.com/office/drawing/2018/hyperlinkcolor" val="tx"/>
                    </a:ext>
                  </a:extLst>
                </a:hlinkClick>
              </a:rPr>
              <a:t>forței Lorentz</a:t>
            </a:r>
            <a:r>
              <a:rPr lang="ro-RO" sz="2800" b="0" i="0">
                <a:effectLst/>
                <a:latin typeface="-apple-system"/>
              </a:rPr>
              <a:t>, electronii se vor deplasa spre fața interioară care se încarcă negativ. Fața superioară se încarcă pozitiv.</a:t>
            </a:r>
          </a:p>
          <a:p>
            <a:pPr algn="l" fontAlgn="base"/>
            <a:r>
              <a:rPr lang="ro-RO" sz="2800" b="0" i="0">
                <a:effectLst/>
                <a:latin typeface="-apple-system"/>
              </a:rPr>
              <a:t>Între cele doua plăci se formează un </a:t>
            </a:r>
            <a:r>
              <a:rPr lang="ro-RO" sz="2800" b="0" i="0" u="none" strike="noStrike">
                <a:effectLst/>
                <a:latin typeface="inherit"/>
                <a:hlinkClick r:id="rId4" tooltip="Câmp electrostatic — pagină inexistentă">
                  <a:extLst>
                    <a:ext uri="{A12FA001-AC4F-418D-AE19-62706E023703}">
                      <ahyp:hlinkClr xmlns:ahyp="http://schemas.microsoft.com/office/drawing/2018/hyperlinkcolor" val="tx"/>
                    </a:ext>
                  </a:extLst>
                </a:hlinkClick>
              </a:rPr>
              <a:t>câmp electrostatic</a:t>
            </a:r>
            <a:r>
              <a:rPr lang="ro-RO" sz="2800" b="0" i="0">
                <a:effectLst/>
                <a:latin typeface="-apple-system"/>
              </a:rPr>
              <a:t> de intensitate Eh, care exercită asupra fiecărui </a:t>
            </a:r>
            <a:r>
              <a:rPr lang="ro-RO" sz="2800" b="0" i="0" u="none" strike="noStrike">
                <a:effectLst/>
                <a:latin typeface="inherit"/>
                <a:hlinkClick r:id="rId5" tooltip="Electron">
                  <a:extLst>
                    <a:ext uri="{A12FA001-AC4F-418D-AE19-62706E023703}">
                      <ahyp:hlinkClr xmlns:ahyp="http://schemas.microsoft.com/office/drawing/2018/hyperlinkcolor" val="tx"/>
                    </a:ext>
                  </a:extLst>
                </a:hlinkClick>
              </a:rPr>
              <a:t>electron</a:t>
            </a:r>
            <a:r>
              <a:rPr lang="ro-RO" sz="2800" b="0" i="0">
                <a:effectLst/>
                <a:latin typeface="-apple-system"/>
              </a:rPr>
              <a:t> o </a:t>
            </a:r>
            <a:r>
              <a:rPr lang="ro-RO" sz="2800" b="0" i="0" u="none" strike="noStrike">
                <a:effectLst/>
                <a:latin typeface="inherit"/>
                <a:hlinkClick r:id="rId6" tooltip="Forță electrică — pagină inexistentă">
                  <a:extLst>
                    <a:ext uri="{A12FA001-AC4F-418D-AE19-62706E023703}">
                      <ahyp:hlinkClr xmlns:ahyp="http://schemas.microsoft.com/office/drawing/2018/hyperlinkcolor" val="tx"/>
                    </a:ext>
                  </a:extLst>
                </a:hlinkClick>
              </a:rPr>
              <a:t>forță electrică</a:t>
            </a:r>
            <a:r>
              <a:rPr lang="ro-RO" sz="2800" b="0" i="0">
                <a:effectLst/>
                <a:latin typeface="-apple-system"/>
              </a:rPr>
              <a:t> Fe egală și de sens opus forței Lorentz.</a:t>
            </a:r>
          </a:p>
          <a:p>
            <a:pPr algn="l" fontAlgn="base"/>
            <a:r>
              <a:rPr lang="ro-RO" sz="2800" b="0" i="0">
                <a:effectLst/>
                <a:latin typeface="-apple-system"/>
              </a:rPr>
              <a:t>Între fețe se menține constantă diferența de potențial Uh=Ua-Ub numită tensiune Hall.</a:t>
            </a:r>
          </a:p>
          <a:p>
            <a:pPr algn="l" fontAlgn="base"/>
            <a:r>
              <a:rPr lang="ro-RO" sz="2800" b="0" i="0">
                <a:effectLst/>
                <a:latin typeface="-apple-system"/>
              </a:rPr>
              <a:t>Se demonstrează că Uh=Kh x I x B unde Kh se numește constanta Hall și depinde de temperatură și de natura materialului.</a:t>
            </a:r>
          </a:p>
        </p:txBody>
      </p:sp>
      <p:sp>
        <p:nvSpPr>
          <p:cNvPr id="4" name="CasetăText 3">
            <a:extLst>
              <a:ext uri="{FF2B5EF4-FFF2-40B4-BE49-F238E27FC236}">
                <a16:creationId xmlns:a16="http://schemas.microsoft.com/office/drawing/2014/main" id="{4BB6ADD2-CAC4-B546-8A20-B3A91E180B90}"/>
              </a:ext>
            </a:extLst>
          </p:cNvPr>
          <p:cNvSpPr txBox="1"/>
          <p:nvPr/>
        </p:nvSpPr>
        <p:spPr>
          <a:xfrm>
            <a:off x="573731" y="212676"/>
            <a:ext cx="6066830" cy="707886"/>
          </a:xfrm>
          <a:prstGeom prst="rect">
            <a:avLst/>
          </a:prstGeom>
          <a:noFill/>
        </p:spPr>
        <p:txBody>
          <a:bodyPr wrap="square" rtlCol="0">
            <a:spAutoFit/>
          </a:bodyPr>
          <a:lstStyle/>
          <a:p>
            <a:pPr algn="l"/>
            <a:r>
              <a:rPr lang="en-GB" sz="4000"/>
              <a:t>Efectul Hall</a:t>
            </a:r>
            <a:endParaRPr lang="ro-RO" sz="4000"/>
          </a:p>
        </p:txBody>
      </p:sp>
    </p:spTree>
    <p:extLst>
      <p:ext uri="{BB962C8B-B14F-4D97-AF65-F5344CB8AC3E}">
        <p14:creationId xmlns:p14="http://schemas.microsoft.com/office/powerpoint/2010/main" val="2546275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tăText 2">
            <a:extLst>
              <a:ext uri="{FF2B5EF4-FFF2-40B4-BE49-F238E27FC236}">
                <a16:creationId xmlns:a16="http://schemas.microsoft.com/office/drawing/2014/main" id="{26CE8C63-15C4-4C45-BE55-A4B95DA2B0A0}"/>
              </a:ext>
            </a:extLst>
          </p:cNvPr>
          <p:cNvSpPr txBox="1"/>
          <p:nvPr/>
        </p:nvSpPr>
        <p:spPr>
          <a:xfrm>
            <a:off x="1198810" y="2446734"/>
            <a:ext cx="9794379" cy="4154984"/>
          </a:xfrm>
          <a:prstGeom prst="rect">
            <a:avLst/>
          </a:prstGeom>
          <a:noFill/>
        </p:spPr>
        <p:txBody>
          <a:bodyPr wrap="square">
            <a:spAutoFit/>
          </a:bodyPr>
          <a:lstStyle/>
          <a:p>
            <a:pPr algn="l" fontAlgn="base"/>
            <a:r>
              <a:rPr lang="ro-RO" sz="2400" b="0" i="0">
                <a:effectLst/>
                <a:latin typeface="-apple-system"/>
              </a:rPr>
              <a:t>Efectul piezoelectric direct constă în proprietatea unor cristale de a se încărca cu sarcină electrică pe unele dintre fețele acestora atunci când sunt supuse la solicitări de întindere sau de compresiune după o anumita direcție.</a:t>
            </a:r>
          </a:p>
          <a:p>
            <a:pPr algn="l" fontAlgn="base"/>
            <a:r>
              <a:rPr lang="ro-RO" sz="2400" b="0" i="0">
                <a:effectLst/>
                <a:latin typeface="-apple-system"/>
              </a:rPr>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pPr algn="l" fontAlgn="base"/>
            <a:r>
              <a:rPr lang="ro-RO" sz="2400" b="0" i="0">
                <a:effectLst/>
                <a:latin typeface="-apple-system"/>
              </a:rPr>
              <a:t>Prin acțiunea forțelor F pe direcția axelor mecanice rețeaua se deformează și centrele de greutate ale particulelor cu sarcini negative și ale particulelor cu sarcini nu mai coincid. Apare un moment electric dipolar și deci sarcini electrice de polarizare.</a:t>
            </a:r>
          </a:p>
        </p:txBody>
      </p:sp>
      <p:sp>
        <p:nvSpPr>
          <p:cNvPr id="4" name="CasetăText 3">
            <a:extLst>
              <a:ext uri="{FF2B5EF4-FFF2-40B4-BE49-F238E27FC236}">
                <a16:creationId xmlns:a16="http://schemas.microsoft.com/office/drawing/2014/main" id="{D478603A-89AB-8848-8872-85C3701958D1}"/>
              </a:ext>
            </a:extLst>
          </p:cNvPr>
          <p:cNvSpPr txBox="1"/>
          <p:nvPr/>
        </p:nvSpPr>
        <p:spPr>
          <a:xfrm>
            <a:off x="1469825" y="728662"/>
            <a:ext cx="6173987" cy="707886"/>
          </a:xfrm>
          <a:prstGeom prst="rect">
            <a:avLst/>
          </a:prstGeom>
          <a:noFill/>
        </p:spPr>
        <p:txBody>
          <a:bodyPr wrap="square" rtlCol="0">
            <a:spAutoFit/>
          </a:bodyPr>
          <a:lstStyle/>
          <a:p>
            <a:pPr algn="l"/>
            <a:r>
              <a:rPr lang="ro-RO" sz="4000"/>
              <a:t>Efectul piezoelectric</a:t>
            </a:r>
            <a:r>
              <a:rPr lang="ro-RO"/>
              <a:t> </a:t>
            </a:r>
          </a:p>
        </p:txBody>
      </p:sp>
    </p:spTree>
    <p:extLst>
      <p:ext uri="{BB962C8B-B14F-4D97-AF65-F5344CB8AC3E}">
        <p14:creationId xmlns:p14="http://schemas.microsoft.com/office/powerpoint/2010/main" val="12847120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elest">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Ecran lat</PresentationFormat>
  <Slides>6</Slides>
  <Notes>0</Notes>
  <HiddenSlides>0</HiddenSlides>
  <ScaleCrop>false</ScaleCrop>
  <HeadingPairs>
    <vt:vector size="4" baseType="variant">
      <vt:variant>
        <vt:lpstr>Temă</vt:lpstr>
      </vt:variant>
      <vt:variant>
        <vt:i4>1</vt:i4>
      </vt:variant>
      <vt:variant>
        <vt:lpstr>Titluri diapozitive</vt:lpstr>
      </vt:variant>
      <vt:variant>
        <vt:i4>6</vt:i4>
      </vt:variant>
    </vt:vector>
  </HeadingPairs>
  <TitlesOfParts>
    <vt:vector size="7" baseType="lpstr">
      <vt:lpstr>Celest</vt:lpstr>
      <vt:lpstr>Efectele curentului electric </vt:lpstr>
      <vt:lpstr>Prezentare PowerPoint</vt:lpstr>
      <vt:lpstr>Prezentare PowerPoint</vt:lpstr>
      <vt:lpstr>Prezentare PowerPoint</vt:lpstr>
      <vt:lpstr>Prezentare PowerPoint</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 </dc:title>
  <dc:creator>anubisthecat15@gmail.com</dc:creator>
  <cp:lastModifiedBy>anubisthecat15@gmail.com</cp:lastModifiedBy>
  <cp:revision>3</cp:revision>
  <dcterms:created xsi:type="dcterms:W3CDTF">2020-03-25T21:30:28Z</dcterms:created>
  <dcterms:modified xsi:type="dcterms:W3CDTF">2020-03-25T21:57:03Z</dcterms:modified>
</cp:coreProperties>
</file>