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2" r:id="rId1"/>
  </p:sldMasterIdLst>
  <p:sldIdLst>
    <p:sldId id="256" r:id="rId2"/>
    <p:sldId id="260" r:id="rId3"/>
    <p:sldId id="272" r:id="rId4"/>
    <p:sldId id="257" r:id="rId5"/>
    <p:sldId id="258" r:id="rId6"/>
    <p:sldId id="259" r:id="rId7"/>
    <p:sldId id="261" r:id="rId8"/>
    <p:sldId id="263" r:id="rId9"/>
    <p:sldId id="264" r:id="rId10"/>
    <p:sldId id="265" r:id="rId11"/>
    <p:sldId id="266" r:id="rId12"/>
    <p:sldId id="267" r:id="rId13"/>
    <p:sldId id="270" r:id="rId14"/>
    <p:sldId id="273" r:id="rId15"/>
    <p:sldId id="268" r:id="rId16"/>
  </p:sldIdLst>
  <p:sldSz cx="9144000" cy="6858000" type="screen4x3"/>
  <p:notesSz cx="6858000" cy="9144000"/>
  <p:defaultTextStyle>
    <a:defPPr>
      <a:defRPr lang="ro-RO"/>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46" d="100"/>
          <a:sy n="46" d="100"/>
        </p:scale>
        <p:origin x="648" y="60"/>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329316126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275773526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40498366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6" name="Footer Placeholder 5"/>
          <p:cNvSpPr>
            <a:spLocks noGrp="1"/>
          </p:cNvSpPr>
          <p:nvPr>
            <p:ph type="ftr" sz="quarter" idx="11"/>
          </p:nvPr>
        </p:nvSpPr>
        <p:spPr/>
        <p:txBody>
          <a:bodyPr/>
          <a:lstStyle/>
          <a:p>
            <a:pPr>
              <a:defRPr/>
            </a:pPr>
            <a:endParaRPr lang="ro-RO"/>
          </a:p>
        </p:txBody>
      </p:sp>
      <p:sp>
        <p:nvSpPr>
          <p:cNvPr id="7" name="Slide Number Placeholder 6"/>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33177370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8" name="Footer Placeholder 7"/>
          <p:cNvSpPr>
            <a:spLocks noGrp="1"/>
          </p:cNvSpPr>
          <p:nvPr>
            <p:ph type="ftr" sz="quarter" idx="11"/>
          </p:nvPr>
        </p:nvSpPr>
        <p:spPr/>
        <p:txBody>
          <a:bodyPr/>
          <a:lstStyle/>
          <a:p>
            <a:pPr>
              <a:defRPr/>
            </a:pPr>
            <a:endParaRPr lang="ro-RO"/>
          </a:p>
        </p:txBody>
      </p:sp>
      <p:sp>
        <p:nvSpPr>
          <p:cNvPr id="9" name="Slide Number Placeholder 8"/>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207750888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4" name="Footer Placeholder 3"/>
          <p:cNvSpPr>
            <a:spLocks noGrp="1"/>
          </p:cNvSpPr>
          <p:nvPr>
            <p:ph type="ftr" sz="quarter" idx="11"/>
          </p:nvPr>
        </p:nvSpPr>
        <p:spPr/>
        <p:txBody>
          <a:bodyPr/>
          <a:lstStyle/>
          <a:p>
            <a:pPr>
              <a:defRPr/>
            </a:pPr>
            <a:endParaRPr lang="ro-RO"/>
          </a:p>
        </p:txBody>
      </p:sp>
      <p:sp>
        <p:nvSpPr>
          <p:cNvPr id="5" name="Slide Number Placeholder 4"/>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38923497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3" name="Footer Placeholder 2"/>
          <p:cNvSpPr>
            <a:spLocks noGrp="1"/>
          </p:cNvSpPr>
          <p:nvPr>
            <p:ph type="ftr" sz="quarter" idx="11"/>
          </p:nvPr>
        </p:nvSpPr>
        <p:spPr/>
        <p:txBody>
          <a:bodyPr/>
          <a:lstStyle/>
          <a:p>
            <a:pPr>
              <a:defRPr/>
            </a:pPr>
            <a:endParaRPr lang="ro-RO"/>
          </a:p>
        </p:txBody>
      </p:sp>
      <p:sp>
        <p:nvSpPr>
          <p:cNvPr id="4" name="Slide Number Placeholder 3"/>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291846585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6" name="Footer Placeholder 5"/>
          <p:cNvSpPr>
            <a:spLocks noGrp="1"/>
          </p:cNvSpPr>
          <p:nvPr>
            <p:ph type="ftr" sz="quarter" idx="11"/>
          </p:nvPr>
        </p:nvSpPr>
        <p:spPr/>
        <p:txBody>
          <a:bodyPr/>
          <a:lstStyle/>
          <a:p>
            <a:pPr>
              <a:defRPr/>
            </a:pPr>
            <a:endParaRPr lang="ro-RO"/>
          </a:p>
        </p:txBody>
      </p:sp>
      <p:sp>
        <p:nvSpPr>
          <p:cNvPr id="7" name="Slide Number Placeholder 6"/>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14415081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6" name="Footer Placeholder 5"/>
          <p:cNvSpPr>
            <a:spLocks noGrp="1"/>
          </p:cNvSpPr>
          <p:nvPr>
            <p:ph type="ftr" sz="quarter" idx="11"/>
          </p:nvPr>
        </p:nvSpPr>
        <p:spPr/>
        <p:txBody>
          <a:bodyPr/>
          <a:lstStyle/>
          <a:p>
            <a:pPr>
              <a:defRPr/>
            </a:pPr>
            <a:endParaRPr lang="ro-RO"/>
          </a:p>
        </p:txBody>
      </p:sp>
      <p:sp>
        <p:nvSpPr>
          <p:cNvPr id="7" name="Slide Number Placeholder 6"/>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256747081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259201678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69D9407-29A8-4024-9968-DD05B255D4EB}" type="datetimeFigureOut">
              <a:rPr lang="ro-RO" smtClean="0"/>
              <a:pPr>
                <a:defRPr/>
              </a:pPr>
              <a:t>24.03.2020</a:t>
            </a:fld>
            <a:endParaRPr lang="ro-RO"/>
          </a:p>
        </p:txBody>
      </p:sp>
      <p:sp>
        <p:nvSpPr>
          <p:cNvPr id="5" name="Footer Placeholder 4"/>
          <p:cNvSpPr>
            <a:spLocks noGrp="1"/>
          </p:cNvSpPr>
          <p:nvPr>
            <p:ph type="ftr" sz="quarter" idx="11"/>
          </p:nvPr>
        </p:nvSpPr>
        <p:spPr/>
        <p:txBody>
          <a:bodyPr/>
          <a:lstStyle/>
          <a:p>
            <a:pPr>
              <a:defRPr/>
            </a:pPr>
            <a:endParaRPr lang="ro-RO"/>
          </a:p>
        </p:txBody>
      </p:sp>
      <p:sp>
        <p:nvSpPr>
          <p:cNvPr id="6" name="Slide Number Placeholder 5"/>
          <p:cNvSpPr>
            <a:spLocks noGrp="1"/>
          </p:cNvSpPr>
          <p:nvPr>
            <p:ph type="sldNum" sz="quarter" idx="12"/>
          </p:nvPr>
        </p:nvSpPr>
        <p:spPr/>
        <p:txBody>
          <a:body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201626604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169D9407-29A8-4024-9968-DD05B255D4EB}" type="datetimeFigureOut">
              <a:rPr lang="ro-RO" smtClean="0"/>
              <a:pPr>
                <a:defRPr/>
              </a:pPr>
              <a:t>24.03.2020</a:t>
            </a:fld>
            <a:endParaRPr lang="ro-RO"/>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ro-RO"/>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83A218B-9519-4C3D-A2AC-7294E4785699}" type="slidenum">
              <a:rPr lang="ro-RO" smtClean="0"/>
              <a:pPr>
                <a:defRPr/>
              </a:pPr>
              <a:t>‹#›</a:t>
            </a:fld>
            <a:endParaRPr lang="ro-RO"/>
          </a:p>
        </p:txBody>
      </p:sp>
    </p:spTree>
    <p:extLst>
      <p:ext uri="{BB962C8B-B14F-4D97-AF65-F5344CB8AC3E}">
        <p14:creationId xmlns:p14="http://schemas.microsoft.com/office/powerpoint/2010/main" val="1744436558"/>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Lst>
  <p:transition spd="slow">
    <p:fade/>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3.wmf"/><Relationship Id="rId5" Type="http://schemas.openxmlformats.org/officeDocument/2006/relationships/oleObject" Target="../embeddings/oleObject2.bin"/><Relationship Id="rId4" Type="http://schemas.openxmlformats.org/officeDocument/2006/relationships/image" Target="../media/image22.wmf"/><Relationship Id="rId9"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slide" Target="slide2.xml"/><Relationship Id="rId5" Type="http://schemas.openxmlformats.org/officeDocument/2006/relationships/image" Target="../media/image25.wmf"/><Relationship Id="rId4" Type="http://schemas.openxmlformats.org/officeDocument/2006/relationships/oleObject" Target="../embeddings/oleObject4.bin"/></Relationships>
</file>

<file path=ppt/slides/_rels/slide1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8434" name="Titlu 1"/>
          <p:cNvSpPr>
            <a:spLocks noGrp="1"/>
          </p:cNvSpPr>
          <p:nvPr>
            <p:ph type="ctrTitle"/>
          </p:nvPr>
        </p:nvSpPr>
        <p:spPr/>
        <p:txBody>
          <a:bodyPr>
            <a:normAutofit/>
          </a:bodyPr>
          <a:lstStyle/>
          <a:p>
            <a:r>
              <a:rPr lang="en-US" altLang="ro-RO" dirty="0" smtClean="0"/>
              <a:t>INDUC</a:t>
            </a:r>
            <a:r>
              <a:rPr lang="ro-RO" altLang="ro-RO" dirty="0" smtClean="0"/>
              <a:t>Ţ</a:t>
            </a:r>
            <a:r>
              <a:rPr lang="en-US" altLang="ro-RO" dirty="0" smtClean="0"/>
              <a:t>IA ELECTROMAGNETIC</a:t>
            </a:r>
            <a:r>
              <a:rPr lang="ro-RO" altLang="ro-RO" dirty="0" smtClean="0"/>
              <a:t>Ă</a:t>
            </a: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u 1"/>
          <p:cNvSpPr>
            <a:spLocks noGrp="1"/>
          </p:cNvSpPr>
          <p:nvPr>
            <p:ph type="title"/>
          </p:nvPr>
        </p:nvSpPr>
        <p:spPr>
          <a:xfrm>
            <a:off x="1360488" y="701675"/>
            <a:ext cx="3267075" cy="636588"/>
          </a:xfrm>
        </p:spPr>
        <p:txBody>
          <a:bodyPr rtlCol="0">
            <a:normAutofit fontScale="90000"/>
          </a:bodyPr>
          <a:lstStyle/>
          <a:p>
            <a:pPr eaLnBrk="1" fontAlgn="auto" hangingPunct="1">
              <a:spcAft>
                <a:spcPts val="0"/>
              </a:spcAft>
              <a:defRPr/>
            </a:pPr>
            <a:r>
              <a:rPr lang="ro-RO" altLang="ro-RO" b="1" dirty="0" smtClean="0">
                <a:solidFill>
                  <a:srgbClr val="FFC000"/>
                </a:solidFill>
                <a:latin typeface="Comic Sans MS" panose="030F0702030302020204" pitchFamily="66" charset="0"/>
              </a:rPr>
              <a:t>Fluxul magnetic</a:t>
            </a:r>
            <a:r>
              <a:rPr lang="ro-RO" altLang="ro-RO" dirty="0" smtClean="0">
                <a:solidFill>
                  <a:schemeClr val="tx1">
                    <a:lumMod val="85000"/>
                    <a:lumOff val="15000"/>
                  </a:schemeClr>
                </a:solidFill>
              </a:rPr>
              <a:t/>
            </a:r>
            <a:br>
              <a:rPr lang="ro-RO" altLang="ro-RO" dirty="0" smtClean="0">
                <a:solidFill>
                  <a:schemeClr val="tx1">
                    <a:lumMod val="85000"/>
                    <a:lumOff val="15000"/>
                  </a:schemeClr>
                </a:solidFill>
              </a:rPr>
            </a:br>
            <a:endParaRPr lang="ro-RO" altLang="ro-RO" dirty="0" smtClean="0">
              <a:solidFill>
                <a:schemeClr val="tx1">
                  <a:lumMod val="85000"/>
                  <a:lumOff val="15000"/>
                </a:schemeClr>
              </a:solidFill>
            </a:endParaRPr>
          </a:p>
        </p:txBody>
      </p:sp>
      <p:sp>
        <p:nvSpPr>
          <p:cNvPr id="24579" name="CasetăText 3"/>
          <p:cNvSpPr txBox="1">
            <a:spLocks noChangeArrowheads="1"/>
          </p:cNvSpPr>
          <p:nvPr/>
        </p:nvSpPr>
        <p:spPr bwMode="auto">
          <a:xfrm>
            <a:off x="4613275" y="746125"/>
            <a:ext cx="44386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Legătura între vectorul inducţie magnetică şi suprafeţele intersectate de liniile de câmp magnetic se realizează prin introducerea unei mărimi fizice numită flux magnetic.</a:t>
            </a:r>
          </a:p>
        </p:txBody>
      </p:sp>
      <p:sp>
        <p:nvSpPr>
          <p:cNvPr id="24580" name="Rectangle 9"/>
          <p:cNvSpPr>
            <a:spLocks noChangeArrowheads="1"/>
          </p:cNvSpPr>
          <p:nvPr/>
        </p:nvSpPr>
        <p:spPr bwMode="auto">
          <a:xfrm>
            <a:off x="984250" y="1522413"/>
            <a:ext cx="1857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4581" name="Rectangle 22"/>
          <p:cNvSpPr>
            <a:spLocks noChangeArrowheads="1"/>
          </p:cNvSpPr>
          <p:nvPr/>
        </p:nvSpPr>
        <p:spPr bwMode="auto">
          <a:xfrm>
            <a:off x="46699488" y="4525963"/>
            <a:ext cx="15297150"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4582" name="CasetăText 29"/>
          <p:cNvSpPr txBox="1">
            <a:spLocks noChangeArrowheads="1"/>
          </p:cNvSpPr>
          <p:nvPr/>
        </p:nvSpPr>
        <p:spPr bwMode="auto">
          <a:xfrm>
            <a:off x="5089525" y="2827338"/>
            <a:ext cx="3841750" cy="11080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FontTx/>
              <a:buNone/>
            </a:pPr>
            <a:r>
              <a:rPr lang="ro-RO" altLang="ro-RO" sz="1600">
                <a:solidFill>
                  <a:schemeClr val="tx1"/>
                </a:solidFill>
                <a:latin typeface="Comic Sans MS" panose="030F0702030302020204" pitchFamily="66" charset="0"/>
              </a:rPr>
              <a:t>Fluxul magnetic în S.I. se măsoară în Wb (Weber).</a:t>
            </a:r>
          </a:p>
          <a:p>
            <a:pPr algn="ctr" eaLnBrk="1" hangingPunct="1">
              <a:spcBef>
                <a:spcPct val="0"/>
              </a:spcBef>
              <a:buClrTx/>
              <a:buFontTx/>
              <a:buNone/>
            </a:pPr>
            <a:r>
              <a:rPr lang="ro-RO" altLang="ro-RO" sz="1600">
                <a:solidFill>
                  <a:schemeClr val="tx1"/>
                </a:solidFill>
                <a:latin typeface="Comic Sans MS" panose="030F0702030302020204" pitchFamily="66" charset="0"/>
              </a:rPr>
              <a:t>1 Wb = 1 T · 1 m</a:t>
            </a:r>
            <a:r>
              <a:rPr lang="ro-RO" altLang="ro-RO" sz="1600" baseline="30000">
                <a:solidFill>
                  <a:schemeClr val="tx1"/>
                </a:solidFill>
                <a:latin typeface="Comic Sans MS" panose="030F0702030302020204" pitchFamily="66" charset="0"/>
              </a:rPr>
              <a:t>2</a:t>
            </a:r>
            <a:endParaRPr lang="ro-RO" altLang="ro-RO" sz="1600">
              <a:solidFill>
                <a:schemeClr val="tx1"/>
              </a:solidFill>
              <a:latin typeface="Comic Sans MS" panose="030F0702030302020204" pitchFamily="66" charset="0"/>
            </a:endParaRPr>
          </a:p>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 name="CasetăText 1"/>
          <p:cNvSpPr txBox="1">
            <a:spLocks noRot="1" noChangeAspect="1" noMove="1" noResize="1" noEditPoints="1" noAdjustHandles="1" noChangeArrowheads="1" noChangeShapeType="1" noTextEdit="1"/>
          </p:cNvSpPr>
          <p:nvPr/>
        </p:nvSpPr>
        <p:spPr>
          <a:xfrm>
            <a:off x="583095" y="1892022"/>
            <a:ext cx="4386469" cy="1138773"/>
          </a:xfrm>
          <a:prstGeom prst="rect">
            <a:avLst/>
          </a:prstGeom>
          <a:blipFill rotWithShape="0">
            <a:blip r:embed="rId2"/>
            <a:stretch>
              <a:fillRect l="-834" t="-1070" r="-695" b="-5348"/>
            </a:stretch>
          </a:blipFill>
        </p:spPr>
        <p:txBody>
          <a:bodyPr/>
          <a:lstStyle/>
          <a:p>
            <a:pPr>
              <a:defRPr/>
            </a:pPr>
            <a:r>
              <a:rPr lang="ro-RO">
                <a:noFill/>
              </a:rPr>
              <a:t> </a:t>
            </a:r>
          </a:p>
        </p:txBody>
      </p:sp>
      <p:sp>
        <p:nvSpPr>
          <p:cNvPr id="3" name="CasetăText 2"/>
          <p:cNvSpPr txBox="1">
            <a:spLocks noRot="1" noChangeAspect="1" noMove="1" noResize="1" noEditPoints="1" noAdjustHandles="1" noChangeArrowheads="1" noChangeShapeType="1" noTextEdit="1"/>
          </p:cNvSpPr>
          <p:nvPr/>
        </p:nvSpPr>
        <p:spPr>
          <a:xfrm>
            <a:off x="583095" y="3100158"/>
            <a:ext cx="4187686" cy="700769"/>
          </a:xfrm>
          <a:prstGeom prst="rect">
            <a:avLst/>
          </a:prstGeom>
          <a:blipFill rotWithShape="0">
            <a:blip r:embed="rId3"/>
            <a:stretch>
              <a:fillRect l="-873" b="-8696"/>
            </a:stretch>
          </a:blipFill>
        </p:spPr>
        <p:txBody>
          <a:bodyPr/>
          <a:lstStyle/>
          <a:p>
            <a:pPr>
              <a:defRPr/>
            </a:pPr>
            <a:r>
              <a:rPr lang="ro-RO">
                <a:noFill/>
              </a:rPr>
              <a:t> </a:t>
            </a:r>
          </a:p>
        </p:txBody>
      </p:sp>
      <p:grpSp>
        <p:nvGrpSpPr>
          <p:cNvPr id="24585" name="Grupare 6"/>
          <p:cNvGrpSpPr>
            <a:grpSpLocks/>
          </p:cNvGrpSpPr>
          <p:nvPr/>
        </p:nvGrpSpPr>
        <p:grpSpPr bwMode="auto">
          <a:xfrm>
            <a:off x="582613" y="3967163"/>
            <a:ext cx="4030662" cy="2303462"/>
            <a:chOff x="583095" y="3794759"/>
            <a:chExt cx="4280453" cy="2372883"/>
          </a:xfrm>
        </p:grpSpPr>
        <p:pic>
          <p:nvPicPr>
            <p:cNvPr id="24588" name="Imagin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3095" y="3794759"/>
              <a:ext cx="4280453" cy="237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asetăText 5"/>
            <p:cNvSpPr txBox="1">
              <a:spLocks noRot="1" noChangeAspect="1" noMove="1" noResize="1" noEditPoints="1" noAdjustHandles="1" noChangeArrowheads="1" noChangeShapeType="1" noTextEdit="1"/>
            </p:cNvSpPr>
            <p:nvPr/>
          </p:nvSpPr>
          <p:spPr>
            <a:xfrm>
              <a:off x="1785264" y="3939860"/>
              <a:ext cx="692892" cy="369332"/>
            </a:xfrm>
            <a:prstGeom prst="rect">
              <a:avLst/>
            </a:prstGeom>
            <a:blipFill rotWithShape="0">
              <a:blip r:embed="rId5"/>
              <a:stretch>
                <a:fillRect b="-4839"/>
              </a:stretch>
            </a:blipFill>
          </p:spPr>
          <p:txBody>
            <a:bodyPr/>
            <a:lstStyle/>
            <a:p>
              <a:pPr>
                <a:defRPr/>
              </a:pPr>
              <a:r>
                <a:rPr lang="ro-RO">
                  <a:noFill/>
                </a:rPr>
                <a:t> </a:t>
              </a:r>
            </a:p>
          </p:txBody>
        </p:sp>
        <p:sp>
          <p:nvSpPr>
            <p:cNvPr id="14" name="CasetăText 13"/>
            <p:cNvSpPr txBox="1">
              <a:spLocks noRot="1" noChangeAspect="1" noMove="1" noResize="1" noEditPoints="1" noAdjustHandles="1" noChangeArrowheads="1" noChangeShapeType="1" noTextEdit="1"/>
            </p:cNvSpPr>
            <p:nvPr/>
          </p:nvSpPr>
          <p:spPr>
            <a:xfrm>
              <a:off x="997898" y="5390973"/>
              <a:ext cx="692892" cy="402931"/>
            </a:xfrm>
            <a:prstGeom prst="rect">
              <a:avLst/>
            </a:prstGeom>
            <a:blipFill rotWithShape="0">
              <a:blip r:embed="rId6"/>
              <a:stretch>
                <a:fillRect b="-1471"/>
              </a:stretch>
            </a:blipFill>
          </p:spPr>
          <p:txBody>
            <a:bodyPr/>
            <a:lstStyle/>
            <a:p>
              <a:pPr>
                <a:defRPr/>
              </a:pPr>
              <a:r>
                <a:rPr lang="ro-RO">
                  <a:noFill/>
                </a:rPr>
                <a:t> </a:t>
              </a:r>
            </a:p>
          </p:txBody>
        </p:sp>
      </p:grpSp>
      <p:sp>
        <p:nvSpPr>
          <p:cNvPr id="8" name="CasetăText 7"/>
          <p:cNvSpPr txBox="1">
            <a:spLocks noRot="1" noChangeAspect="1" noMove="1" noResize="1" noEditPoints="1" noAdjustHandles="1" noChangeArrowheads="1" noChangeShapeType="1" noTextEdit="1"/>
          </p:cNvSpPr>
          <p:nvPr/>
        </p:nvSpPr>
        <p:spPr>
          <a:xfrm>
            <a:off x="4613716" y="4940581"/>
            <a:ext cx="4303954" cy="1384995"/>
          </a:xfrm>
          <a:prstGeom prst="rect">
            <a:avLst/>
          </a:prstGeom>
          <a:blipFill rotWithShape="0">
            <a:blip r:embed="rId7"/>
            <a:stretch>
              <a:fillRect l="-850" t="-877" r="-708" b="-4825"/>
            </a:stretch>
          </a:blipFill>
        </p:spPr>
        <p:txBody>
          <a:bodyPr/>
          <a:lstStyle/>
          <a:p>
            <a:pPr>
              <a:defRPr/>
            </a:pPr>
            <a:r>
              <a:rPr lang="ro-RO">
                <a:noFill/>
              </a:rPr>
              <a:t> </a:t>
            </a:r>
          </a:p>
        </p:txBody>
      </p:sp>
      <p:sp>
        <p:nvSpPr>
          <p:cNvPr id="15" name="Buton acțiune: Înapoi sau Anteriorul 14">
            <a:hlinkClick r:id="rId8"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noRot="1" noChangeAspect="1" noMove="1" noResize="1" noEditPoints="1" noAdjustHandles="1" noChangeArrowheads="1" noChangeShapeType="1" noTextEdit="1"/>
          </p:cNvSpPr>
          <p:nvPr>
            <p:ph type="title"/>
          </p:nvPr>
        </p:nvSpPr>
        <p:spPr>
          <a:xfrm>
            <a:off x="1571223" y="624110"/>
            <a:ext cx="6963177" cy="1333480"/>
          </a:xfrm>
          <a:blipFill rotWithShape="0">
            <a:blip r:embed="rId2"/>
            <a:stretch>
              <a:fillRect l="-525" t="-913" r="-438"/>
            </a:stretch>
          </a:blipFill>
          <a:extLst/>
        </p:spPr>
        <p:txBody>
          <a:bodyPr/>
          <a:lstStyle/>
          <a:p>
            <a:pPr eaLnBrk="1" hangingPunct="1">
              <a:defRPr/>
            </a:pPr>
            <a:r>
              <a:rPr lang="ro-RO">
                <a:noFill/>
              </a:rPr>
              <a:t> </a:t>
            </a:r>
          </a:p>
        </p:txBody>
      </p:sp>
      <p:pic>
        <p:nvPicPr>
          <p:cNvPr id="25603" name="Imagin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89213" y="1816100"/>
            <a:ext cx="3965575"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asetăText 4"/>
          <p:cNvSpPr txBox="1">
            <a:spLocks noRot="1" noChangeAspect="1" noMove="1" noResize="1" noEditPoints="1" noAdjustHandles="1" noChangeArrowheads="1" noChangeShapeType="1" noTextEdit="1"/>
          </p:cNvSpPr>
          <p:nvPr/>
        </p:nvSpPr>
        <p:spPr>
          <a:xfrm>
            <a:off x="1146220" y="4520484"/>
            <a:ext cx="7920506" cy="437492"/>
          </a:xfrm>
          <a:prstGeom prst="rect">
            <a:avLst/>
          </a:prstGeom>
          <a:blipFill rotWithShape="0">
            <a:blip r:embed="rId4"/>
            <a:stretch>
              <a:fillRect l="-385" b="-16901"/>
            </a:stretch>
          </a:blipFill>
        </p:spPr>
        <p:txBody>
          <a:bodyPr/>
          <a:lstStyle/>
          <a:p>
            <a:pPr>
              <a:defRPr/>
            </a:pPr>
            <a:r>
              <a:rPr lang="ro-RO">
                <a:noFill/>
              </a:rPr>
              <a:t> </a:t>
            </a:r>
          </a:p>
        </p:txBody>
      </p:sp>
      <p:sp>
        <p:nvSpPr>
          <p:cNvPr id="6" name="CasetăText 5"/>
          <p:cNvSpPr txBox="1">
            <a:spLocks noRot="1" noChangeAspect="1" noMove="1" noResize="1" noEditPoints="1" noAdjustHandles="1" noChangeArrowheads="1" noChangeShapeType="1" noTextEdit="1"/>
          </p:cNvSpPr>
          <p:nvPr/>
        </p:nvSpPr>
        <p:spPr>
          <a:xfrm>
            <a:off x="1146220" y="5190186"/>
            <a:ext cx="7714445" cy="991490"/>
          </a:xfrm>
          <a:prstGeom prst="rect">
            <a:avLst/>
          </a:prstGeom>
          <a:blipFill rotWithShape="0">
            <a:blip r:embed="rId5"/>
            <a:stretch>
              <a:fillRect l="-395" t="-1227" r="-395" b="-6135"/>
            </a:stretch>
          </a:blipFill>
        </p:spPr>
        <p:txBody>
          <a:bodyPr/>
          <a:lstStyle/>
          <a:p>
            <a:pPr>
              <a:defRPr/>
            </a:pPr>
            <a:r>
              <a:rPr lang="ro-RO">
                <a:noFill/>
              </a:rPr>
              <a:t> </a:t>
            </a:r>
          </a:p>
        </p:txBody>
      </p:sp>
      <p:sp>
        <p:nvSpPr>
          <p:cNvPr id="7" name="Buton acțiune: Înapoi sau Anteriorul 6">
            <a:hlinkClick r:id="rId6"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2" descr="faradays-law-300x201"/>
          <p:cNvPicPr>
            <a:picLocks noChangeAspect="1" noChangeArrowheads="1"/>
          </p:cNvPicPr>
          <p:nvPr/>
        </p:nvPicPr>
        <p:blipFill>
          <a:blip r:embed="rId2"/>
          <a:srcRect/>
          <a:stretch>
            <a:fillRect/>
          </a:stretch>
        </p:blipFill>
        <p:spPr bwMode="auto">
          <a:xfrm>
            <a:off x="2351088" y="2641600"/>
            <a:ext cx="4856162" cy="2884488"/>
          </a:xfrm>
          <a:prstGeom prst="rect">
            <a:avLst/>
          </a:prstGeom>
          <a:noFill/>
          <a:ln w="88900" cap="sq">
            <a:solidFill>
              <a:schemeClr val="bg1"/>
            </a:solidFill>
            <a:miter lim="800000"/>
          </a:ln>
          <a:effectLst>
            <a:outerShdw blurRad="55000" dist="18000" dir="5400000" algn="tl" rotWithShape="0">
              <a:srgbClr val="000000">
                <a:alpha val="40000"/>
              </a:srgbClr>
            </a:outerShdw>
          </a:effectLst>
        </p:spPr>
      </p:pic>
      <p:sp>
        <p:nvSpPr>
          <p:cNvPr id="3074" name="Titlu 1"/>
          <p:cNvSpPr>
            <a:spLocks noGrp="1"/>
          </p:cNvSpPr>
          <p:nvPr>
            <p:ph type="title"/>
          </p:nvPr>
        </p:nvSpPr>
        <p:spPr>
          <a:xfrm>
            <a:off x="1522413" y="719138"/>
            <a:ext cx="3976687" cy="501650"/>
          </a:xfrm>
        </p:spPr>
        <p:txBody>
          <a:bodyPr rtlCol="0">
            <a:normAutofit fontScale="90000"/>
          </a:bodyPr>
          <a:lstStyle/>
          <a:p>
            <a:pPr algn="just" eaLnBrk="1" fontAlgn="auto" hangingPunct="1">
              <a:spcAft>
                <a:spcPts val="0"/>
              </a:spcAft>
              <a:defRPr/>
            </a:pPr>
            <a:r>
              <a:rPr lang="ro-RO" altLang="ro-RO" sz="2400" b="1" dirty="0" err="1">
                <a:solidFill>
                  <a:srgbClr val="7030A0"/>
                </a:solidFill>
                <a:latin typeface="Comic Sans MS" panose="030F0702030302020204" pitchFamily="66" charset="0"/>
              </a:rPr>
              <a:t>Inducţia</a:t>
            </a:r>
            <a:r>
              <a:rPr lang="ro-RO" altLang="ro-RO" sz="2400" b="1" dirty="0">
                <a:solidFill>
                  <a:srgbClr val="7030A0"/>
                </a:solidFill>
                <a:latin typeface="Comic Sans MS" panose="030F0702030302020204" pitchFamily="66" charset="0"/>
              </a:rPr>
              <a:t> electromagnetică</a:t>
            </a:r>
          </a:p>
        </p:txBody>
      </p:sp>
      <p:sp>
        <p:nvSpPr>
          <p:cNvPr id="20484" name="CasetăText 3"/>
          <p:cNvSpPr txBox="1">
            <a:spLocks noChangeArrowheads="1"/>
          </p:cNvSpPr>
          <p:nvPr/>
        </p:nvSpPr>
        <p:spPr bwMode="auto">
          <a:xfrm>
            <a:off x="698500" y="1220788"/>
            <a:ext cx="81629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Fenomenul de inducţie electromagnetică a fost pus în evidenţă de către fizicianul Michael Faraday în anul 1831. Experimental, prin introducerea unui magnet permanent în formă de bară într-o bobină ce are în circuitul său un galvanometru, se constată că acul acestuia deviază într-un sens, iar la scoaterea magnetului din bobină, acul deviază în sens opus (vezi figura).</a:t>
            </a:r>
          </a:p>
          <a:p>
            <a:pPr algn="just"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0485" name="CasetăText 4"/>
          <p:cNvSpPr txBox="1">
            <a:spLocks noChangeArrowheads="1"/>
          </p:cNvSpPr>
          <p:nvPr/>
        </p:nvSpPr>
        <p:spPr bwMode="auto">
          <a:xfrm>
            <a:off x="1133475" y="5667375"/>
            <a:ext cx="77279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b="1">
                <a:solidFill>
                  <a:srgbClr val="C00000"/>
                </a:solidFill>
                <a:latin typeface="Comic Sans MS" panose="030F0702030302020204" pitchFamily="66" charset="0"/>
              </a:rPr>
              <a:t>Definiţie:</a:t>
            </a:r>
            <a:r>
              <a:rPr lang="ro-RO" altLang="ro-RO" sz="1600">
                <a:solidFill>
                  <a:schemeClr val="tx1"/>
                </a:solidFill>
                <a:latin typeface="Comic Sans MS" panose="030F0702030302020204" pitchFamily="66" charset="0"/>
              </a:rPr>
              <a:t> Fenomenul de inducţie electromagnetică constă în apariţia unei tensiuni electromotoare într-un circuit străbătut de un flux magnetic variabil în timp.	</a:t>
            </a:r>
          </a:p>
          <a:p>
            <a:pPr eaLnBrk="1" hangingPunct="1">
              <a:spcBef>
                <a:spcPct val="0"/>
              </a:spcBef>
              <a:buClrTx/>
              <a:buFontTx/>
              <a:buNone/>
            </a:pPr>
            <a:endParaRPr lang="ro-RO" altLang="ro-RO" sz="1600">
              <a:solidFill>
                <a:schemeClr val="tx1"/>
              </a:solidFill>
              <a:latin typeface="Calibri" panose="020F0502020204030204" pitchFamily="34" charset="0"/>
            </a:endParaRPr>
          </a:p>
        </p:txBody>
      </p:sp>
      <p:sp>
        <p:nvSpPr>
          <p:cNvPr id="2" name="Buton acțiune: Înapoi sau Anteriorul 1">
            <a:hlinkClick r:id="rId3"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asetăText 3"/>
          <p:cNvSpPr txBox="1">
            <a:spLocks noChangeArrowheads="1"/>
          </p:cNvSpPr>
          <p:nvPr/>
        </p:nvSpPr>
        <p:spPr bwMode="auto">
          <a:xfrm>
            <a:off x="1976438" y="654050"/>
            <a:ext cx="63309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Fizicianul J.C. Maxwell a arătat că în jurul unui flux magnetic variabil în timp apare un câmp electric cu liniile de câmp închise (vezi figura).</a:t>
            </a:r>
          </a:p>
        </p:txBody>
      </p:sp>
      <p:pic>
        <p:nvPicPr>
          <p:cNvPr id="2150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5138" y="1616075"/>
            <a:ext cx="56737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CasetăText 4"/>
          <p:cNvSpPr txBox="1">
            <a:spLocks noChangeArrowheads="1"/>
          </p:cNvSpPr>
          <p:nvPr/>
        </p:nvSpPr>
        <p:spPr bwMode="auto">
          <a:xfrm>
            <a:off x="1223963" y="4365625"/>
            <a:ext cx="78295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en-US" altLang="ro-RO" sz="1600" b="1">
                <a:solidFill>
                  <a:srgbClr val="C00000"/>
                </a:solidFill>
                <a:latin typeface="Comic Sans MS" panose="030F0702030302020204" pitchFamily="66" charset="0"/>
              </a:rPr>
              <a:t>Observa</a:t>
            </a:r>
            <a:r>
              <a:rPr lang="ro-RO" altLang="ro-RO" sz="1600" b="1">
                <a:solidFill>
                  <a:srgbClr val="C00000"/>
                </a:solidFill>
                <a:latin typeface="Comic Sans MS" panose="030F0702030302020204" pitchFamily="66" charset="0"/>
              </a:rPr>
              <a:t>ţi</a:t>
            </a:r>
            <a:r>
              <a:rPr lang="en-US" altLang="ro-RO" sz="1600" b="1">
                <a:solidFill>
                  <a:srgbClr val="C00000"/>
                </a:solidFill>
                <a:latin typeface="Comic Sans MS" panose="030F0702030302020204" pitchFamily="66" charset="0"/>
              </a:rPr>
              <a:t>a 1</a:t>
            </a:r>
            <a:r>
              <a:rPr lang="ro-RO" altLang="ro-RO" sz="1600" b="1">
                <a:solidFill>
                  <a:srgbClr val="C00000"/>
                </a:solidFill>
                <a:latin typeface="Comic Sans MS" panose="030F0702030302020204" pitchFamily="66" charset="0"/>
              </a:rPr>
              <a:t>: </a:t>
            </a:r>
            <a:r>
              <a:rPr lang="ro-RO" altLang="ro-RO" sz="1600">
                <a:solidFill>
                  <a:schemeClr val="tx1"/>
                </a:solidFill>
                <a:latin typeface="Comic Sans MS" panose="030F0702030302020204" pitchFamily="66" charset="0"/>
              </a:rPr>
              <a:t>Sub formă generală, fenomenul de inducţie electromagnetică constă în apariţia unui câmp electric cu linii de câmp închise în regiunea în care există un flux magnetic variabil în timp.</a:t>
            </a:r>
          </a:p>
        </p:txBody>
      </p:sp>
      <p:sp>
        <p:nvSpPr>
          <p:cNvPr id="21509" name="CasetăText 5"/>
          <p:cNvSpPr txBox="1">
            <a:spLocks noChangeArrowheads="1"/>
          </p:cNvSpPr>
          <p:nvPr/>
        </p:nvSpPr>
        <p:spPr bwMode="auto">
          <a:xfrm>
            <a:off x="1223963" y="5491163"/>
            <a:ext cx="78295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b="1">
                <a:solidFill>
                  <a:srgbClr val="C00000"/>
                </a:solidFill>
                <a:latin typeface="Comic Sans MS" panose="030F0702030302020204" pitchFamily="66" charset="0"/>
              </a:rPr>
              <a:t>Observaţi</a:t>
            </a:r>
            <a:r>
              <a:rPr lang="en-US" altLang="ro-RO" sz="1600" b="1">
                <a:solidFill>
                  <a:srgbClr val="C00000"/>
                </a:solidFill>
                <a:latin typeface="Comic Sans MS" panose="030F0702030302020204" pitchFamily="66" charset="0"/>
              </a:rPr>
              <a:t>a 2</a:t>
            </a:r>
            <a:r>
              <a:rPr lang="ro-RO" altLang="ro-RO" sz="1600" b="1">
                <a:solidFill>
                  <a:srgbClr val="C00000"/>
                </a:solidFill>
                <a:latin typeface="Comic Sans MS" panose="030F0702030302020204" pitchFamily="66" charset="0"/>
              </a:rPr>
              <a:t>: </a:t>
            </a:r>
            <a:r>
              <a:rPr lang="ro-RO" altLang="ro-RO" sz="1600">
                <a:solidFill>
                  <a:schemeClr val="tx1"/>
                </a:solidFill>
                <a:latin typeface="Comic Sans MS" panose="030F0702030302020204" pitchFamily="66" charset="0"/>
              </a:rPr>
              <a:t>În interiorul pieselor metalice aflate în mişcare într-un câmp magnetic sau în interiorul pieselor metalice aflate într-un câmp magnetic variabil pot apare curenţi electrici induşi numiţi curenţi turbionari sau curenţi Foucault.</a:t>
            </a:r>
          </a:p>
          <a:p>
            <a:pPr eaLnBrk="1" hangingPunct="1">
              <a:spcBef>
                <a:spcPct val="0"/>
              </a:spcBef>
              <a:buClrTx/>
              <a:buFontTx/>
              <a:buNone/>
            </a:pPr>
            <a:endParaRPr lang="ro-RO" altLang="ro-RO" sz="1600">
              <a:solidFill>
                <a:schemeClr val="tx1"/>
              </a:solidFill>
              <a:latin typeface="Calibri" panose="020F0502020204030204" pitchFamily="34" charset="0"/>
            </a:endParaRPr>
          </a:p>
        </p:txBody>
      </p:sp>
      <p:sp>
        <p:nvSpPr>
          <p:cNvPr id="6" name="Buton acțiune: Înapoi sau Anteriorul 5">
            <a:hlinkClick r:id="rId3"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1317625" y="742950"/>
            <a:ext cx="7672388" cy="712788"/>
          </a:xfrm>
        </p:spPr>
        <p:txBody>
          <a:bodyPr rtlCol="0">
            <a:normAutofit fontScale="90000"/>
          </a:bodyPr>
          <a:lstStyle/>
          <a:p>
            <a:pPr eaLnBrk="1" fontAlgn="auto" hangingPunct="1">
              <a:spcAft>
                <a:spcPts val="0"/>
              </a:spcAft>
              <a:defRPr/>
            </a:pPr>
            <a:r>
              <a:rPr lang="ro-RO" sz="2400" b="1" dirty="0">
                <a:solidFill>
                  <a:srgbClr val="002060"/>
                </a:solidFill>
                <a:latin typeface="Comic Sans MS" panose="030F0702030302020204" pitchFamily="66" charset="0"/>
              </a:rPr>
              <a:t>Sensul curentului electric indus.</a:t>
            </a:r>
            <a:r>
              <a:rPr lang="ro-RO" sz="1800" b="1" dirty="0">
                <a:solidFill>
                  <a:srgbClr val="C00000"/>
                </a:solidFill>
                <a:latin typeface="Comic Sans MS" panose="030F0702030302020204" pitchFamily="66" charset="0"/>
              </a:rPr>
              <a:t>        </a:t>
            </a:r>
            <a:r>
              <a:rPr lang="ro-RO" sz="2400" b="1" dirty="0" smtClean="0">
                <a:solidFill>
                  <a:srgbClr val="00B050"/>
                </a:solidFill>
                <a:latin typeface="Comic Sans MS" panose="030F0702030302020204" pitchFamily="66" charset="0"/>
              </a:rPr>
              <a:t>Regula </a:t>
            </a:r>
            <a:r>
              <a:rPr lang="ro-RO" sz="2400" b="1" dirty="0">
                <a:solidFill>
                  <a:srgbClr val="00B050"/>
                </a:solidFill>
                <a:latin typeface="Comic Sans MS" panose="030F0702030302020204" pitchFamily="66" charset="0"/>
              </a:rPr>
              <a:t>lui Lenz</a:t>
            </a:r>
            <a:r>
              <a:rPr lang="ro-RO" sz="2100" dirty="0">
                <a:solidFill>
                  <a:srgbClr val="00B050"/>
                </a:solidFill>
                <a:latin typeface="Comic Sans MS" panose="030F0702030302020204" pitchFamily="66" charset="0"/>
              </a:rPr>
              <a:t/>
            </a:r>
            <a:br>
              <a:rPr lang="ro-RO" sz="2100" dirty="0">
                <a:solidFill>
                  <a:srgbClr val="00B050"/>
                </a:solidFill>
                <a:latin typeface="Comic Sans MS" panose="030F0702030302020204" pitchFamily="66" charset="0"/>
              </a:rPr>
            </a:br>
            <a:endParaRPr lang="ro-RO" sz="2100" dirty="0">
              <a:solidFill>
                <a:srgbClr val="00B050"/>
              </a:solidFill>
              <a:latin typeface="Comic Sans MS" panose="030F0702030302020204" pitchFamily="66" charset="0"/>
            </a:endParaRPr>
          </a:p>
        </p:txBody>
      </p:sp>
      <p:sp>
        <p:nvSpPr>
          <p:cNvPr id="22531" name="CasetăText 3"/>
          <p:cNvSpPr txBox="1">
            <a:spLocks noChangeArrowheads="1"/>
          </p:cNvSpPr>
          <p:nvPr/>
        </p:nvSpPr>
        <p:spPr bwMode="auto">
          <a:xfrm>
            <a:off x="649288" y="1357313"/>
            <a:ext cx="433546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Sensul curentului indus depinde de felul în care variază fluxul magnetic inductor. Astfel, la creşterea fluxului magnetic inductor curentul indus are un sens, iar în cazul scăderii fluxului magnetic, curentul indus îşi schimbă sensul (vezi figura).</a:t>
            </a:r>
          </a:p>
        </p:txBody>
      </p:sp>
      <p:pic>
        <p:nvPicPr>
          <p:cNvPr id="2253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238" y="2927350"/>
            <a:ext cx="4227512" cy="320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CasetăText 4"/>
          <p:cNvSpPr txBox="1">
            <a:spLocks noChangeArrowheads="1"/>
          </p:cNvSpPr>
          <p:nvPr/>
        </p:nvSpPr>
        <p:spPr bwMode="auto">
          <a:xfrm>
            <a:off x="5232400" y="1455738"/>
            <a:ext cx="364331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H. F. E. Lenz stabileşte o regulă pentru determinarea sensului curentului indus</a:t>
            </a:r>
            <a:r>
              <a:rPr lang="en-US" altLang="ro-RO" sz="1600">
                <a:solidFill>
                  <a:schemeClr val="tx1"/>
                </a:solidFill>
                <a:latin typeface="Comic Sans MS" panose="030F0702030302020204" pitchFamily="66" charset="0"/>
              </a:rPr>
              <a:t>, regul</a:t>
            </a:r>
            <a:r>
              <a:rPr lang="ro-RO" altLang="ro-RO" sz="1600">
                <a:solidFill>
                  <a:schemeClr val="tx1"/>
                </a:solidFill>
                <a:latin typeface="Comic Sans MS" panose="030F0702030302020204" pitchFamily="66" charset="0"/>
              </a:rPr>
              <a:t>ă ce-i poartă numele.</a:t>
            </a:r>
          </a:p>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2534" name="CasetăText 5"/>
          <p:cNvSpPr txBox="1">
            <a:spLocks noChangeArrowheads="1"/>
          </p:cNvSpPr>
          <p:nvPr/>
        </p:nvSpPr>
        <p:spPr bwMode="auto">
          <a:xfrm>
            <a:off x="5232400" y="2562225"/>
            <a:ext cx="3603625" cy="181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b="1">
                <a:solidFill>
                  <a:srgbClr val="C00000"/>
                </a:solidFill>
                <a:latin typeface="Comic Sans MS" panose="030F0702030302020204" pitchFamily="66" charset="0"/>
              </a:rPr>
              <a:t>Regula lui Lenz: </a:t>
            </a:r>
            <a:r>
              <a:rPr lang="ro-RO" altLang="ro-RO" sz="1600">
                <a:solidFill>
                  <a:schemeClr val="tx1"/>
                </a:solidFill>
                <a:latin typeface="Comic Sans MS" panose="030F0702030302020204" pitchFamily="66" charset="0"/>
              </a:rPr>
              <a:t>Curentul indus într-un circuit străbătut de un flux magnetic variabil are un astfel de sens, încât fluxul magnetic produs de curentul indus se opune variaţiei fluxului magnetic inductor.</a:t>
            </a:r>
          </a:p>
          <a:p>
            <a:pPr eaLnBrk="1" hangingPunct="1">
              <a:spcBef>
                <a:spcPct val="0"/>
              </a:spcBef>
              <a:buClrTx/>
              <a:buFontTx/>
              <a:buNone/>
            </a:pPr>
            <a:endParaRPr lang="ro-RO" altLang="ro-RO" sz="1600">
              <a:solidFill>
                <a:schemeClr val="tx1"/>
              </a:solidFill>
              <a:latin typeface="Calibri" panose="020F0502020204030204" pitchFamily="34" charset="0"/>
            </a:endParaRPr>
          </a:p>
        </p:txBody>
      </p:sp>
      <p:sp>
        <p:nvSpPr>
          <p:cNvPr id="7" name="Buton acțiune: Înapoi sau Anteriorul 6">
            <a:hlinkClick r:id="rId3"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u 1"/>
          <p:cNvSpPr>
            <a:spLocks noGrp="1"/>
          </p:cNvSpPr>
          <p:nvPr>
            <p:ph type="title"/>
          </p:nvPr>
        </p:nvSpPr>
        <p:spPr>
          <a:xfrm>
            <a:off x="1365250" y="623888"/>
            <a:ext cx="7169150" cy="939800"/>
          </a:xfrm>
        </p:spPr>
        <p:txBody>
          <a:bodyPr>
            <a:normAutofit fontScale="90000"/>
          </a:bodyPr>
          <a:lstStyle/>
          <a:p>
            <a:pPr algn="ctr" eaLnBrk="1" hangingPunct="1"/>
            <a:r>
              <a:rPr lang="ro-RO" altLang="ro-RO" sz="3200" b="1" smtClean="0">
                <a:solidFill>
                  <a:srgbClr val="C00000"/>
                </a:solidFill>
                <a:latin typeface="Comic Sans MS" panose="030F0702030302020204" pitchFamily="66" charset="0"/>
              </a:rPr>
              <a:t>Legea inducţiei electromagnetice</a:t>
            </a:r>
            <a:r>
              <a:rPr lang="ro-RO" altLang="ro-RO" sz="2800" b="1" smtClean="0">
                <a:solidFill>
                  <a:srgbClr val="C00000"/>
                </a:solidFill>
                <a:latin typeface="Comic Sans MS" panose="030F0702030302020204" pitchFamily="66" charset="0"/>
              </a:rPr>
              <a:t/>
            </a:r>
            <a:br>
              <a:rPr lang="ro-RO" altLang="ro-RO" sz="2800" b="1" smtClean="0">
                <a:solidFill>
                  <a:srgbClr val="C00000"/>
                </a:solidFill>
                <a:latin typeface="Comic Sans MS" panose="030F0702030302020204" pitchFamily="66" charset="0"/>
              </a:rPr>
            </a:br>
            <a:r>
              <a:rPr lang="ro-RO" altLang="ro-RO" sz="2800" b="1" smtClean="0">
                <a:solidFill>
                  <a:srgbClr val="C00000"/>
                </a:solidFill>
                <a:latin typeface="Comic Sans MS" panose="030F0702030302020204" pitchFamily="66" charset="0"/>
              </a:rPr>
              <a:t> (legea Faraday)</a:t>
            </a:r>
            <a:br>
              <a:rPr lang="ro-RO" altLang="ro-RO" sz="2800" b="1" smtClean="0">
                <a:solidFill>
                  <a:srgbClr val="C00000"/>
                </a:solidFill>
                <a:latin typeface="Comic Sans MS" panose="030F0702030302020204" pitchFamily="66" charset="0"/>
              </a:rPr>
            </a:br>
            <a:endParaRPr lang="ro-RO" altLang="ro-RO" sz="2800" b="1" smtClean="0">
              <a:solidFill>
                <a:srgbClr val="C00000"/>
              </a:solidFill>
              <a:latin typeface="Comic Sans MS" panose="030F0702030302020204" pitchFamily="66" charset="0"/>
            </a:endParaRPr>
          </a:p>
        </p:txBody>
      </p:sp>
      <p:sp>
        <p:nvSpPr>
          <p:cNvPr id="23555" name="Rectangle 4"/>
          <p:cNvSpPr>
            <a:spLocks noChangeArrowheads="1"/>
          </p:cNvSpPr>
          <p:nvPr/>
        </p:nvSpPr>
        <p:spPr bwMode="auto">
          <a:xfrm>
            <a:off x="0" y="67310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3556" name="Rectangle 6"/>
          <p:cNvSpPr>
            <a:spLocks noChangeArrowheads="1"/>
          </p:cNvSpPr>
          <p:nvPr/>
        </p:nvSpPr>
        <p:spPr bwMode="auto">
          <a:xfrm>
            <a:off x="4983163" y="4294188"/>
            <a:ext cx="185737"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3557" name="Rectangle 10"/>
          <p:cNvSpPr>
            <a:spLocks noChangeArrowheads="1"/>
          </p:cNvSpPr>
          <p:nvPr/>
        </p:nvSpPr>
        <p:spPr bwMode="auto">
          <a:xfrm>
            <a:off x="260350" y="800100"/>
            <a:ext cx="185738"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3" name="CasetăText 2"/>
          <p:cNvSpPr txBox="1">
            <a:spLocks noRot="1" noChangeAspect="1" noMove="1" noResize="1" noEditPoints="1" noAdjustHandles="1" noChangeArrowheads="1" noChangeShapeType="1" noTextEdit="1"/>
          </p:cNvSpPr>
          <p:nvPr/>
        </p:nvSpPr>
        <p:spPr>
          <a:xfrm>
            <a:off x="445478" y="1757741"/>
            <a:ext cx="8569733" cy="1171731"/>
          </a:xfrm>
          <a:prstGeom prst="rect">
            <a:avLst/>
          </a:prstGeom>
          <a:blipFill rotWithShape="0">
            <a:blip r:embed="rId2"/>
            <a:stretch>
              <a:fillRect l="-356" t="-1036" r="-427"/>
            </a:stretch>
          </a:blipFill>
        </p:spPr>
        <p:txBody>
          <a:bodyPr/>
          <a:lstStyle/>
          <a:p>
            <a:pPr>
              <a:defRPr/>
            </a:pPr>
            <a:r>
              <a:rPr lang="ro-RO">
                <a:noFill/>
              </a:rPr>
              <a:t> </a:t>
            </a:r>
          </a:p>
        </p:txBody>
      </p:sp>
      <p:sp>
        <p:nvSpPr>
          <p:cNvPr id="4" name="CasetăText 3"/>
          <p:cNvSpPr txBox="1">
            <a:spLocks noRot="1" noChangeAspect="1" noMove="1" noResize="1" noEditPoints="1" noAdjustHandles="1" noChangeArrowheads="1" noChangeShapeType="1" noTextEdit="1"/>
          </p:cNvSpPr>
          <p:nvPr/>
        </p:nvSpPr>
        <p:spPr>
          <a:xfrm>
            <a:off x="718575" y="3092903"/>
            <a:ext cx="8023538" cy="1787862"/>
          </a:xfrm>
          <a:prstGeom prst="rect">
            <a:avLst/>
          </a:prstGeom>
          <a:blipFill rotWithShape="0">
            <a:blip r:embed="rId3"/>
            <a:stretch>
              <a:fillRect l="-684" t="-680" r="-380" b="-5442"/>
            </a:stretch>
          </a:blipFill>
        </p:spPr>
        <p:txBody>
          <a:bodyPr/>
          <a:lstStyle/>
          <a:p>
            <a:pPr>
              <a:defRPr/>
            </a:pPr>
            <a:r>
              <a:rPr lang="ro-RO">
                <a:noFill/>
              </a:rPr>
              <a:t> </a:t>
            </a:r>
          </a:p>
        </p:txBody>
      </p:sp>
      <p:pic>
        <p:nvPicPr>
          <p:cNvPr id="23560" name="Imagin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87700" y="4879975"/>
            <a:ext cx="2768600" cy="1765300"/>
          </a:xfrm>
          <a:prstGeom prst="rect">
            <a:avLst/>
          </a:prstGeom>
          <a:solidFill>
            <a:schemeClr val="bg1"/>
          </a:solidFill>
          <a:ln w="9525">
            <a:solidFill>
              <a:srgbClr val="FFC000"/>
            </a:solidFill>
            <a:miter lim="800000"/>
            <a:headEnd/>
            <a:tailEnd/>
          </a:ln>
        </p:spPr>
      </p:pic>
      <p:sp>
        <p:nvSpPr>
          <p:cNvPr id="15" name="Buton acțiune: Înapoi sau Anteriorul 14">
            <a:hlinkClick r:id="rId5"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u 1"/>
          <p:cNvSpPr>
            <a:spLocks noGrp="1"/>
          </p:cNvSpPr>
          <p:nvPr>
            <p:ph type="title"/>
          </p:nvPr>
        </p:nvSpPr>
        <p:spPr>
          <a:xfrm>
            <a:off x="1365250" y="623888"/>
            <a:ext cx="7169150" cy="703262"/>
          </a:xfrm>
        </p:spPr>
        <p:txBody>
          <a:bodyPr/>
          <a:lstStyle/>
          <a:p>
            <a:pPr eaLnBrk="1" hangingPunct="1"/>
            <a:r>
              <a:rPr lang="ro-RO" altLang="ro-RO" b="1" smtClean="0">
                <a:solidFill>
                  <a:srgbClr val="92D050"/>
                </a:solidFill>
                <a:latin typeface="Comic Sans MS" panose="030F0702030302020204" pitchFamily="66" charset="0"/>
              </a:rPr>
              <a:t>Autoinducţia.</a:t>
            </a:r>
            <a:r>
              <a:rPr lang="ro-RO" altLang="ro-RO" b="1" smtClean="0"/>
              <a:t> </a:t>
            </a:r>
            <a:endParaRPr lang="ro-RO" altLang="ro-RO" smtClean="0"/>
          </a:p>
        </p:txBody>
      </p:sp>
      <p:sp>
        <p:nvSpPr>
          <p:cNvPr id="26627" name="CasetăText 3"/>
          <p:cNvSpPr txBox="1">
            <a:spLocks noChangeArrowheads="1"/>
          </p:cNvSpPr>
          <p:nvPr/>
        </p:nvSpPr>
        <p:spPr bwMode="auto">
          <a:xfrm>
            <a:off x="550863" y="1558925"/>
            <a:ext cx="838676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Fenomenul de autoinducţie este un caz particular de inducţie electromagnetică, la care circuitul inductor este în acelaşi timp şi circuit indus. Acest fenomen apare ori de câte ori fluxul magnetic propriu ce străbate un circuit este variabil, la orice variaţie a intensităţii curentului din circuit, la închiderea sau deschiderea întrerupătorului K (vezi figura).</a:t>
            </a:r>
          </a:p>
        </p:txBody>
      </p:sp>
      <p:pic>
        <p:nvPicPr>
          <p:cNvPr id="2662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13" y="2854325"/>
            <a:ext cx="4870450" cy="256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CasetăText 4"/>
          <p:cNvSpPr txBox="1">
            <a:spLocks noChangeArrowheads="1"/>
          </p:cNvSpPr>
          <p:nvPr/>
        </p:nvSpPr>
        <p:spPr bwMode="auto">
          <a:xfrm>
            <a:off x="1060450" y="5418138"/>
            <a:ext cx="77787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r>
              <a:rPr lang="ro-RO" altLang="ro-RO" sz="1600" b="1">
                <a:solidFill>
                  <a:srgbClr val="C00000"/>
                </a:solidFill>
                <a:latin typeface="Comic Sans MS" panose="030F0702030302020204" pitchFamily="66" charset="0"/>
              </a:rPr>
              <a:t>Definiţie: </a:t>
            </a:r>
            <a:r>
              <a:rPr lang="ro-RO" altLang="ro-RO" sz="1600">
                <a:solidFill>
                  <a:schemeClr val="tx1"/>
                </a:solidFill>
                <a:latin typeface="Comic Sans MS" panose="030F0702030302020204" pitchFamily="66" charset="0"/>
              </a:rPr>
              <a:t>Autoinducţia este fenomenul de inducţie electromagnetică produs într-un circuit datorită variaţiei intensităţii curentului din acel circuit.</a:t>
            </a:r>
          </a:p>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6" name="Buton acțiune: Înapoi sau Anteriorul 5">
            <a:hlinkClick r:id="rId3"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5"/>
          <p:cNvSpPr>
            <a:spLocks noChangeArrowheads="1"/>
          </p:cNvSpPr>
          <p:nvPr/>
        </p:nvSpPr>
        <p:spPr bwMode="auto">
          <a:xfrm>
            <a:off x="2798763" y="4246563"/>
            <a:ext cx="10758487"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7651" name="Rectangle 7"/>
          <p:cNvSpPr>
            <a:spLocks noChangeArrowheads="1"/>
          </p:cNvSpPr>
          <p:nvPr/>
        </p:nvSpPr>
        <p:spPr bwMode="auto">
          <a:xfrm>
            <a:off x="8229600" y="4281488"/>
            <a:ext cx="8116888"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7652" name="CasetăText 1"/>
          <p:cNvSpPr txBox="1">
            <a:spLocks noChangeArrowheads="1"/>
          </p:cNvSpPr>
          <p:nvPr/>
        </p:nvSpPr>
        <p:spPr bwMode="auto">
          <a:xfrm>
            <a:off x="1471613" y="795338"/>
            <a:ext cx="67579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a:spcBef>
                <a:spcPct val="0"/>
              </a:spcBef>
              <a:buClrTx/>
              <a:buFontTx/>
              <a:buNone/>
            </a:pPr>
            <a:r>
              <a:rPr lang="ro-RO" altLang="ro-RO" sz="3200" b="1">
                <a:solidFill>
                  <a:srgbClr val="00B050"/>
                </a:solidFill>
                <a:latin typeface="Comic Sans MS" panose="030F0702030302020204" pitchFamily="66" charset="0"/>
              </a:rPr>
              <a:t>Legea autoinducţiei</a:t>
            </a:r>
          </a:p>
        </p:txBody>
      </p:sp>
      <p:sp>
        <p:nvSpPr>
          <p:cNvPr id="27653" name="CasetăText 2"/>
          <p:cNvSpPr txBox="1">
            <a:spLocks noChangeArrowheads="1"/>
          </p:cNvSpPr>
          <p:nvPr/>
        </p:nvSpPr>
        <p:spPr bwMode="auto">
          <a:xfrm>
            <a:off x="557213" y="1414463"/>
            <a:ext cx="8308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a:spcBef>
                <a:spcPct val="0"/>
              </a:spcBef>
              <a:buClrTx/>
              <a:buFontTx/>
              <a:buNone/>
            </a:pPr>
            <a:r>
              <a:rPr lang="ro-RO" altLang="ro-RO" sz="1600" b="1">
                <a:solidFill>
                  <a:srgbClr val="C00000"/>
                </a:solidFill>
                <a:latin typeface="Comic Sans MS" panose="030F0702030302020204" pitchFamily="66" charset="0"/>
              </a:rPr>
              <a:t>Enunţ: </a:t>
            </a:r>
            <a:r>
              <a:rPr lang="ro-RO" altLang="ro-RO" sz="1600">
                <a:solidFill>
                  <a:schemeClr val="tx1"/>
                </a:solidFill>
                <a:latin typeface="Comic Sans MS" panose="030F0702030302020204" pitchFamily="66" charset="0"/>
              </a:rPr>
              <a:t>Tensiunea electromotoare autoindusă într-un circuit este direct proporţională cu viteza de variaţie a intensităţii curentului din acel circuit, factorul de proporţionalitate fiind inductanţa L a circuitului</a:t>
            </a:r>
            <a:endParaRPr lang="ro-RO" altLang="ro-RO" sz="1600" b="1">
              <a:solidFill>
                <a:schemeClr val="tx1"/>
              </a:solidFill>
              <a:latin typeface="Comic Sans MS" panose="030F0702030302020204" pitchFamily="66" charset="0"/>
            </a:endParaRPr>
          </a:p>
        </p:txBody>
      </p:sp>
      <p:sp>
        <p:nvSpPr>
          <p:cNvPr id="5" name="CasetăText 4"/>
          <p:cNvSpPr txBox="1">
            <a:spLocks noRot="1" noChangeAspect="1" noMove="1" noResize="1" noEditPoints="1" noAdjustHandles="1" noChangeArrowheads="1" noChangeShapeType="1" noTextEdit="1"/>
          </p:cNvSpPr>
          <p:nvPr/>
        </p:nvSpPr>
        <p:spPr>
          <a:xfrm>
            <a:off x="3518452" y="2293654"/>
            <a:ext cx="2107096" cy="634789"/>
          </a:xfrm>
          <a:prstGeom prst="rect">
            <a:avLst/>
          </a:prstGeom>
          <a:blipFill rotWithShape="0">
            <a:blip r:embed="rId2"/>
            <a:stretch>
              <a:fillRect/>
            </a:stretch>
          </a:blipFill>
        </p:spPr>
        <p:txBody>
          <a:bodyPr/>
          <a:lstStyle/>
          <a:p>
            <a:pPr>
              <a:defRPr/>
            </a:pPr>
            <a:r>
              <a:rPr lang="ro-RO">
                <a:noFill/>
              </a:rPr>
              <a:t> </a:t>
            </a:r>
          </a:p>
        </p:txBody>
      </p:sp>
      <p:sp>
        <p:nvSpPr>
          <p:cNvPr id="6" name="CasetăText 5"/>
          <p:cNvSpPr txBox="1">
            <a:spLocks noRot="1" noChangeAspect="1" noMove="1" noResize="1" noEditPoints="1" noAdjustHandles="1" noChangeArrowheads="1" noChangeShapeType="1" noTextEdit="1"/>
          </p:cNvSpPr>
          <p:nvPr/>
        </p:nvSpPr>
        <p:spPr>
          <a:xfrm>
            <a:off x="755374" y="3040563"/>
            <a:ext cx="8110330" cy="1424877"/>
          </a:xfrm>
          <a:prstGeom prst="rect">
            <a:avLst/>
          </a:prstGeom>
          <a:blipFill rotWithShape="0">
            <a:blip r:embed="rId3"/>
            <a:stretch>
              <a:fillRect l="-451" t="-855" r="-376" b="-4701"/>
            </a:stretch>
          </a:blipFill>
        </p:spPr>
        <p:txBody>
          <a:bodyPr/>
          <a:lstStyle/>
          <a:p>
            <a:pPr>
              <a:defRPr/>
            </a:pPr>
            <a:r>
              <a:rPr lang="ro-RO">
                <a:noFill/>
              </a:rPr>
              <a:t> </a:t>
            </a:r>
          </a:p>
        </p:txBody>
      </p:sp>
      <p:sp>
        <p:nvSpPr>
          <p:cNvPr id="7" name="CasetăText 6"/>
          <p:cNvSpPr txBox="1">
            <a:spLocks noRot="1" noChangeAspect="1" noMove="1" noResize="1" noEditPoints="1" noAdjustHandles="1" noChangeArrowheads="1" noChangeShapeType="1" noTextEdit="1"/>
          </p:cNvSpPr>
          <p:nvPr/>
        </p:nvSpPr>
        <p:spPr>
          <a:xfrm>
            <a:off x="2305879" y="4650106"/>
            <a:ext cx="4532243" cy="677558"/>
          </a:xfrm>
          <a:prstGeom prst="rect">
            <a:avLst/>
          </a:prstGeom>
          <a:blipFill rotWithShape="0">
            <a:blip r:embed="rId4"/>
            <a:stretch>
              <a:fillRect/>
            </a:stretch>
          </a:blipFill>
        </p:spPr>
        <p:txBody>
          <a:bodyPr/>
          <a:lstStyle/>
          <a:p>
            <a:pPr>
              <a:defRPr/>
            </a:pPr>
            <a:r>
              <a:rPr lang="ro-RO">
                <a:noFill/>
              </a:rPr>
              <a:t> </a:t>
            </a:r>
          </a:p>
        </p:txBody>
      </p:sp>
      <p:sp>
        <p:nvSpPr>
          <p:cNvPr id="27657" name="CasetăText 7"/>
          <p:cNvSpPr txBox="1">
            <a:spLocks noChangeArrowheads="1"/>
          </p:cNvSpPr>
          <p:nvPr/>
        </p:nvSpPr>
        <p:spPr bwMode="auto">
          <a:xfrm>
            <a:off x="927100" y="5553075"/>
            <a:ext cx="80708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a:spcBef>
                <a:spcPct val="0"/>
              </a:spcBef>
              <a:buClrTx/>
              <a:buFontTx/>
              <a:buNone/>
            </a:pPr>
            <a:r>
              <a:rPr lang="ro-RO" altLang="ro-RO" sz="1600" b="1">
                <a:solidFill>
                  <a:srgbClr val="C00000"/>
                </a:solidFill>
                <a:latin typeface="Comic Sans MS" panose="030F0702030302020204" pitchFamily="66" charset="0"/>
              </a:rPr>
              <a:t>Definiţie:</a:t>
            </a:r>
            <a:r>
              <a:rPr lang="ro-RO" altLang="ro-RO" sz="1600">
                <a:solidFill>
                  <a:schemeClr val="tx1"/>
                </a:solidFill>
                <a:latin typeface="Comic Sans MS" panose="030F0702030302020204" pitchFamily="66" charset="0"/>
              </a:rPr>
              <a:t> 1 henry este inductanţa unei spire prin a cărei suprafaţă fluxul magnetic propriu este de 1 Wb, atunci când spira este parcursă de un curent de 1 A.</a:t>
            </a:r>
            <a:endParaRPr lang="ro-RO" altLang="ro-RO" sz="1600" b="1">
              <a:solidFill>
                <a:schemeClr val="tx1"/>
              </a:solidFill>
              <a:latin typeface="Comic Sans MS" panose="030F0702030302020204" pitchFamily="66" charset="0"/>
            </a:endParaRPr>
          </a:p>
        </p:txBody>
      </p:sp>
      <p:sp>
        <p:nvSpPr>
          <p:cNvPr id="18" name="Buton acțiune: Înapoi sau Anteriorul 17">
            <a:hlinkClick r:id="rId5"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asetăText 4"/>
          <p:cNvSpPr txBox="1">
            <a:spLocks noRot="1" noChangeAspect="1" noMove="1" noResize="1" noEditPoints="1" noAdjustHandles="1" noChangeArrowheads="1" noChangeShapeType="1" noTextEdit="1"/>
          </p:cNvSpPr>
          <p:nvPr/>
        </p:nvSpPr>
        <p:spPr bwMode="auto">
          <a:xfrm>
            <a:off x="444321" y="1517548"/>
            <a:ext cx="8255358" cy="2002536"/>
          </a:xfrm>
          <a:prstGeom prst="rect">
            <a:avLst/>
          </a:prstGeom>
          <a:blipFill rotWithShape="0">
            <a:blip r:embed="rId2"/>
            <a:stretch>
              <a:fillRect l="-443" t="-610" r="-369"/>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ro-RO">
                <a:noFill/>
              </a:rPr>
              <a:t> </a:t>
            </a:r>
          </a:p>
        </p:txBody>
      </p:sp>
      <p:sp>
        <p:nvSpPr>
          <p:cNvPr id="28675" name="Rectangle 4"/>
          <p:cNvSpPr>
            <a:spLocks noChangeArrowheads="1"/>
          </p:cNvSpPr>
          <p:nvPr/>
        </p:nvSpPr>
        <p:spPr bwMode="auto">
          <a:xfrm>
            <a:off x="2862263" y="3335338"/>
            <a:ext cx="1029652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6" name="Buton acțiune: Înapoi sau Anteriorul 5">
            <a:hlinkClick r:id="rId3"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u 3"/>
          <p:cNvSpPr>
            <a:spLocks noGrp="1"/>
          </p:cNvSpPr>
          <p:nvPr>
            <p:ph type="title"/>
          </p:nvPr>
        </p:nvSpPr>
        <p:spPr>
          <a:xfrm>
            <a:off x="1312863" y="623888"/>
            <a:ext cx="7221537" cy="655637"/>
          </a:xfrm>
        </p:spPr>
        <p:txBody>
          <a:bodyPr/>
          <a:lstStyle/>
          <a:p>
            <a:pPr eaLnBrk="1" hangingPunct="1"/>
            <a:r>
              <a:rPr lang="ro-RO" altLang="ro-RO" b="1" smtClean="0">
                <a:solidFill>
                  <a:srgbClr val="C00000"/>
                </a:solidFill>
                <a:latin typeface="Comic Sans MS" panose="030F0702030302020204" pitchFamily="66" charset="0"/>
              </a:rPr>
              <a:t>Energia câmpului magnetic</a:t>
            </a:r>
            <a:endParaRPr lang="ro-RO" altLang="ro-RO" smtClean="0">
              <a:solidFill>
                <a:srgbClr val="C00000"/>
              </a:solidFill>
              <a:latin typeface="Comic Sans MS" panose="030F0702030302020204" pitchFamily="66" charset="0"/>
            </a:endParaRPr>
          </a:p>
        </p:txBody>
      </p:sp>
      <p:sp>
        <p:nvSpPr>
          <p:cNvPr id="29699" name="CasetăText 4"/>
          <p:cNvSpPr txBox="1">
            <a:spLocks noChangeArrowheads="1"/>
          </p:cNvSpPr>
          <p:nvPr/>
        </p:nvSpPr>
        <p:spPr bwMode="auto">
          <a:xfrm>
            <a:off x="658813" y="1231900"/>
            <a:ext cx="8531225"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Lucrul mecanic efectuat pentru deplasarea sarcinii electrice prin circuit după deconectarea sursei este efectuat pe seama energiei câmpului magnetic. Energia câmpului magnetic se determină calculând energia electrică (W), transferată circuitului după deconectarea sursei, când prin circuit este deplasată sarcina electrică q datorită t.e.m. autoinduse: </a:t>
            </a:r>
            <a:r>
              <a:rPr lang="ro-RO" altLang="ro-RO" sz="2000">
                <a:solidFill>
                  <a:schemeClr val="tx1"/>
                </a:solidFill>
                <a:latin typeface="Comic Sans MS" panose="030F0702030302020204" pitchFamily="66" charset="0"/>
              </a:rPr>
              <a:t>W = e · q</a:t>
            </a:r>
            <a:r>
              <a:rPr lang="ro-RO" altLang="ro-RO" sz="1600">
                <a:solidFill>
                  <a:schemeClr val="tx1"/>
                </a:solidFill>
                <a:latin typeface="Comic Sans MS" panose="030F0702030302020204" pitchFamily="66" charset="0"/>
              </a:rPr>
              <a:t> </a:t>
            </a:r>
          </a:p>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29700" name="CasetăText 5"/>
          <p:cNvSpPr txBox="1">
            <a:spLocks noChangeArrowheads="1"/>
          </p:cNvSpPr>
          <p:nvPr/>
        </p:nvSpPr>
        <p:spPr bwMode="auto">
          <a:xfrm>
            <a:off x="658813" y="2795588"/>
            <a:ext cx="3562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T.e.m. autoindusă se poate scrie: </a:t>
            </a:r>
          </a:p>
        </p:txBody>
      </p:sp>
      <p:sp>
        <p:nvSpPr>
          <p:cNvPr id="29701" name="Rectangle 2"/>
          <p:cNvSpPr>
            <a:spLocks noChangeArrowheads="1"/>
          </p:cNvSpPr>
          <p:nvPr/>
        </p:nvSpPr>
        <p:spPr bwMode="auto">
          <a:xfrm>
            <a:off x="2308225" y="4471988"/>
            <a:ext cx="11028363"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graphicFrame>
        <p:nvGraphicFramePr>
          <p:cNvPr id="29702" name="Obiect 7"/>
          <p:cNvGraphicFramePr>
            <a:graphicFrameLocks noChangeAspect="1"/>
          </p:cNvGraphicFramePr>
          <p:nvPr/>
        </p:nvGraphicFramePr>
        <p:xfrm>
          <a:off x="3968750" y="2695575"/>
          <a:ext cx="3732213" cy="488950"/>
        </p:xfrm>
        <a:graphic>
          <a:graphicData uri="http://schemas.openxmlformats.org/presentationml/2006/ole">
            <mc:AlternateContent xmlns:mc="http://schemas.openxmlformats.org/markup-compatibility/2006">
              <mc:Choice xmlns:v="urn:schemas-microsoft-com:vml" Requires="v">
                <p:oleObj spid="_x0000_s29714" r:id="rId3" imgW="1447172" imgH="177723" progId="Equation.DSMT4">
                  <p:embed/>
                </p:oleObj>
              </mc:Choice>
              <mc:Fallback>
                <p:oleObj r:id="rId3" imgW="1447172" imgH="177723" progId="Equation.DSMT4">
                  <p:embed/>
                  <p:pic>
                    <p:nvPicPr>
                      <p:cNvPr id="0" name="Obi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8750" y="2695575"/>
                        <a:ext cx="3732213" cy="48895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9703" name="Obiect 8"/>
          <p:cNvGraphicFramePr>
            <a:graphicFrameLocks noChangeAspect="1"/>
          </p:cNvGraphicFramePr>
          <p:nvPr/>
        </p:nvGraphicFramePr>
        <p:xfrm>
          <a:off x="2887663" y="3368675"/>
          <a:ext cx="2306637" cy="657225"/>
        </p:xfrm>
        <a:graphic>
          <a:graphicData uri="http://schemas.openxmlformats.org/presentationml/2006/ole">
            <mc:AlternateContent xmlns:mc="http://schemas.openxmlformats.org/markup-compatibility/2006">
              <mc:Choice xmlns:v="urn:schemas-microsoft-com:vml" Requires="v">
                <p:oleObj spid="_x0000_s29715" r:id="rId5" imgW="1129810" imgH="393529" progId="">
                  <p:embed/>
                </p:oleObj>
              </mc:Choice>
              <mc:Fallback>
                <p:oleObj r:id="rId5" imgW="1129810" imgH="393529" progId="">
                  <p:embed/>
                  <p:pic>
                    <p:nvPicPr>
                      <p:cNvPr id="0" name="Obi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7663" y="3368675"/>
                        <a:ext cx="2306637" cy="657225"/>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9704" name="CasetăText 9"/>
          <p:cNvSpPr txBox="1">
            <a:spLocks noChangeArrowheads="1"/>
          </p:cNvSpPr>
          <p:nvPr/>
        </p:nvSpPr>
        <p:spPr bwMode="auto">
          <a:xfrm>
            <a:off x="776288" y="3519488"/>
            <a:ext cx="23145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iar sarcina electrică</a:t>
            </a:r>
          </a:p>
        </p:txBody>
      </p:sp>
      <p:graphicFrame>
        <p:nvGraphicFramePr>
          <p:cNvPr id="29705" name="Obiect 11"/>
          <p:cNvGraphicFramePr>
            <a:graphicFrameLocks noChangeAspect="1"/>
          </p:cNvGraphicFramePr>
          <p:nvPr/>
        </p:nvGraphicFramePr>
        <p:xfrm>
          <a:off x="4141788" y="5086350"/>
          <a:ext cx="1357312" cy="966788"/>
        </p:xfrm>
        <a:graphic>
          <a:graphicData uri="http://schemas.openxmlformats.org/presentationml/2006/ole">
            <mc:AlternateContent xmlns:mc="http://schemas.openxmlformats.org/markup-compatibility/2006">
              <mc:Choice xmlns:v="urn:schemas-microsoft-com:vml" Requires="v">
                <p:oleObj spid="_x0000_s29716" r:id="rId7" imgW="660400" imgH="419100" progId="">
                  <p:embed/>
                </p:oleObj>
              </mc:Choice>
              <mc:Fallback>
                <p:oleObj r:id="rId7" imgW="660400" imgH="419100" progId="">
                  <p:embed/>
                  <p:pic>
                    <p:nvPicPr>
                      <p:cNvPr id="0" name="Obi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41788" y="5086350"/>
                        <a:ext cx="1357312" cy="966788"/>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9706" name="CasetăText 12"/>
          <p:cNvSpPr txBox="1">
            <a:spLocks noChangeArrowheads="1"/>
          </p:cNvSpPr>
          <p:nvPr/>
        </p:nvSpPr>
        <p:spPr bwMode="auto">
          <a:xfrm>
            <a:off x="658813" y="4122738"/>
            <a:ext cx="825341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en-US" altLang="ro-RO" sz="1600">
                <a:solidFill>
                  <a:schemeClr val="tx1"/>
                </a:solidFill>
                <a:latin typeface="Comic Sans MS" panose="030F0702030302020204" pitchFamily="66" charset="0"/>
              </a:rPr>
              <a:t>Energia câmpului magnetic (W</a:t>
            </a:r>
            <a:r>
              <a:rPr lang="en-US" altLang="ro-RO" sz="1600" baseline="-25000">
                <a:solidFill>
                  <a:schemeClr val="tx1"/>
                </a:solidFill>
                <a:latin typeface="Comic Sans MS" panose="030F0702030302020204" pitchFamily="66" charset="0"/>
              </a:rPr>
              <a:t>m</a:t>
            </a:r>
            <a:r>
              <a:rPr lang="en-US" altLang="ro-RO" sz="1600">
                <a:solidFill>
                  <a:schemeClr val="tx1"/>
                </a:solidFill>
                <a:latin typeface="Comic Sans MS" panose="030F0702030302020204" pitchFamily="66" charset="0"/>
              </a:rPr>
              <a:t>) dintr-un circuit de inductanţă L, străbătut de un</a:t>
            </a:r>
            <a:r>
              <a:rPr lang="ro-RO" altLang="ro-RO" sz="1600">
                <a:solidFill>
                  <a:schemeClr val="tx1"/>
                </a:solidFill>
                <a:latin typeface="Comic Sans MS" panose="030F0702030302020204" pitchFamily="66" charset="0"/>
              </a:rPr>
              <a:t> </a:t>
            </a:r>
            <a:r>
              <a:rPr lang="en-US" altLang="ro-RO" sz="1600">
                <a:solidFill>
                  <a:schemeClr val="tx1"/>
                </a:solidFill>
                <a:latin typeface="Comic Sans MS" panose="030F0702030302020204" pitchFamily="66" charset="0"/>
              </a:rPr>
              <a:t>curent de intensitate I, este dată de semiprodusul dintre inductanţa bobinei şi pătratul intensităţii curentului electric.</a:t>
            </a:r>
            <a:endParaRPr lang="ro-RO" altLang="ro-RO" sz="1600">
              <a:solidFill>
                <a:schemeClr val="tx1"/>
              </a:solidFill>
              <a:latin typeface="Comic Sans MS" panose="030F0702030302020204" pitchFamily="66" charset="0"/>
            </a:endParaRPr>
          </a:p>
          <a:p>
            <a:pPr eaLnBrk="1" hangingPunct="1">
              <a:spcBef>
                <a:spcPct val="0"/>
              </a:spcBef>
              <a:buClrTx/>
              <a:buFontTx/>
              <a:buNone/>
            </a:pPr>
            <a:endParaRPr lang="ro-RO" altLang="ro-RO">
              <a:solidFill>
                <a:schemeClr val="tx1"/>
              </a:solidFill>
              <a:latin typeface="Calibri" panose="020F0502020204030204" pitchFamily="34" charset="0"/>
            </a:endParaRPr>
          </a:p>
        </p:txBody>
      </p:sp>
      <p:sp>
        <p:nvSpPr>
          <p:cNvPr id="12" name="Buton acțiune: Înapoi sau Anteriorul 11">
            <a:hlinkClick r:id="rId9"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u 1"/>
          <p:cNvSpPr>
            <a:spLocks noGrp="1"/>
          </p:cNvSpPr>
          <p:nvPr>
            <p:ph type="title"/>
          </p:nvPr>
        </p:nvSpPr>
        <p:spPr>
          <a:xfrm>
            <a:off x="1454150" y="647700"/>
            <a:ext cx="2560638" cy="617538"/>
          </a:xfrm>
        </p:spPr>
        <p:txBody>
          <a:bodyPr rtlCol="0">
            <a:normAutofit fontScale="90000"/>
          </a:bodyPr>
          <a:lstStyle/>
          <a:p>
            <a:pPr eaLnBrk="1" fontAlgn="auto" hangingPunct="1">
              <a:spcAft>
                <a:spcPts val="0"/>
              </a:spcAft>
              <a:defRPr/>
            </a:pPr>
            <a:r>
              <a:rPr lang="ro-RO" altLang="ro-RO" b="1" dirty="0" smtClean="0">
                <a:solidFill>
                  <a:srgbClr val="7030A0"/>
                </a:solidFill>
                <a:latin typeface="Comic Sans MS" panose="030F0702030302020204" pitchFamily="66" charset="0"/>
              </a:rPr>
              <a:t>Efectul </a:t>
            </a:r>
            <a:r>
              <a:rPr lang="ro-RO" altLang="ro-RO" b="1" dirty="0" err="1" smtClean="0">
                <a:solidFill>
                  <a:srgbClr val="7030A0"/>
                </a:solidFill>
                <a:latin typeface="Comic Sans MS" panose="030F0702030302020204" pitchFamily="66" charset="0"/>
              </a:rPr>
              <a:t>Hall</a:t>
            </a:r>
            <a:r>
              <a:rPr lang="ro-RO" altLang="ro-RO" b="1" dirty="0" smtClean="0">
                <a:solidFill>
                  <a:srgbClr val="7030A0"/>
                </a:solidFill>
                <a:latin typeface="Comic Sans MS" panose="030F0702030302020204" pitchFamily="66" charset="0"/>
              </a:rPr>
              <a:t> </a:t>
            </a:r>
            <a:endParaRPr lang="ro-RO" altLang="ro-RO" dirty="0" smtClean="0">
              <a:solidFill>
                <a:srgbClr val="7030A0"/>
              </a:solidFill>
              <a:latin typeface="Comic Sans MS" panose="030F0702030302020204" pitchFamily="66" charset="0"/>
            </a:endParaRPr>
          </a:p>
        </p:txBody>
      </p:sp>
      <p:sp>
        <p:nvSpPr>
          <p:cNvPr id="30723" name="CasetăText 3"/>
          <p:cNvSpPr txBox="1">
            <a:spLocks noChangeArrowheads="1"/>
          </p:cNvSpPr>
          <p:nvPr/>
        </p:nvSpPr>
        <p:spPr bwMode="auto">
          <a:xfrm>
            <a:off x="808038" y="1133475"/>
            <a:ext cx="7912100"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Dacă într-un câmp magnetic uniform se introduce un conductor în formă de bandă, astfel încât planul conductorului să fie perpendicular pe liniile de câmp magnetic, iar prin conductor trece un curent electric constant de intensitate I, între două puncte situate pe marginea superioară şi respectiv inferioară a conductorului se stabileşte o diferenţă de potenţial transversală Hall (tensiunea Hall) – (vezi figura).</a:t>
            </a:r>
          </a:p>
          <a:p>
            <a:pPr eaLnBrk="1" hangingPunct="1">
              <a:spcBef>
                <a:spcPct val="0"/>
              </a:spcBef>
              <a:buClrTx/>
              <a:buFontTx/>
              <a:buNone/>
            </a:pPr>
            <a:endParaRPr lang="ro-RO" altLang="ro-RO">
              <a:solidFill>
                <a:schemeClr val="tx1"/>
              </a:solidFill>
              <a:latin typeface="Calibri" panose="020F0502020204030204" pitchFamily="34" charset="0"/>
            </a:endParaRPr>
          </a:p>
        </p:txBody>
      </p:sp>
      <p:pic>
        <p:nvPicPr>
          <p:cNvPr id="307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038" y="2682875"/>
            <a:ext cx="5553075"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CasetăText 4"/>
          <p:cNvSpPr txBox="1">
            <a:spLocks noChangeArrowheads="1"/>
          </p:cNvSpPr>
          <p:nvPr/>
        </p:nvSpPr>
        <p:spPr bwMode="auto">
          <a:xfrm>
            <a:off x="4559300" y="3165475"/>
            <a:ext cx="39068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eaLnBrk="1" hangingPunct="1">
              <a:spcBef>
                <a:spcPct val="0"/>
              </a:spcBef>
              <a:buClrTx/>
              <a:buFontTx/>
              <a:buNone/>
            </a:pPr>
            <a:r>
              <a:rPr lang="ro-RO" altLang="ro-RO" sz="1600">
                <a:solidFill>
                  <a:schemeClr val="tx1"/>
                </a:solidFill>
                <a:latin typeface="Comic Sans MS" panose="030F0702030302020204" pitchFamily="66" charset="0"/>
              </a:rPr>
              <a:t>Pentru tensiunea Hall se obţine relaţia:</a:t>
            </a:r>
          </a:p>
        </p:txBody>
      </p:sp>
      <p:sp>
        <p:nvSpPr>
          <p:cNvPr id="30726" name="Rectangle 4"/>
          <p:cNvSpPr>
            <a:spLocks noChangeArrowheads="1"/>
          </p:cNvSpPr>
          <p:nvPr/>
        </p:nvSpPr>
        <p:spPr bwMode="auto">
          <a:xfrm>
            <a:off x="-493713" y="1414463"/>
            <a:ext cx="16756063"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endParaRPr lang="ro-RO" altLang="ro-RO">
              <a:solidFill>
                <a:schemeClr val="tx1"/>
              </a:solidFill>
              <a:latin typeface="Calibri" panose="020F0502020204030204" pitchFamily="34" charset="0"/>
            </a:endParaRPr>
          </a:p>
        </p:txBody>
      </p:sp>
      <p:graphicFrame>
        <p:nvGraphicFramePr>
          <p:cNvPr id="30727" name="Obiect 6"/>
          <p:cNvGraphicFramePr>
            <a:graphicFrameLocks noChangeAspect="1"/>
          </p:cNvGraphicFramePr>
          <p:nvPr/>
        </p:nvGraphicFramePr>
        <p:xfrm>
          <a:off x="6069013" y="3616325"/>
          <a:ext cx="1789112" cy="995363"/>
        </p:xfrm>
        <a:graphic>
          <a:graphicData uri="http://schemas.openxmlformats.org/presentationml/2006/ole">
            <mc:AlternateContent xmlns:mc="http://schemas.openxmlformats.org/markup-compatibility/2006">
              <mc:Choice xmlns:v="urn:schemas-microsoft-com:vml" Requires="v">
                <p:oleObj spid="_x0000_s30732" r:id="rId4" imgW="660400" imgH="419100" progId="Equation.DSMT4">
                  <p:embed/>
                </p:oleObj>
              </mc:Choice>
              <mc:Fallback>
                <p:oleObj r:id="rId4" imgW="660400" imgH="419100" progId="Equation.DSMT4">
                  <p:embed/>
                  <p:pic>
                    <p:nvPicPr>
                      <p:cNvPr id="0" name="Obi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9013" y="3616325"/>
                        <a:ext cx="1789112" cy="99536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8" name="CasetăText 7"/>
          <p:cNvSpPr txBox="1">
            <a:spLocks noChangeArrowheads="1"/>
          </p:cNvSpPr>
          <p:nvPr/>
        </p:nvSpPr>
        <p:spPr bwMode="auto">
          <a:xfrm>
            <a:off x="1192213" y="5465763"/>
            <a:ext cx="73691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eaLnBrk="1" hangingPunct="1">
              <a:spcBef>
                <a:spcPct val="0"/>
              </a:spcBef>
              <a:buClrTx/>
              <a:buFontTx/>
              <a:buNone/>
            </a:pPr>
            <a:r>
              <a:rPr lang="ro-RO" altLang="ro-RO">
                <a:solidFill>
                  <a:schemeClr val="tx1"/>
                </a:solidFill>
                <a:latin typeface="Calibri" panose="020F0502020204030204" pitchFamily="34" charset="0"/>
              </a:rPr>
              <a:t> </a:t>
            </a:r>
            <a:r>
              <a:rPr lang="ro-RO" altLang="ro-RO" sz="1600">
                <a:solidFill>
                  <a:schemeClr val="tx1"/>
                </a:solidFill>
                <a:latin typeface="Comic Sans MS" panose="030F0702030302020204" pitchFamily="66" charset="0"/>
              </a:rPr>
              <a:t>Efectul Hall poate fi folosit pentru măsurarea câmpurilor magnetice, sau la realizarea de generatoare Hall.</a:t>
            </a:r>
          </a:p>
        </p:txBody>
      </p:sp>
      <p:sp>
        <p:nvSpPr>
          <p:cNvPr id="9" name="Buton acțiune: Înapoi sau Anteriorul 8">
            <a:hlinkClick r:id="rId6"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u 1"/>
          <p:cNvSpPr>
            <a:spLocks noGrp="1"/>
          </p:cNvSpPr>
          <p:nvPr>
            <p:ph type="title"/>
          </p:nvPr>
        </p:nvSpPr>
        <p:spPr>
          <a:xfrm>
            <a:off x="1404938" y="661988"/>
            <a:ext cx="2897187" cy="612775"/>
          </a:xfrm>
        </p:spPr>
        <p:txBody>
          <a:bodyPr rtlCol="0">
            <a:normAutofit fontScale="90000"/>
          </a:bodyPr>
          <a:lstStyle/>
          <a:p>
            <a:pPr eaLnBrk="1" fontAlgn="auto" hangingPunct="1">
              <a:spcAft>
                <a:spcPts val="0"/>
              </a:spcAft>
              <a:defRPr/>
            </a:pPr>
            <a:r>
              <a:rPr lang="ro-RO" altLang="ro-RO" b="1" dirty="0" smtClean="0">
                <a:solidFill>
                  <a:srgbClr val="7030A0"/>
                </a:solidFill>
                <a:latin typeface="Comic Sans MS" panose="030F0702030302020204" pitchFamily="66" charset="0"/>
              </a:rPr>
              <a:t>Scurt istoric:</a:t>
            </a:r>
          </a:p>
        </p:txBody>
      </p:sp>
      <p:sp>
        <p:nvSpPr>
          <p:cNvPr id="31747" name="CasetăText 1"/>
          <p:cNvSpPr txBox="1">
            <a:spLocks noChangeArrowheads="1"/>
          </p:cNvSpPr>
          <p:nvPr/>
        </p:nvSpPr>
        <p:spPr bwMode="auto">
          <a:xfrm>
            <a:off x="1190625" y="1887538"/>
            <a:ext cx="50165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pPr>
            <a:r>
              <a:rPr lang="ro-RO" altLang="ro-RO" sz="3200" b="1">
                <a:solidFill>
                  <a:schemeClr val="tx1"/>
                </a:solidFill>
                <a:latin typeface="Comic Sans MS" panose="030F0702030302020204" pitchFamily="66" charset="0"/>
              </a:rPr>
              <a:t>Michael Faraday</a:t>
            </a:r>
          </a:p>
          <a:p>
            <a:pPr algn="ctr">
              <a:spcBef>
                <a:spcPct val="0"/>
              </a:spcBef>
              <a:buClrTx/>
              <a:buFontTx/>
              <a:buNone/>
            </a:pPr>
            <a:r>
              <a:rPr lang="ro-RO" altLang="ro-RO" sz="2000" b="1">
                <a:solidFill>
                  <a:schemeClr val="tx1"/>
                </a:solidFill>
                <a:latin typeface="Comic Sans MS" panose="030F0702030302020204" pitchFamily="66" charset="0"/>
              </a:rPr>
              <a:t>1791 - 1867 </a:t>
            </a:r>
          </a:p>
          <a:p>
            <a:pPr>
              <a:spcBef>
                <a:spcPct val="0"/>
              </a:spcBef>
              <a:buClrTx/>
              <a:buFontTx/>
              <a:buNone/>
            </a:pPr>
            <a:r>
              <a:rPr lang="ro-RO" altLang="ro-RO" sz="2000">
                <a:solidFill>
                  <a:schemeClr val="tx1"/>
                </a:solidFill>
                <a:latin typeface="Comic Sans MS" panose="030F0702030302020204" pitchFamily="66" charset="0"/>
              </a:rPr>
              <a:t>A fost un fizician și chimist englez. </a:t>
            </a:r>
          </a:p>
          <a:p>
            <a:pPr>
              <a:spcBef>
                <a:spcPct val="0"/>
              </a:spcBef>
              <a:buClrTx/>
              <a:buFontTx/>
              <a:buNone/>
            </a:pPr>
            <a:r>
              <a:rPr lang="ro-RO" altLang="ro-RO" sz="2000">
                <a:solidFill>
                  <a:schemeClr val="tx1"/>
                </a:solidFill>
                <a:latin typeface="Comic Sans MS" panose="030F0702030302020204" pitchFamily="66" charset="0"/>
              </a:rPr>
              <a:t>A fost asistentul lui Sir Humphry Davy. </a:t>
            </a:r>
          </a:p>
        </p:txBody>
      </p:sp>
      <p:pic>
        <p:nvPicPr>
          <p:cNvPr id="3" name="Imagin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911" y="1275009"/>
            <a:ext cx="1299157" cy="14074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7029" y="4148239"/>
            <a:ext cx="1181837" cy="130945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1750" name="CasetăText 4"/>
          <p:cNvSpPr txBox="1">
            <a:spLocks noChangeArrowheads="1"/>
          </p:cNvSpPr>
          <p:nvPr/>
        </p:nvSpPr>
        <p:spPr bwMode="auto">
          <a:xfrm>
            <a:off x="1839913" y="4097338"/>
            <a:ext cx="587375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pPr>
            <a:r>
              <a:rPr lang="ro-RO" altLang="ro-RO" sz="3200" b="1">
                <a:solidFill>
                  <a:schemeClr val="tx1"/>
                </a:solidFill>
                <a:latin typeface="Comic Sans MS" panose="030F0702030302020204" pitchFamily="66" charset="0"/>
              </a:rPr>
              <a:t>Heinrich Friedrich Emil Lenz</a:t>
            </a:r>
          </a:p>
          <a:p>
            <a:pPr algn="ctr">
              <a:spcBef>
                <a:spcPct val="0"/>
              </a:spcBef>
              <a:buClrTx/>
              <a:buFontTx/>
              <a:buNone/>
            </a:pPr>
            <a:r>
              <a:rPr lang="ro-RO" altLang="ro-RO" sz="2000" b="1">
                <a:solidFill>
                  <a:schemeClr val="tx1"/>
                </a:solidFill>
                <a:latin typeface="Calibri" panose="020F0502020204030204" pitchFamily="34" charset="0"/>
              </a:rPr>
              <a:t>1804 – 1865 </a:t>
            </a:r>
          </a:p>
          <a:p>
            <a:pPr algn="just">
              <a:spcBef>
                <a:spcPct val="0"/>
              </a:spcBef>
              <a:buClrTx/>
              <a:buFontTx/>
              <a:buNone/>
            </a:pPr>
            <a:r>
              <a:rPr lang="ro-RO" altLang="ro-RO" sz="2000">
                <a:solidFill>
                  <a:schemeClr val="tx1"/>
                </a:solidFill>
                <a:latin typeface="Comic Sans MS" panose="030F0702030302020204" pitchFamily="66" charset="0"/>
              </a:rPr>
              <a:t>A fost un fizician estonian. </a:t>
            </a:r>
          </a:p>
          <a:p>
            <a:pPr algn="just">
              <a:spcBef>
                <a:spcPct val="0"/>
              </a:spcBef>
              <a:buClrTx/>
              <a:buFontTx/>
              <a:buNone/>
            </a:pPr>
            <a:r>
              <a:rPr lang="ro-RO" altLang="ro-RO" sz="2000">
                <a:solidFill>
                  <a:schemeClr val="tx1"/>
                </a:solidFill>
                <a:latin typeface="Comic Sans MS" panose="030F0702030302020204" pitchFamily="66" charset="0"/>
              </a:rPr>
              <a:t>A demonstrat opoziţia dintre curentul indus şi cel generator, numită ulterior regula lui Lenz.</a:t>
            </a:r>
          </a:p>
          <a:p>
            <a:pPr algn="just">
              <a:spcBef>
                <a:spcPct val="0"/>
              </a:spcBef>
              <a:buClrTx/>
              <a:buFontTx/>
              <a:buNone/>
            </a:pPr>
            <a:endParaRPr lang="ro-RO" altLang="ro-RO" sz="2000">
              <a:solidFill>
                <a:schemeClr val="tx1"/>
              </a:solidFill>
              <a:latin typeface="Calibri" panose="020F0502020204030204" pitchFamily="34" charset="0"/>
            </a:endParaRPr>
          </a:p>
        </p:txBody>
      </p:sp>
      <p:sp>
        <p:nvSpPr>
          <p:cNvPr id="7" name="Buton acțiune: Înapoi sau Anteriorul 6">
            <a:hlinkClick r:id="rId4"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1390650" y="688975"/>
            <a:ext cx="2987675" cy="573088"/>
          </a:xfrm>
        </p:spPr>
        <p:txBody>
          <a:bodyPr rtlCol="0">
            <a:normAutofit/>
          </a:bodyPr>
          <a:lstStyle/>
          <a:p>
            <a:pPr eaLnBrk="1" fontAlgn="auto" hangingPunct="1">
              <a:spcAft>
                <a:spcPts val="0"/>
              </a:spcAft>
              <a:defRPr/>
            </a:pPr>
            <a:r>
              <a:rPr lang="ro-RO" altLang="ro-RO" b="1" dirty="0">
                <a:solidFill>
                  <a:srgbClr val="7030A0"/>
                </a:solidFill>
                <a:latin typeface="Comic Sans MS" panose="030F0702030302020204" pitchFamily="66" charset="0"/>
              </a:rPr>
              <a:t>Scurt istoric:</a:t>
            </a:r>
            <a:endParaRPr lang="ro-RO" dirty="0">
              <a:solidFill>
                <a:schemeClr val="tx1">
                  <a:lumMod val="85000"/>
                  <a:lumOff val="15000"/>
                </a:schemeClr>
              </a:solidFill>
            </a:endParaRPr>
          </a:p>
        </p:txBody>
      </p:sp>
      <p:pic>
        <p:nvPicPr>
          <p:cNvPr id="4" name="I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9736" y="1135889"/>
            <a:ext cx="991472" cy="1041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2772" name="CasetăText 4"/>
          <p:cNvSpPr txBox="1">
            <a:spLocks noChangeArrowheads="1"/>
          </p:cNvSpPr>
          <p:nvPr/>
        </p:nvSpPr>
        <p:spPr bwMode="auto">
          <a:xfrm>
            <a:off x="811213" y="1438275"/>
            <a:ext cx="5692775" cy="181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pPr>
            <a:r>
              <a:rPr lang="ro-RO" altLang="ro-RO" sz="3200" b="1">
                <a:solidFill>
                  <a:schemeClr val="tx1"/>
                </a:solidFill>
                <a:latin typeface="Comic Sans MS" panose="030F0702030302020204" pitchFamily="66" charset="0"/>
              </a:rPr>
              <a:t>James Clerk Maxwell</a:t>
            </a:r>
            <a:r>
              <a:rPr lang="ro-RO" altLang="ro-RO" sz="3200">
                <a:solidFill>
                  <a:schemeClr val="tx1"/>
                </a:solidFill>
                <a:latin typeface="Comic Sans MS" panose="030F0702030302020204" pitchFamily="66" charset="0"/>
              </a:rPr>
              <a:t>  </a:t>
            </a:r>
          </a:p>
          <a:p>
            <a:pPr algn="ctr">
              <a:spcBef>
                <a:spcPct val="0"/>
              </a:spcBef>
              <a:buClrTx/>
              <a:buFontTx/>
              <a:buNone/>
            </a:pPr>
            <a:r>
              <a:rPr lang="ro-RO" altLang="ro-RO" sz="2000">
                <a:solidFill>
                  <a:schemeClr val="tx1"/>
                </a:solidFill>
                <a:latin typeface="Comic Sans MS" panose="030F0702030302020204" pitchFamily="66" charset="0"/>
              </a:rPr>
              <a:t>1831 - 1879</a:t>
            </a:r>
          </a:p>
          <a:p>
            <a:pPr>
              <a:spcBef>
                <a:spcPct val="0"/>
              </a:spcBef>
              <a:buClrTx/>
              <a:buFontTx/>
              <a:buNone/>
            </a:pPr>
            <a:r>
              <a:rPr lang="ro-RO" altLang="ro-RO" sz="2000">
                <a:solidFill>
                  <a:schemeClr val="tx1"/>
                </a:solidFill>
                <a:latin typeface="Comic Sans MS" panose="030F0702030302020204" pitchFamily="66" charset="0"/>
              </a:rPr>
              <a:t>A fost un fizician teoretician scoţian, autorul unui set de ecuaţii (ecuaţiile lui Maxwell), care descriu legile de bază ale electrotehnicii.</a:t>
            </a:r>
          </a:p>
        </p:txBody>
      </p:sp>
      <p:sp>
        <p:nvSpPr>
          <p:cNvPr id="6" name="Buton acțiune: Înapoi sau Anteriorul 5">
            <a:hlinkClick r:id="rId3"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u 1"/>
          <p:cNvSpPr>
            <a:spLocks noGrp="1"/>
          </p:cNvSpPr>
          <p:nvPr>
            <p:ph type="title"/>
          </p:nvPr>
        </p:nvSpPr>
        <p:spPr>
          <a:xfrm>
            <a:off x="1314450" y="688975"/>
            <a:ext cx="2562225" cy="727075"/>
          </a:xfrm>
        </p:spPr>
        <p:txBody>
          <a:bodyPr rtlCol="0">
            <a:normAutofit fontScale="90000"/>
          </a:bodyPr>
          <a:lstStyle/>
          <a:p>
            <a:pPr eaLnBrk="1" fontAlgn="auto" hangingPunct="1">
              <a:spcAft>
                <a:spcPts val="0"/>
              </a:spcAft>
              <a:defRPr/>
            </a:pPr>
            <a:r>
              <a:rPr lang="ro-RO" altLang="ro-RO" dirty="0" smtClean="0">
                <a:solidFill>
                  <a:srgbClr val="00B050"/>
                </a:solidFill>
                <a:latin typeface="Comic Sans MS" panose="030F0702030302020204" pitchFamily="66" charset="0"/>
              </a:rPr>
              <a:t>Bibliografie:</a:t>
            </a:r>
            <a:br>
              <a:rPr lang="ro-RO" altLang="ro-RO" dirty="0" smtClean="0">
                <a:solidFill>
                  <a:srgbClr val="00B050"/>
                </a:solidFill>
                <a:latin typeface="Comic Sans MS" panose="030F0702030302020204" pitchFamily="66" charset="0"/>
              </a:rPr>
            </a:br>
            <a:endParaRPr lang="ro-RO" altLang="ro-RO" dirty="0" smtClean="0">
              <a:solidFill>
                <a:srgbClr val="00B050"/>
              </a:solidFill>
              <a:latin typeface="Comic Sans MS" panose="030F0702030302020204" pitchFamily="66" charset="0"/>
            </a:endParaRPr>
          </a:p>
        </p:txBody>
      </p:sp>
      <p:sp>
        <p:nvSpPr>
          <p:cNvPr id="3" name="Substituent conținut 2"/>
          <p:cNvSpPr>
            <a:spLocks noGrp="1"/>
          </p:cNvSpPr>
          <p:nvPr>
            <p:ph idx="1"/>
          </p:nvPr>
        </p:nvSpPr>
        <p:spPr>
          <a:xfrm>
            <a:off x="533400" y="1627188"/>
            <a:ext cx="8520113" cy="3421062"/>
          </a:xfrm>
        </p:spPr>
        <p:txBody>
          <a:bodyPr rtlCol="0">
            <a:normAutofit/>
          </a:bodyPr>
          <a:lstStyle/>
          <a:p>
            <a:pPr algn="just" eaLnBrk="1" fontAlgn="auto" hangingPunct="1">
              <a:spcAft>
                <a:spcPts val="0"/>
              </a:spcAft>
              <a:buFont typeface="Wingdings 3" charset="2"/>
              <a:buChar char=""/>
              <a:defRPr/>
            </a:pPr>
            <a:r>
              <a:rPr lang="en-US" dirty="0" smtClean="0">
                <a:solidFill>
                  <a:schemeClr val="tx1"/>
                </a:solidFill>
              </a:rPr>
              <a:t>http://electricalandelectronics.org/2008/09/10/faraday%E2%80%99s-law-of-electromagnetic-induction/</a:t>
            </a:r>
            <a:endParaRPr lang="ro-RO" dirty="0" smtClean="0">
              <a:solidFill>
                <a:schemeClr val="tx1"/>
              </a:solidFill>
            </a:endParaRPr>
          </a:p>
          <a:p>
            <a:pPr algn="just" eaLnBrk="1" fontAlgn="auto" hangingPunct="1">
              <a:spcAft>
                <a:spcPts val="0"/>
              </a:spcAft>
              <a:buFont typeface="Wingdings 3" charset="2"/>
              <a:buChar char=""/>
              <a:defRPr/>
            </a:pPr>
            <a:r>
              <a:rPr lang="ro-RO" dirty="0" smtClean="0">
                <a:solidFill>
                  <a:schemeClr val="tx1"/>
                </a:solidFill>
              </a:rPr>
              <a:t>http://skullsinthestars.com/2009/03/06/michael-faraday-grand-unfield-theorist-1851/</a:t>
            </a:r>
            <a:endParaRPr lang="ro-RO" dirty="0">
              <a:solidFill>
                <a:schemeClr val="tx1"/>
              </a:solidFill>
            </a:endParaRPr>
          </a:p>
          <a:p>
            <a:pPr algn="just" eaLnBrk="1" fontAlgn="auto" hangingPunct="1">
              <a:spcAft>
                <a:spcPts val="0"/>
              </a:spcAft>
              <a:buFont typeface="Wingdings 3" charset="2"/>
              <a:buChar char=""/>
              <a:defRPr/>
            </a:pPr>
            <a:r>
              <a:rPr lang="en-US" dirty="0" smtClean="0">
                <a:solidFill>
                  <a:schemeClr val="tx1"/>
                </a:solidFill>
              </a:rPr>
              <a:t>www.wikipedia.org</a:t>
            </a:r>
            <a:endParaRPr lang="ro-RO" dirty="0" smtClean="0">
              <a:solidFill>
                <a:schemeClr val="tx1"/>
              </a:solidFill>
            </a:endParaRPr>
          </a:p>
          <a:p>
            <a:pPr algn="just" eaLnBrk="1" fontAlgn="auto" hangingPunct="1">
              <a:spcAft>
                <a:spcPts val="0"/>
              </a:spcAft>
              <a:buFont typeface="Wingdings 3" charset="2"/>
              <a:buChar char=""/>
              <a:defRPr/>
            </a:pPr>
            <a:r>
              <a:rPr lang="ro-RO" dirty="0" smtClean="0">
                <a:solidFill>
                  <a:schemeClr val="tx1"/>
                </a:solidFill>
              </a:rPr>
              <a:t>http://www.scritube.com/tehnica-mecanica/Electromagnetismul914191916.php</a:t>
            </a:r>
          </a:p>
          <a:p>
            <a:pPr algn="just" eaLnBrk="1" fontAlgn="auto" hangingPunct="1">
              <a:spcAft>
                <a:spcPts val="0"/>
              </a:spcAft>
              <a:buFont typeface="Wingdings 3" charset="2"/>
              <a:buChar char=""/>
              <a:defRPr/>
            </a:pPr>
            <a:r>
              <a:rPr lang="ro-RO" dirty="0" smtClean="0">
                <a:solidFill>
                  <a:schemeClr val="tx1"/>
                </a:solidFill>
              </a:rPr>
              <a:t>Manual de fizică (clasa a X-a) – Editura BIC ALL – </a:t>
            </a:r>
            <a:r>
              <a:rPr lang="ro-RO" dirty="0" err="1" smtClean="0">
                <a:solidFill>
                  <a:schemeClr val="tx1"/>
                </a:solidFill>
              </a:rPr>
              <a:t>Bucureşti</a:t>
            </a:r>
            <a:r>
              <a:rPr lang="ro-RO" dirty="0" smtClean="0">
                <a:solidFill>
                  <a:schemeClr val="tx1"/>
                </a:solidFill>
              </a:rPr>
              <a:t> 2005</a:t>
            </a:r>
          </a:p>
          <a:p>
            <a:pPr algn="just" eaLnBrk="1" fontAlgn="auto" hangingPunct="1">
              <a:spcAft>
                <a:spcPts val="0"/>
              </a:spcAft>
              <a:buFont typeface="Wingdings 3" charset="2"/>
              <a:buChar char=""/>
              <a:defRPr/>
            </a:pPr>
            <a:r>
              <a:rPr lang="ro-RO" dirty="0" smtClean="0">
                <a:solidFill>
                  <a:schemeClr val="tx1"/>
                </a:solidFill>
              </a:rPr>
              <a:t>Manual de fizică (clasa a X-a) – Editura Polirom – </a:t>
            </a:r>
            <a:r>
              <a:rPr lang="ro-RO" dirty="0" err="1" smtClean="0">
                <a:solidFill>
                  <a:schemeClr val="tx1"/>
                </a:solidFill>
              </a:rPr>
              <a:t>Iaşi</a:t>
            </a:r>
            <a:r>
              <a:rPr lang="ro-RO" dirty="0" smtClean="0">
                <a:solidFill>
                  <a:schemeClr val="tx1"/>
                </a:solidFill>
              </a:rPr>
              <a:t> 2000</a:t>
            </a:r>
          </a:p>
          <a:p>
            <a:pPr marL="0" indent="0" algn="just" eaLnBrk="1" fontAlgn="auto" hangingPunct="1">
              <a:spcAft>
                <a:spcPts val="0"/>
              </a:spcAft>
              <a:buFont typeface="Wingdings 3" charset="2"/>
              <a:buNone/>
              <a:defRPr/>
            </a:pPr>
            <a:endParaRPr lang="ro-RO" dirty="0" smtClean="0">
              <a:solidFill>
                <a:schemeClr val="tx1"/>
              </a:solidFill>
            </a:endParaRPr>
          </a:p>
          <a:p>
            <a:pPr marL="0" indent="0" algn="just" eaLnBrk="1" fontAlgn="auto" hangingPunct="1">
              <a:spcAft>
                <a:spcPts val="0"/>
              </a:spcAft>
              <a:buFont typeface="Wingdings 3" charset="2"/>
              <a:buNone/>
              <a:defRPr/>
            </a:pPr>
            <a:endParaRPr lang="ro-RO" dirty="0" smtClean="0">
              <a:solidFill>
                <a:schemeClr val="tx1"/>
              </a:solidFill>
            </a:endParaRPr>
          </a:p>
          <a:p>
            <a:pPr marL="0" indent="0" algn="just" eaLnBrk="1" fontAlgn="auto" hangingPunct="1">
              <a:spcAft>
                <a:spcPts val="0"/>
              </a:spcAft>
              <a:buFont typeface="Wingdings 3" charset="2"/>
              <a:buNone/>
              <a:defRPr/>
            </a:pPr>
            <a:endParaRPr lang="ro-RO" dirty="0" smtClean="0">
              <a:solidFill>
                <a:schemeClr val="tx1"/>
              </a:solidFill>
            </a:endParaRPr>
          </a:p>
          <a:p>
            <a:pPr marL="0" indent="0" algn="just" eaLnBrk="1" fontAlgn="auto" hangingPunct="1">
              <a:spcAft>
                <a:spcPts val="0"/>
              </a:spcAft>
              <a:buFont typeface="Wingdings 3" charset="2"/>
              <a:buNone/>
              <a:defRPr/>
            </a:pPr>
            <a:endParaRPr lang="ro-RO" dirty="0" smtClean="0">
              <a:solidFill>
                <a:schemeClr val="tx1">
                  <a:lumMod val="75000"/>
                  <a:lumOff val="25000"/>
                </a:schemeClr>
              </a:solidFill>
            </a:endParaRPr>
          </a:p>
          <a:p>
            <a:pPr marL="0" indent="0" eaLnBrk="1" fontAlgn="auto" hangingPunct="1">
              <a:spcAft>
                <a:spcPts val="0"/>
              </a:spcAft>
              <a:buFont typeface="Wingdings 3" charset="2"/>
              <a:buNone/>
              <a:defRPr/>
            </a:pPr>
            <a:endParaRPr lang="ro-RO" dirty="0" smtClean="0">
              <a:solidFill>
                <a:schemeClr val="tx1">
                  <a:lumMod val="75000"/>
                  <a:lumOff val="25000"/>
                </a:schemeClr>
              </a:solidFill>
            </a:endParaRPr>
          </a:p>
        </p:txBody>
      </p:sp>
      <p:sp>
        <p:nvSpPr>
          <p:cNvPr id="4" name="Buton acțiune: Înapoi sau Anteriorul 3">
            <a:hlinkClick r:id="rId2" action="ppaction://hlinksldjump" highlightClick="1"/>
          </p:cNvPr>
          <p:cNvSpPr/>
          <p:nvPr/>
        </p:nvSpPr>
        <p:spPr>
          <a:xfrm>
            <a:off x="8526463" y="244475"/>
            <a:ext cx="334962" cy="27146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TotalTime>
  <Words>790</Words>
  <Application>Microsoft Office PowerPoint</Application>
  <PresentationFormat>On-screen Show (4:3)</PresentationFormat>
  <Paragraphs>68</Paragraphs>
  <Slides>15</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2" baseType="lpstr">
      <vt:lpstr>Arial</vt:lpstr>
      <vt:lpstr>Calibri</vt:lpstr>
      <vt:lpstr>Calibri Light</vt:lpstr>
      <vt:lpstr>Comic Sans MS</vt:lpstr>
      <vt:lpstr>Wingdings 3</vt:lpstr>
      <vt:lpstr>Office Theme</vt:lpstr>
      <vt:lpstr>Equation.DSMT4</vt:lpstr>
      <vt:lpstr>INDUCŢIA ELECTROMAGNETICĂ</vt:lpstr>
      <vt:lpstr>Fluxul magnetic </vt:lpstr>
      <vt:lpstr> </vt:lpstr>
      <vt:lpstr>Inducţia electromagnetică</vt:lpstr>
      <vt:lpstr>PowerPoint Presentation</vt:lpstr>
      <vt:lpstr>Sensul curentului electric indus.        Regula lui Lenz </vt:lpstr>
      <vt:lpstr>Legea inducţiei electromagnetice  (legea Faraday) </vt:lpstr>
      <vt:lpstr>Autoinducţia. </vt:lpstr>
      <vt:lpstr>PowerPoint Presentation</vt:lpstr>
      <vt:lpstr>PowerPoint Presentation</vt:lpstr>
      <vt:lpstr>Energia câmpului magnetic</vt:lpstr>
      <vt:lpstr>Efectul Hall </vt:lpstr>
      <vt:lpstr>Scurt istoric:</vt:lpstr>
      <vt:lpstr>Scurt istoric:</vt:lpstr>
      <vt:lpstr>Bibliografie: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INDUCŢIA ELECTROMAGNETICĂ</dc:title>
  <dc:creator>User</dc:creator>
  <cp:lastModifiedBy>user</cp:lastModifiedBy>
  <cp:revision>3</cp:revision>
  <dcterms:created xsi:type="dcterms:W3CDTF">2016-05-03T19:55:37Z</dcterms:created>
  <dcterms:modified xsi:type="dcterms:W3CDTF">2020-03-24T13:19:52Z</dcterms:modified>
</cp:coreProperties>
</file>